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16" r:id="rId1"/>
  </p:sldMasterIdLst>
  <p:sldIdLst>
    <p:sldId id="258" r:id="rId2"/>
    <p:sldId id="257" r:id="rId3"/>
    <p:sldId id="256" r:id="rId4"/>
    <p:sldId id="259" r:id="rId5"/>
    <p:sldId id="270" r:id="rId6"/>
    <p:sldId id="260" r:id="rId7"/>
    <p:sldId id="261" r:id="rId8"/>
    <p:sldId id="263" r:id="rId9"/>
    <p:sldId id="262" r:id="rId10"/>
    <p:sldId id="264" r:id="rId11"/>
    <p:sldId id="280" r:id="rId12"/>
    <p:sldId id="265" r:id="rId13"/>
    <p:sldId id="269" r:id="rId14"/>
    <p:sldId id="281" r:id="rId15"/>
    <p:sldId id="266" r:id="rId16"/>
    <p:sldId id="271" r:id="rId17"/>
    <p:sldId id="267" r:id="rId18"/>
    <p:sldId id="272" r:id="rId19"/>
    <p:sldId id="268" r:id="rId20"/>
    <p:sldId id="273" r:id="rId21"/>
    <p:sldId id="274" r:id="rId22"/>
    <p:sldId id="275" r:id="rId23"/>
    <p:sldId id="276" r:id="rId24"/>
    <p:sldId id="277" r:id="rId25"/>
    <p:sldId id="278" r:id="rId26"/>
    <p:sldId id="279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32" autoAdjust="0"/>
    <p:restoredTop sz="94660"/>
  </p:normalViewPr>
  <p:slideViewPr>
    <p:cSldViewPr snapToGrid="0">
      <p:cViewPr varScale="1">
        <p:scale>
          <a:sx n="76" d="100"/>
          <a:sy n="76" d="100"/>
        </p:scale>
        <p:origin x="55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smtClean="0"/>
              <a:t>11/4/2015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507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smtClean="0"/>
              <a:t>11/4/2015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8066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smtClean="0"/>
              <a:t>11/4/2015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34613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smtClean="0"/>
              <a:t>11/4/2015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366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smtClean="0"/>
              <a:t>11/4/2015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363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smtClean="0"/>
              <a:t>11/4/2015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7327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smtClean="0"/>
              <a:t>11/4/2015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538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smtClean="0"/>
              <a:t>11/4/2015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909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smtClean="0"/>
              <a:t>11/4/2015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1666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smtClean="0"/>
              <a:t>11/4/2015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67474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smtClean="0"/>
              <a:t>11/4/2015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98818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smtClean="0"/>
              <a:t>11/4/2015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8772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e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7200" b="1" dirty="0" smtClean="0"/>
              <a:t>Phonetic practice</a:t>
            </a:r>
            <a:endParaRPr lang="ru-RU" sz="7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400" dirty="0"/>
              <a:t>[</a:t>
            </a:r>
            <a:r>
              <a:rPr lang="en-US" sz="4400" dirty="0">
                <a:latin typeface="Arial Black" panose="020B0A04020102020204" pitchFamily="34" charset="0"/>
              </a:rPr>
              <a:t>æ</a:t>
            </a:r>
            <a:r>
              <a:rPr lang="en-US" sz="4400" dirty="0"/>
              <a:t>]</a:t>
            </a:r>
            <a:endParaRPr lang="ru-RU" sz="4400" dirty="0"/>
          </a:p>
          <a:p>
            <a:pPr marL="0" indent="0">
              <a:buNone/>
            </a:pPr>
            <a:r>
              <a:rPr lang="en-US" sz="4400" dirty="0"/>
              <a:t>If you, S</a:t>
            </a:r>
            <a:r>
              <a:rPr lang="en-US" sz="4400" u="sng" dirty="0"/>
              <a:t>a</a:t>
            </a:r>
            <a:r>
              <a:rPr lang="en-US" sz="4400" dirty="0"/>
              <a:t>ndy, h</a:t>
            </a:r>
            <a:r>
              <a:rPr lang="en-US" sz="4400" u="sng" dirty="0"/>
              <a:t>a</a:t>
            </a:r>
            <a:r>
              <a:rPr lang="en-US" sz="4400" dirty="0"/>
              <a:t>ve two c</a:t>
            </a:r>
            <a:r>
              <a:rPr lang="en-US" sz="4400" u="sng" dirty="0"/>
              <a:t>a</a:t>
            </a:r>
            <a:r>
              <a:rPr lang="en-US" sz="4400" dirty="0"/>
              <a:t>ndies</a:t>
            </a:r>
            <a:endParaRPr lang="ru-RU" sz="4400" dirty="0"/>
          </a:p>
          <a:p>
            <a:pPr marL="0" indent="0">
              <a:buNone/>
            </a:pPr>
            <a:r>
              <a:rPr lang="en-US" sz="4400" dirty="0"/>
              <a:t>Give your c</a:t>
            </a:r>
            <a:r>
              <a:rPr lang="en-US" sz="4400" u="sng" dirty="0"/>
              <a:t>a</a:t>
            </a:r>
            <a:r>
              <a:rPr lang="en-US" sz="4400" dirty="0"/>
              <a:t>ndy to </a:t>
            </a:r>
            <a:r>
              <a:rPr lang="en-US" sz="4400" u="sng" dirty="0"/>
              <a:t>A</a:t>
            </a:r>
            <a:r>
              <a:rPr lang="en-US" sz="4400" dirty="0"/>
              <a:t>ndy, S</a:t>
            </a:r>
            <a:r>
              <a:rPr lang="en-US" sz="4400" u="sng" dirty="0"/>
              <a:t>a</a:t>
            </a:r>
            <a:r>
              <a:rPr lang="en-US" sz="4400" dirty="0"/>
              <a:t>ndy.</a:t>
            </a:r>
            <a:endParaRPr lang="ru-RU" sz="4400" dirty="0"/>
          </a:p>
          <a:p>
            <a:pPr marL="0" indent="0">
              <a:buNone/>
            </a:pPr>
            <a:r>
              <a:rPr lang="en-US" sz="4400" dirty="0"/>
              <a:t>If you, </a:t>
            </a:r>
            <a:r>
              <a:rPr lang="en-US" sz="4400" u="sng" dirty="0"/>
              <a:t>A</a:t>
            </a:r>
            <a:r>
              <a:rPr lang="en-US" sz="4400" dirty="0"/>
              <a:t>ndy, h</a:t>
            </a:r>
            <a:r>
              <a:rPr lang="en-US" sz="4400" u="sng" dirty="0"/>
              <a:t>a</a:t>
            </a:r>
            <a:r>
              <a:rPr lang="en-US" sz="4400" dirty="0"/>
              <a:t>ve two c</a:t>
            </a:r>
            <a:r>
              <a:rPr lang="en-US" sz="4400" u="sng" dirty="0"/>
              <a:t>a</a:t>
            </a:r>
            <a:r>
              <a:rPr lang="en-US" sz="4400" dirty="0"/>
              <a:t>ndies</a:t>
            </a:r>
            <a:endParaRPr lang="ru-RU" sz="4400" dirty="0"/>
          </a:p>
          <a:p>
            <a:pPr marL="0" indent="0">
              <a:buNone/>
            </a:pPr>
            <a:r>
              <a:rPr lang="en-US" sz="4400" dirty="0"/>
              <a:t>Give your c</a:t>
            </a:r>
            <a:r>
              <a:rPr lang="en-US" sz="4400" u="sng" dirty="0"/>
              <a:t>a</a:t>
            </a:r>
            <a:r>
              <a:rPr lang="en-US" sz="4400" dirty="0"/>
              <a:t>ndy to S</a:t>
            </a:r>
            <a:r>
              <a:rPr lang="en-US" sz="4400" u="sng" dirty="0"/>
              <a:t>a</a:t>
            </a:r>
            <a:r>
              <a:rPr lang="en-US" sz="4400" dirty="0"/>
              <a:t>ndy, </a:t>
            </a:r>
            <a:r>
              <a:rPr lang="en-US" sz="4400" u="sng" dirty="0"/>
              <a:t>A</a:t>
            </a:r>
            <a:r>
              <a:rPr lang="en-US" sz="4400" dirty="0"/>
              <a:t>ndy.</a:t>
            </a:r>
            <a:endParaRPr lang="ru-RU" sz="4400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06291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3. Match a character and a picture</a:t>
            </a:r>
            <a:endParaRPr lang="ru-RU" sz="4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2860026"/>
              </p:ext>
            </p:extLst>
          </p:nvPr>
        </p:nvGraphicFramePr>
        <p:xfrm>
          <a:off x="404735" y="2014194"/>
          <a:ext cx="11437496" cy="347913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38300"/>
                <a:gridCol w="1626361"/>
                <a:gridCol w="1477277"/>
                <a:gridCol w="1767103"/>
                <a:gridCol w="1767103"/>
                <a:gridCol w="2361352"/>
              </a:tblGrid>
              <a:tr h="669045">
                <a:tc>
                  <a:txBody>
                    <a:bodyPr/>
                    <a:lstStyle/>
                    <a:p>
                      <a:pPr marL="45720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Patrick</a:t>
                      </a:r>
                      <a:endParaRPr lang="ru-RU" sz="18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5720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Sponge Bob</a:t>
                      </a:r>
                      <a:endParaRPr lang="ru-RU" sz="18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Gary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Squirrel Sandy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5720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>
                          <a:solidFill>
                            <a:schemeClr val="tx1"/>
                          </a:solidFill>
                          <a:effectLst/>
                        </a:rPr>
                        <a:t>Squidward</a:t>
                      </a:r>
                      <a:endParaRPr lang="ru-RU" sz="18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</a:rPr>
                        <a:t>Mr. Crabs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2532733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</a:tbl>
          </a:graphicData>
        </a:graphic>
      </p:graphicFrame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8" r="10547" b="7759"/>
          <a:stretch>
            <a:fillRect/>
          </a:stretch>
        </p:blipFill>
        <p:spPr bwMode="auto">
          <a:xfrm>
            <a:off x="921634" y="3125004"/>
            <a:ext cx="1834714" cy="158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Рисунок 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6" t="11517" r="24611" b="14099"/>
          <a:stretch>
            <a:fillRect/>
          </a:stretch>
        </p:blipFill>
        <p:spPr bwMode="auto">
          <a:xfrm>
            <a:off x="2815493" y="3129735"/>
            <a:ext cx="1546926" cy="1600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Рисунок 3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75" r="9088"/>
          <a:stretch>
            <a:fillRect/>
          </a:stretch>
        </p:blipFill>
        <p:spPr bwMode="auto">
          <a:xfrm>
            <a:off x="4400569" y="2938199"/>
            <a:ext cx="1515710" cy="1940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Рисунок 3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7" r="13252"/>
          <a:stretch>
            <a:fillRect/>
          </a:stretch>
        </p:blipFill>
        <p:spPr bwMode="auto">
          <a:xfrm>
            <a:off x="6143338" y="3125004"/>
            <a:ext cx="1453546" cy="1521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Рисунок 2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83" r="23065"/>
          <a:stretch>
            <a:fillRect/>
          </a:stretch>
        </p:blipFill>
        <p:spPr bwMode="auto">
          <a:xfrm>
            <a:off x="7886107" y="2704093"/>
            <a:ext cx="1257893" cy="223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Рисунок 3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8712" y="2938199"/>
            <a:ext cx="2135368" cy="148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42371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324100" y="-170206"/>
            <a:ext cx="10058400" cy="1371600"/>
          </a:xfrm>
        </p:spPr>
        <p:txBody>
          <a:bodyPr/>
          <a:lstStyle/>
          <a:p>
            <a:pPr algn="ctr"/>
            <a:r>
              <a:rPr lang="en-US" b="1" dirty="0" smtClean="0"/>
              <a:t>Watch a cartoon</a:t>
            </a:r>
            <a:endParaRPr lang="ru-RU" b="1" dirty="0"/>
          </a:p>
        </p:txBody>
      </p:sp>
      <p:pic>
        <p:nvPicPr>
          <p:cNvPr id="4" name="Jellyfish (online-video-cutter.com)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3026" y="766029"/>
            <a:ext cx="7692253" cy="5768607"/>
          </a:xfrm>
        </p:spPr>
      </p:pic>
    </p:spTree>
    <p:extLst>
      <p:ext uri="{BB962C8B-B14F-4D97-AF65-F5344CB8AC3E}">
        <p14:creationId xmlns:p14="http://schemas.microsoft.com/office/powerpoint/2010/main" val="16224216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b="1" dirty="0"/>
              <a:t>4. Match the word with the definition.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62176619"/>
              </p:ext>
            </p:extLst>
          </p:nvPr>
        </p:nvGraphicFramePr>
        <p:xfrm>
          <a:off x="558800" y="1816100"/>
          <a:ext cx="10858500" cy="42799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37601"/>
                <a:gridCol w="8120899"/>
              </a:tblGrid>
              <a:tr h="4279900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solidFill>
                            <a:schemeClr val="tx1"/>
                          </a:solidFill>
                          <a:effectLst/>
                        </a:rPr>
                        <a:t>1. </a:t>
                      </a:r>
                      <a:r>
                        <a:rPr lang="en-US" sz="2000" b="0" dirty="0" smtClean="0">
                          <a:solidFill>
                            <a:schemeClr val="tx1"/>
                          </a:solidFill>
                          <a:effectLst/>
                        </a:rPr>
                        <a:t>Wild 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animals 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solidFill>
                            <a:schemeClr val="tx1"/>
                          </a:solidFill>
                          <a:effectLst/>
                        </a:rPr>
                        <a:t>2. </a:t>
                      </a:r>
                      <a:r>
                        <a:rPr lang="en-US" sz="2000" b="0" dirty="0" smtClean="0">
                          <a:solidFill>
                            <a:schemeClr val="tx1"/>
                          </a:solidFill>
                          <a:effectLst/>
                        </a:rPr>
                        <a:t>Have 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fun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solidFill>
                            <a:schemeClr val="tx1"/>
                          </a:solidFill>
                          <a:effectLst/>
                        </a:rPr>
                        <a:t>3. </a:t>
                      </a:r>
                      <a:r>
                        <a:rPr lang="en-US" sz="2000" b="0" dirty="0" smtClean="0">
                          <a:solidFill>
                            <a:schemeClr val="tx1"/>
                          </a:solidFill>
                          <a:effectLst/>
                        </a:rPr>
                        <a:t>Guy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solidFill>
                            <a:schemeClr val="tx1"/>
                          </a:solidFill>
                          <a:effectLst/>
                        </a:rPr>
                        <a:t>4. </a:t>
                      </a:r>
                      <a:r>
                        <a:rPr lang="en-US" sz="2000" b="0" dirty="0" smtClean="0">
                          <a:solidFill>
                            <a:schemeClr val="tx1"/>
                          </a:solidFill>
                          <a:effectLst/>
                        </a:rPr>
                        <a:t>Party 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is over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solidFill>
                            <a:schemeClr val="tx1"/>
                          </a:solidFill>
                          <a:effectLst/>
                        </a:rPr>
                        <a:t>5. </a:t>
                      </a:r>
                      <a:r>
                        <a:rPr lang="en-US" sz="2000" b="0" dirty="0" smtClean="0">
                          <a:solidFill>
                            <a:schemeClr val="tx1"/>
                          </a:solidFill>
                          <a:effectLst/>
                        </a:rPr>
                        <a:t>Enough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solidFill>
                            <a:schemeClr val="tx1"/>
                          </a:solidFill>
                          <a:effectLst/>
                        </a:rPr>
                        <a:t>6. </a:t>
                      </a:r>
                      <a:r>
                        <a:rPr lang="en-US" sz="2000" b="0" dirty="0" smtClean="0">
                          <a:solidFill>
                            <a:schemeClr val="tx1"/>
                          </a:solidFill>
                          <a:effectLst/>
                        </a:rPr>
                        <a:t>Shake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solidFill>
                            <a:schemeClr val="tx1"/>
                          </a:solidFill>
                          <a:effectLst/>
                        </a:rPr>
                        <a:t>7.</a:t>
                      </a:r>
                      <a:r>
                        <a:rPr lang="ru-RU" sz="2000" b="0" baseline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000" b="0" dirty="0" smtClean="0">
                          <a:solidFill>
                            <a:schemeClr val="tx1"/>
                          </a:solidFill>
                          <a:effectLst/>
                        </a:rPr>
                        <a:t>Fields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a) A friend, a boy.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b) Animals who live in the forest. For example "a bear".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c) A large area of ground covered in grass where team sports are played.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d) When there is a large amount of something.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e) This is the end of the party.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f) Amuse oneself.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g) Move or dance.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33221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b="1" dirty="0"/>
              <a:t>4. Match the word with the definition.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79176193"/>
              </p:ext>
            </p:extLst>
          </p:nvPr>
        </p:nvGraphicFramePr>
        <p:xfrm>
          <a:off x="558800" y="1816100"/>
          <a:ext cx="10858500" cy="42799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37601"/>
                <a:gridCol w="8120899"/>
              </a:tblGrid>
              <a:tr h="4279900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solidFill>
                            <a:schemeClr val="tx1"/>
                          </a:solidFill>
                          <a:effectLst/>
                        </a:rPr>
                        <a:t>1. </a:t>
                      </a:r>
                      <a:r>
                        <a:rPr lang="en-US" sz="2000" b="0" dirty="0" smtClean="0">
                          <a:solidFill>
                            <a:schemeClr val="tx1"/>
                          </a:solidFill>
                          <a:effectLst/>
                        </a:rPr>
                        <a:t>Wild 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animals 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solidFill>
                            <a:schemeClr val="tx1"/>
                          </a:solidFill>
                          <a:effectLst/>
                        </a:rPr>
                        <a:t>2. </a:t>
                      </a:r>
                      <a:r>
                        <a:rPr lang="en-US" sz="2000" b="0" dirty="0" smtClean="0">
                          <a:solidFill>
                            <a:schemeClr val="tx1"/>
                          </a:solidFill>
                          <a:effectLst/>
                        </a:rPr>
                        <a:t>Have 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fun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solidFill>
                            <a:schemeClr val="tx1"/>
                          </a:solidFill>
                          <a:effectLst/>
                        </a:rPr>
                        <a:t>3. </a:t>
                      </a:r>
                      <a:r>
                        <a:rPr lang="en-US" sz="2000" b="0" dirty="0" smtClean="0">
                          <a:solidFill>
                            <a:schemeClr val="tx1"/>
                          </a:solidFill>
                          <a:effectLst/>
                        </a:rPr>
                        <a:t>Guy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solidFill>
                            <a:schemeClr val="tx1"/>
                          </a:solidFill>
                          <a:effectLst/>
                        </a:rPr>
                        <a:t>4. </a:t>
                      </a:r>
                      <a:r>
                        <a:rPr lang="en-US" sz="2000" b="0" dirty="0" smtClean="0">
                          <a:solidFill>
                            <a:schemeClr val="tx1"/>
                          </a:solidFill>
                          <a:effectLst/>
                        </a:rPr>
                        <a:t>Party 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is over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solidFill>
                            <a:schemeClr val="tx1"/>
                          </a:solidFill>
                          <a:effectLst/>
                        </a:rPr>
                        <a:t>5. </a:t>
                      </a:r>
                      <a:r>
                        <a:rPr lang="en-US" sz="2000" b="0" dirty="0" smtClean="0">
                          <a:solidFill>
                            <a:schemeClr val="tx1"/>
                          </a:solidFill>
                          <a:effectLst/>
                        </a:rPr>
                        <a:t>Enough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solidFill>
                            <a:schemeClr val="tx1"/>
                          </a:solidFill>
                          <a:effectLst/>
                        </a:rPr>
                        <a:t>6. </a:t>
                      </a:r>
                      <a:r>
                        <a:rPr lang="en-US" sz="2000" b="0" dirty="0" smtClean="0">
                          <a:solidFill>
                            <a:schemeClr val="tx1"/>
                          </a:solidFill>
                          <a:effectLst/>
                        </a:rPr>
                        <a:t>Shake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 smtClean="0">
                          <a:solidFill>
                            <a:schemeClr val="tx1"/>
                          </a:solidFill>
                          <a:effectLst/>
                        </a:rPr>
                        <a:t>7.</a:t>
                      </a:r>
                      <a:r>
                        <a:rPr lang="ru-RU" sz="2000" b="0" baseline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000" b="0" dirty="0" smtClean="0">
                          <a:solidFill>
                            <a:schemeClr val="tx1"/>
                          </a:solidFill>
                          <a:effectLst/>
                        </a:rPr>
                        <a:t>Fields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a) A friend, a boy.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b) Animals who live in the forest. For example "a bear".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c) A large area of ground covered in grass where team sports are played.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d) When there is a large amount of something.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e) This is the end of the party.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f) Amuse oneself.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</a:rPr>
                        <a:t>g) Move or dance.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cxnSp>
        <p:nvCxnSpPr>
          <p:cNvPr id="5" name="Прямая со стрелкой 4"/>
          <p:cNvCxnSpPr/>
          <p:nvPr/>
        </p:nvCxnSpPr>
        <p:spPr>
          <a:xfrm>
            <a:off x="2946400" y="2014194"/>
            <a:ext cx="838200" cy="29720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>
            <a:off x="2514600" y="2400300"/>
            <a:ext cx="1270000" cy="16002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V="1">
            <a:off x="2057400" y="2014194"/>
            <a:ext cx="1727200" cy="70360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2844800" y="3086100"/>
            <a:ext cx="939800" cy="635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2387600" y="3441700"/>
            <a:ext cx="1397000" cy="254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2057400" y="3721100"/>
            <a:ext cx="1727200" cy="7366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V="1">
            <a:off x="2159000" y="2717800"/>
            <a:ext cx="1625600" cy="13716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06739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u="sng" dirty="0" smtClean="0"/>
              <a:t>Past </a:t>
            </a:r>
            <a:r>
              <a:rPr lang="en-US" u="sng" dirty="0"/>
              <a:t>Simple Tense</a:t>
            </a:r>
            <a:r>
              <a:rPr lang="en-US" dirty="0"/>
              <a:t>      </a:t>
            </a:r>
            <a:r>
              <a:rPr lang="en-US" sz="8000" b="1" dirty="0" err="1" smtClean="0"/>
              <a:t>Ved</a:t>
            </a:r>
            <a:r>
              <a:rPr lang="en-US" sz="8000" b="1" dirty="0" smtClean="0"/>
              <a:t>/V2 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066800" y="2413000"/>
            <a:ext cx="85979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Live – liv</a:t>
            </a:r>
            <a:r>
              <a:rPr lang="en-US" sz="4000" b="1" u="sng" dirty="0" smtClean="0"/>
              <a:t>ed</a:t>
            </a:r>
          </a:p>
          <a:p>
            <a:endParaRPr lang="en-US" sz="4000" b="1" dirty="0" smtClean="0"/>
          </a:p>
          <a:p>
            <a:r>
              <a:rPr lang="en-US" sz="4000" b="1" dirty="0" smtClean="0"/>
              <a:t>Fly - </a:t>
            </a:r>
            <a:r>
              <a:rPr lang="en-US" sz="4000" b="1" u="sng" dirty="0" smtClean="0"/>
              <a:t>flew</a:t>
            </a:r>
            <a:endParaRPr lang="ru-RU" sz="4000" b="1" u="sng" dirty="0"/>
          </a:p>
        </p:txBody>
      </p:sp>
    </p:spTree>
    <p:extLst>
      <p:ext uri="{BB962C8B-B14F-4D97-AF65-F5344CB8AC3E}">
        <p14:creationId xmlns:p14="http://schemas.microsoft.com/office/powerpoint/2010/main" val="38949348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b="1" dirty="0"/>
              <a:t>Write the necessary form for the following verbs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0760258"/>
              </p:ext>
            </p:extLst>
          </p:nvPr>
        </p:nvGraphicFramePr>
        <p:xfrm>
          <a:off x="939800" y="1587497"/>
          <a:ext cx="9588500" cy="45567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95817"/>
                <a:gridCol w="3195817"/>
                <a:gridCol w="3196866"/>
              </a:tblGrid>
              <a:tr h="343672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Present Simple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Past Simple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Translation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43894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Catch 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ловить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43894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Like 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liked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43894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Have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иметь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43894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Dance 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danced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43894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Be 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</a:rPr>
                        <a:t>быть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43894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Go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went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43894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Invite 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</a:rPr>
                        <a:t>приглашать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43894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Start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</a:rPr>
                        <a:t>начинать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43894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Shake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shook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43894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Want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</a:rPr>
                        <a:t>хотеть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43894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Make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</a:rPr>
                        <a:t>делать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43894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Help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helped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83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b="1" dirty="0"/>
              <a:t>Write the necessary form for the following verbs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9402975"/>
              </p:ext>
            </p:extLst>
          </p:nvPr>
        </p:nvGraphicFramePr>
        <p:xfrm>
          <a:off x="939800" y="1587497"/>
          <a:ext cx="9588500" cy="45567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95817"/>
                <a:gridCol w="3195817"/>
                <a:gridCol w="3196866"/>
              </a:tblGrid>
              <a:tr h="343672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Present Simple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Past Simple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Translation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43894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Catch 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caught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ловить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43894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Like 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liked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нравиться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43894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Have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had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иметь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43894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Dance 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danced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танцевать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43894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Be 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was/were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</a:rPr>
                        <a:t>быть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43894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Go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went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идти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43894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Invite 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invited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</a:rPr>
                        <a:t>приглашать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43894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Start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started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</a:rPr>
                        <a:t>начинать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43894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Shake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shook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трясти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43894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Want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wanted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</a:rPr>
                        <a:t>хотеть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43894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Make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made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</a:rPr>
                        <a:t>делать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43894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Help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helped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помогать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4109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/>
              <a:t>5. Tick whether it is true or false (T/F)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790574" y="1534765"/>
            <a:ext cx="8488221" cy="5155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1. SpongeBob caught a jellyfish to get jelly for his sandwiches</a:t>
            </a:r>
            <a:r>
              <a:rPr lang="en-US" alt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.</a:t>
            </a:r>
            <a:r>
              <a:rPr lang="ru-RU" alt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     </a:t>
            </a:r>
            <a:endParaRPr lang="ru-RU" altLang="ru-RU" sz="20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2. SpongeBob didn’t like jelly because it wasn’t tasty.</a:t>
            </a:r>
            <a:endParaRPr lang="ru-RU" altLang="ru-RU" sz="20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3. SpongeBob had fun with jellyfish.</a:t>
            </a:r>
            <a:endParaRPr lang="ru-RU" altLang="ru-RU" sz="20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pPr lvl="0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4. </a:t>
            </a:r>
            <a:r>
              <a:rPr lang="en-US" altLang="ru-RU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Squidward</a:t>
            </a:r>
            <a:r>
              <a:rPr lang="en-US" alt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danced with SpongeBob and jellyfish. </a:t>
            </a:r>
            <a:endParaRPr lang="ru-RU" altLang="ru-RU" sz="20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pPr lvl="0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5. When the party was over friends went to bed.</a:t>
            </a:r>
            <a:endParaRPr lang="ru-RU" altLang="ru-RU" sz="20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pPr lvl="0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6. At night jellyfish invited friends and they started to dance again.</a:t>
            </a:r>
            <a:endParaRPr lang="ru-RU" altLang="ru-RU" sz="20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pPr lvl="0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7. Jellyfish liked the music </a:t>
            </a:r>
            <a:r>
              <a:rPr lang="en-US" altLang="ru-RU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Squidward</a:t>
            </a:r>
            <a:r>
              <a:rPr lang="en-US" alt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alt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played.</a:t>
            </a:r>
            <a:endParaRPr lang="ru-RU" altLang="ru-RU" sz="20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pPr lvl="0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8. </a:t>
            </a:r>
            <a:r>
              <a:rPr lang="en-US" alt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Jellyfish </a:t>
            </a:r>
            <a:r>
              <a:rPr lang="en-US" alt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liked the music Gary played. </a:t>
            </a:r>
            <a:endParaRPr lang="ru-RU" altLang="ru-RU" sz="20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pPr lvl="0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9. </a:t>
            </a:r>
            <a:r>
              <a:rPr lang="en-US" alt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Gary </a:t>
            </a:r>
            <a:r>
              <a:rPr lang="en-US" alt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shook his hands. </a:t>
            </a:r>
            <a:endParaRPr lang="ru-RU" altLang="ru-RU" sz="20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pPr lvl="0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10. </a:t>
            </a:r>
            <a:r>
              <a:rPr lang="en-US" alt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SpongeBob </a:t>
            </a:r>
            <a:r>
              <a:rPr lang="en-US" alt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helped jellyfish to return to jellyfish fields.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148" name="Рисунок 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0" t="11517" r="18478" b="7843"/>
          <a:stretch>
            <a:fillRect/>
          </a:stretch>
        </p:blipFill>
        <p:spPr bwMode="auto">
          <a:xfrm>
            <a:off x="9067800" y="1826643"/>
            <a:ext cx="2271713" cy="2100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28441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574540"/>
            <a:ext cx="10058400" cy="1371600"/>
          </a:xfrm>
        </p:spPr>
        <p:txBody>
          <a:bodyPr>
            <a:normAutofit/>
          </a:bodyPr>
          <a:lstStyle/>
          <a:p>
            <a:r>
              <a:rPr lang="en-US" sz="4400" b="1" dirty="0"/>
              <a:t>5. Tick whether it is true or false (T/F)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790574" y="1688663"/>
            <a:ext cx="8812028" cy="4847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1. SpongeBob caught a jellyfish to get jelly for his sandwiches</a:t>
            </a:r>
            <a:r>
              <a:rPr lang="en-US" alt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.</a:t>
            </a:r>
            <a:r>
              <a:rPr lang="ru-RU" alt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    </a:t>
            </a:r>
            <a:r>
              <a:rPr lang="en-US" alt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    </a:t>
            </a:r>
            <a:r>
              <a:rPr lang="ru-RU" alt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altLang="ru-RU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F</a:t>
            </a:r>
            <a:endParaRPr lang="ru-RU" altLang="ru-RU" sz="20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2. SpongeBob didn’t like jelly because it wasn’t tasty</a:t>
            </a:r>
            <a:r>
              <a:rPr lang="en-US" alt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.                          </a:t>
            </a:r>
            <a:r>
              <a:rPr lang="en-US" altLang="ru-RU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F</a:t>
            </a:r>
            <a:endParaRPr lang="ru-RU" altLang="ru-RU" sz="20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3. SpongeBob had fun with jellyfish</a:t>
            </a:r>
            <a:r>
              <a:rPr lang="en-US" alt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.                                                          </a:t>
            </a:r>
            <a:r>
              <a:rPr lang="en-US" altLang="ru-RU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</a:t>
            </a:r>
            <a:endParaRPr lang="ru-RU" altLang="ru-RU" sz="20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4. </a:t>
            </a:r>
            <a:r>
              <a:rPr lang="en-US" altLang="ru-RU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Squidward</a:t>
            </a:r>
            <a:r>
              <a:rPr lang="en-US" alt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danced with SpongeBob and jellyfish. </a:t>
            </a:r>
            <a:r>
              <a:rPr lang="en-US" alt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                           </a:t>
            </a:r>
            <a:r>
              <a:rPr lang="en-US" altLang="ru-RU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F</a:t>
            </a:r>
            <a:endParaRPr lang="ru-RU" altLang="ru-RU" sz="28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5. When the party was over friends went to bed</a:t>
            </a:r>
            <a:r>
              <a:rPr lang="en-US" alt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.                                   </a:t>
            </a:r>
            <a:r>
              <a:rPr lang="en-US" altLang="ru-RU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</a:t>
            </a:r>
            <a:endParaRPr lang="ru-RU" altLang="ru-RU" sz="20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6. At night jellyfish invited friends and they started to dance </a:t>
            </a:r>
            <a:r>
              <a:rPr lang="en-US" alt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again.   </a:t>
            </a:r>
            <a:r>
              <a:rPr lang="en-US" altLang="ru-RU" sz="2800" b="1" dirty="0" smtClean="0">
                <a:latin typeface="+mj-lt"/>
              </a:rPr>
              <a:t>T</a:t>
            </a:r>
            <a:endParaRPr lang="ru-RU" altLang="ru-RU" sz="2000" b="1" dirty="0">
              <a:latin typeface="+mj-lt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7. Jellyfish liked the music </a:t>
            </a:r>
            <a:r>
              <a:rPr lang="en-US" altLang="ru-RU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Squidward</a:t>
            </a:r>
            <a:r>
              <a:rPr lang="en-US" alt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alt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played.                                         </a:t>
            </a:r>
            <a:r>
              <a:rPr lang="en-US" altLang="ru-RU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F</a:t>
            </a:r>
            <a:endParaRPr lang="ru-RU" altLang="ru-RU" sz="20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8. </a:t>
            </a:r>
            <a:r>
              <a:rPr lang="en-US" alt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Jellyfish </a:t>
            </a:r>
            <a:r>
              <a:rPr lang="en-US" alt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liked the music Gary played. </a:t>
            </a:r>
            <a:r>
              <a:rPr lang="en-US" alt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                                                 </a:t>
            </a:r>
            <a:r>
              <a:rPr lang="en-US" altLang="ru-RU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</a:t>
            </a:r>
            <a:endParaRPr lang="ru-RU" altLang="ru-RU" sz="20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9. </a:t>
            </a:r>
            <a:r>
              <a:rPr lang="en-US" alt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Gary </a:t>
            </a:r>
            <a:r>
              <a:rPr lang="en-US" alt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shook his hands. </a:t>
            </a:r>
            <a:r>
              <a:rPr lang="en-US" alt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                                                                           </a:t>
            </a:r>
            <a:r>
              <a:rPr lang="en-US" altLang="ru-RU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F</a:t>
            </a:r>
            <a:endParaRPr lang="ru-RU" altLang="ru-RU" sz="20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10. </a:t>
            </a:r>
            <a:r>
              <a:rPr lang="en-US" alt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SpongeBob </a:t>
            </a:r>
            <a:r>
              <a:rPr lang="en-US" alt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helped jellyfish to return to jellyfish fields</a:t>
            </a:r>
            <a:r>
              <a:rPr lang="en-US" alt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.                      </a:t>
            </a:r>
            <a:r>
              <a:rPr lang="en-US" altLang="ru-RU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</a:t>
            </a:r>
            <a:endParaRPr lang="en-US" altLang="ru-RU" sz="20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148" name="Рисунок 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0" t="11517" r="18478" b="7843"/>
          <a:stretch>
            <a:fillRect/>
          </a:stretch>
        </p:blipFill>
        <p:spPr bwMode="auto">
          <a:xfrm>
            <a:off x="9602602" y="1688663"/>
            <a:ext cx="2310273" cy="2135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51702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6300" y="731520"/>
            <a:ext cx="10058400" cy="1371600"/>
          </a:xfrm>
        </p:spPr>
        <p:txBody>
          <a:bodyPr>
            <a:normAutofit fontScale="90000"/>
          </a:bodyPr>
          <a:lstStyle/>
          <a:p>
            <a:r>
              <a:rPr lang="en-US" sz="4400" b="1" dirty="0"/>
              <a:t>6. Complete the sentences to follow the story. Choose the right variant.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04800" y="2103120"/>
            <a:ext cx="10629900" cy="4308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en-US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1. Sponge Bob caught </a:t>
            </a:r>
            <a:r>
              <a:rPr lang="en-US" sz="2000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a) a jellyfish   b) a fish c) a butterfly</a:t>
            </a:r>
            <a:endParaRPr lang="ru-RU" sz="20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en-US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2. He made </a:t>
            </a:r>
            <a:r>
              <a:rPr lang="en-US" sz="2000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a) coffee b) jelly c) soup</a:t>
            </a:r>
            <a:endParaRPr lang="ru-RU" sz="20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en-US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2. Jellyfish wanted to play with </a:t>
            </a:r>
            <a:r>
              <a:rPr lang="en-US" sz="2000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a) Sandy b) Gary c) SpongeBob</a:t>
            </a:r>
            <a:endParaRPr lang="ru-RU" sz="20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en-US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3. Sponge Bob and Jellyfish </a:t>
            </a:r>
            <a:r>
              <a:rPr lang="en-US" sz="2000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a) had fun b) watched TV c) read</a:t>
            </a:r>
            <a:r>
              <a:rPr lang="en-US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at the Sponge Bob's house.</a:t>
            </a:r>
            <a:endParaRPr lang="ru-RU" sz="20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en-US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4. Jellyfish </a:t>
            </a:r>
            <a:r>
              <a:rPr lang="en-US" sz="2000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a) helped b) invited c) played</a:t>
            </a:r>
            <a:r>
              <a:rPr lang="en-US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friends and they </a:t>
            </a:r>
            <a:r>
              <a:rPr lang="en-US" sz="2000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a) danced b) watched TV c) slept </a:t>
            </a:r>
            <a:r>
              <a:rPr lang="en-US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all the night.</a:t>
            </a:r>
            <a:endParaRPr lang="ru-RU" sz="20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en-US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5. Jellyfish made much </a:t>
            </a:r>
            <a:r>
              <a:rPr lang="en-US" sz="2000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a) coffee b) noise c) music</a:t>
            </a:r>
            <a:endParaRPr lang="ru-RU" sz="20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en-US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6. Sponge Bob wanted to </a:t>
            </a:r>
            <a:r>
              <a:rPr lang="en-US" sz="2000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a) play computer games b) play hockey c) stop the party</a:t>
            </a:r>
            <a:endParaRPr lang="ru-RU" sz="20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en-US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7. Jellyfish liked the music </a:t>
            </a:r>
            <a:r>
              <a:rPr lang="en-US" sz="2000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a) Gary b) </a:t>
            </a:r>
            <a:r>
              <a:rPr lang="en-US" sz="2000" u="sng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Squidward</a:t>
            </a:r>
            <a:r>
              <a:rPr lang="en-US" sz="2000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c) Sandy</a:t>
            </a:r>
            <a:r>
              <a:rPr lang="en-US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played. </a:t>
            </a:r>
            <a:endParaRPr lang="ru-RU" sz="20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en-US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8. </a:t>
            </a:r>
            <a:r>
              <a:rPr lang="en-US" sz="2000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a)SpongeBob b) Patrick c) Sandy</a:t>
            </a:r>
            <a:r>
              <a:rPr lang="en-US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helped jellyfish to return to jellyfish fields.</a:t>
            </a:r>
            <a:endParaRPr lang="ru-RU" sz="20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08080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13" y="368537"/>
            <a:ext cx="3506787" cy="2610803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97" y="2475150"/>
            <a:ext cx="3859213" cy="2974499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300" y="368538"/>
            <a:ext cx="3390900" cy="2610802"/>
          </a:xfrm>
          <a:prstGeom prst="rect">
            <a:avLst/>
          </a:prstGeom>
        </p:spPr>
      </p:pic>
      <p:pic>
        <p:nvPicPr>
          <p:cNvPr id="9" name="Рисунок 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643" y="4209017"/>
            <a:ext cx="3172143" cy="2481263"/>
          </a:xfrm>
          <a:prstGeom prst="rect">
            <a:avLst/>
          </a:prstGeom>
        </p:spPr>
      </p:pic>
      <p:pic>
        <p:nvPicPr>
          <p:cNvPr id="10" name="Рисунок 9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561" y="3690063"/>
            <a:ext cx="3849133" cy="2789000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5376" y="2475150"/>
            <a:ext cx="2384824" cy="3570050"/>
          </a:xfrm>
          <a:prstGeom prst="rect">
            <a:avLst/>
          </a:prstGeom>
        </p:spPr>
      </p:pic>
      <p:sp>
        <p:nvSpPr>
          <p:cNvPr id="11" name="Овал 10"/>
          <p:cNvSpPr/>
          <p:nvPr/>
        </p:nvSpPr>
        <p:spPr>
          <a:xfrm>
            <a:off x="4879100" y="787400"/>
            <a:ext cx="2794000" cy="2103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RU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693044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6300" y="731520"/>
            <a:ext cx="10058400" cy="1371600"/>
          </a:xfrm>
        </p:spPr>
        <p:txBody>
          <a:bodyPr>
            <a:normAutofit fontScale="90000"/>
          </a:bodyPr>
          <a:lstStyle/>
          <a:p>
            <a:r>
              <a:rPr lang="en-US" sz="4400" b="1" dirty="0"/>
              <a:t>6. Complete the sentences to follow the story. Choose the right variant.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04800" y="2103120"/>
            <a:ext cx="10629900" cy="4308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en-US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1. Sponge Bob caught </a:t>
            </a:r>
            <a:r>
              <a:rPr lang="en-US" sz="2000" b="1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a) a jellyfish   </a:t>
            </a:r>
            <a:r>
              <a:rPr lang="en-US" sz="2000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b) a fish c) a butterfly</a:t>
            </a:r>
            <a:endParaRPr lang="ru-RU" sz="20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en-US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2. He made </a:t>
            </a:r>
            <a:r>
              <a:rPr lang="en-US" sz="2000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a) coffee </a:t>
            </a:r>
            <a:r>
              <a:rPr lang="en-US" sz="2000" b="1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b) jelly </a:t>
            </a:r>
            <a:r>
              <a:rPr lang="en-US" sz="2000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c) soup</a:t>
            </a:r>
            <a:endParaRPr lang="ru-RU" sz="20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en-US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2. Jellyfish wanted to play with </a:t>
            </a:r>
            <a:r>
              <a:rPr lang="en-US" sz="2000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a) Sandy b) Gary </a:t>
            </a:r>
            <a:r>
              <a:rPr lang="en-US" sz="2000" b="1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c) SpongeBob</a:t>
            </a:r>
            <a:endParaRPr lang="ru-RU" sz="2000" b="1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en-US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3. Sponge Bob and Jellyfish </a:t>
            </a:r>
            <a:r>
              <a:rPr lang="en-US" sz="2000" b="1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a) had fun </a:t>
            </a:r>
            <a:r>
              <a:rPr lang="en-US" sz="2000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b) watched TV c) read</a:t>
            </a:r>
            <a:r>
              <a:rPr lang="en-US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at the Sponge Bob's house.</a:t>
            </a:r>
            <a:endParaRPr lang="ru-RU" sz="20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en-US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4. Jellyfish </a:t>
            </a:r>
            <a:r>
              <a:rPr lang="en-US" sz="2000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a) helped </a:t>
            </a:r>
            <a:r>
              <a:rPr lang="en-US" sz="2000" b="1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b) invited </a:t>
            </a:r>
            <a:r>
              <a:rPr lang="en-US" sz="2000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c) played</a:t>
            </a:r>
            <a:r>
              <a:rPr lang="en-US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friends and they </a:t>
            </a:r>
            <a:r>
              <a:rPr lang="en-US" sz="2000" b="1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a) danced </a:t>
            </a:r>
            <a:r>
              <a:rPr lang="en-US" sz="2000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b) watched TV c) slept </a:t>
            </a:r>
            <a:r>
              <a:rPr lang="en-US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all the night.</a:t>
            </a:r>
            <a:endParaRPr lang="ru-RU" sz="20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en-US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5. Jellyfish made much </a:t>
            </a:r>
            <a:r>
              <a:rPr lang="en-US" sz="2000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a) coffee </a:t>
            </a:r>
            <a:r>
              <a:rPr lang="en-US" sz="2000" b="1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b) noise </a:t>
            </a:r>
            <a:r>
              <a:rPr lang="en-US" sz="2000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c) music</a:t>
            </a:r>
            <a:endParaRPr lang="ru-RU" sz="20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en-US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6. Sponge Bob wanted to </a:t>
            </a:r>
            <a:r>
              <a:rPr lang="en-US" sz="2000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a) play computer games b) play hockey </a:t>
            </a:r>
            <a:r>
              <a:rPr lang="en-US" sz="2000" b="1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c) stop the party</a:t>
            </a:r>
            <a:endParaRPr lang="ru-RU" sz="2000" b="1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en-US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7. Jellyfish liked the music </a:t>
            </a:r>
            <a:r>
              <a:rPr lang="en-US" sz="2000" b="1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a) Gary </a:t>
            </a:r>
            <a:r>
              <a:rPr lang="en-US" sz="2000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b) </a:t>
            </a:r>
            <a:r>
              <a:rPr lang="en-US" sz="2000" u="sng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Squidward</a:t>
            </a:r>
            <a:r>
              <a:rPr lang="en-US" sz="2000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c) Sandy</a:t>
            </a:r>
            <a:r>
              <a:rPr lang="en-US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played. </a:t>
            </a:r>
            <a:endParaRPr lang="ru-RU" sz="20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en-US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8. </a:t>
            </a:r>
            <a:r>
              <a:rPr lang="en-US" sz="2000" b="1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a)SpongeBob </a:t>
            </a:r>
            <a:r>
              <a:rPr lang="en-US" sz="2000" u="sng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b) Patrick c) Sandy</a:t>
            </a:r>
            <a:r>
              <a:rPr lang="en-US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helped jellyfish to return to jellyfish fields.</a:t>
            </a:r>
            <a:endParaRPr lang="ru-RU" sz="20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4482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7. Answer the questions.</a:t>
            </a:r>
            <a:r>
              <a:rPr lang="ru-RU" sz="4000" dirty="0"/>
              <a:t/>
            </a:r>
            <a:br>
              <a:rPr lang="ru-RU" sz="4000" dirty="0"/>
            </a:b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66800" y="2014194"/>
            <a:ext cx="10058400" cy="3931920"/>
          </a:xfrm>
        </p:spPr>
        <p:txBody>
          <a:bodyPr/>
          <a:lstStyle/>
          <a:p>
            <a:r>
              <a:rPr lang="en-US" sz="2800" dirty="0" smtClean="0"/>
              <a:t>Do </a:t>
            </a:r>
            <a:r>
              <a:rPr lang="en-US" sz="2800" dirty="0"/>
              <a:t>you like jelly?</a:t>
            </a:r>
            <a:endParaRPr lang="ru-RU" sz="2800" dirty="0"/>
          </a:p>
          <a:p>
            <a:r>
              <a:rPr lang="en-US" sz="2800" dirty="0"/>
              <a:t>Would you like to catch jellyfish in the sea?</a:t>
            </a:r>
            <a:endParaRPr lang="ru-RU" sz="2800" dirty="0"/>
          </a:p>
          <a:p>
            <a:r>
              <a:rPr lang="en-US" sz="2800" dirty="0"/>
              <a:t>Can you have fun with a jellyfish?</a:t>
            </a:r>
            <a:endParaRPr lang="ru-RU" sz="2800" dirty="0"/>
          </a:p>
          <a:p>
            <a:r>
              <a:rPr lang="en-US" sz="2800" dirty="0"/>
              <a:t>Would you like to dance all the night?</a:t>
            </a:r>
            <a:endParaRPr lang="ru-RU" sz="2800" dirty="0"/>
          </a:p>
          <a:p>
            <a:r>
              <a:rPr lang="en-US" sz="2800" dirty="0"/>
              <a:t>Who do you have fun with?</a:t>
            </a:r>
            <a:endParaRPr lang="ru-RU" sz="2800" dirty="0"/>
          </a:p>
          <a:p>
            <a:r>
              <a:rPr lang="en-US" sz="2800" dirty="0"/>
              <a:t>When do you have fun?</a:t>
            </a:r>
            <a:endParaRPr lang="ru-RU" sz="2800" dirty="0"/>
          </a:p>
          <a:p>
            <a:r>
              <a:rPr lang="en-US" sz="2800" dirty="0"/>
              <a:t>What is your hobby?</a:t>
            </a:r>
            <a:endParaRPr lang="ru-RU" sz="2800" dirty="0"/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787" y="4127500"/>
            <a:ext cx="4593213" cy="2585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199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 dirty="0"/>
              <a:t>8. How do you have fun? Write your story using the scheme.</a:t>
            </a:r>
            <a:r>
              <a:rPr lang="ru-RU" sz="4000" dirty="0"/>
              <a:t/>
            </a:r>
            <a:br>
              <a:rPr lang="ru-RU" sz="4000" dirty="0"/>
            </a:b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49300" y="2242820"/>
            <a:ext cx="10058400" cy="3931920"/>
          </a:xfrm>
        </p:spPr>
        <p:txBody>
          <a:bodyPr/>
          <a:lstStyle/>
          <a:p>
            <a:r>
              <a:rPr lang="en-US" sz="3200" dirty="0" smtClean="0"/>
              <a:t>I </a:t>
            </a:r>
            <a:r>
              <a:rPr lang="en-US" sz="3200" dirty="0"/>
              <a:t>like/don’t like having fun.</a:t>
            </a:r>
            <a:endParaRPr lang="ru-RU" sz="3200" dirty="0"/>
          </a:p>
          <a:p>
            <a:r>
              <a:rPr lang="en-US" sz="3200" dirty="0"/>
              <a:t>I always have fun with…</a:t>
            </a:r>
            <a:endParaRPr lang="ru-RU" sz="3200" dirty="0"/>
          </a:p>
          <a:p>
            <a:r>
              <a:rPr lang="en-US" sz="3200" dirty="0"/>
              <a:t>We usually…</a:t>
            </a:r>
            <a:endParaRPr lang="ru-RU" sz="3200" dirty="0"/>
          </a:p>
          <a:p>
            <a:r>
              <a:rPr lang="en-US" sz="3200" dirty="0"/>
              <a:t>My hobby is…</a:t>
            </a:r>
            <a:endParaRPr lang="ru-RU" sz="3200" dirty="0"/>
          </a:p>
          <a:p>
            <a:r>
              <a:rPr lang="en-US" sz="3200" dirty="0"/>
              <a:t>I think it’s… </a:t>
            </a:r>
            <a:endParaRPr lang="ru-RU" sz="3200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249" y="1905000"/>
            <a:ext cx="5494513" cy="452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6143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5600" y="1206500"/>
            <a:ext cx="10058400" cy="1371600"/>
          </a:xfrm>
        </p:spPr>
        <p:txBody>
          <a:bodyPr>
            <a:normAutofit fontScale="90000"/>
          </a:bodyPr>
          <a:lstStyle/>
          <a:p>
            <a:r>
              <a:rPr lang="en-US" sz="4400" b="1" u="sng" dirty="0"/>
              <a:t>Home task</a:t>
            </a:r>
            <a:r>
              <a:rPr lang="en-US" sz="4400" b="1" u="sng" dirty="0" smtClean="0"/>
              <a:t>.</a:t>
            </a:r>
            <a:r>
              <a:rPr lang="ru-RU" sz="4400" dirty="0"/>
              <a:t/>
            </a:r>
            <a:br>
              <a:rPr lang="ru-RU" sz="4400" dirty="0"/>
            </a:br>
            <a:r>
              <a:rPr lang="en-US" sz="4400" b="1" dirty="0"/>
              <a:t>9. Describe a picture. Use Past Simple Tense.</a:t>
            </a:r>
            <a:r>
              <a:rPr lang="ru-RU" dirty="0"/>
              <a:t/>
            </a:r>
            <a:br>
              <a:rPr lang="ru-RU" dirty="0"/>
            </a:br>
            <a:r>
              <a:rPr lang="en-US" b="1" dirty="0"/>
              <a:t> 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8213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766" y="2578100"/>
            <a:ext cx="1658656" cy="1424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2" name="Рисунок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471" y="4416978"/>
            <a:ext cx="2080873" cy="1350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1" name="Рисунок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317" b="-31"/>
          <a:stretch>
            <a:fillRect/>
          </a:stretch>
        </p:blipFill>
        <p:spPr bwMode="auto">
          <a:xfrm>
            <a:off x="5894060" y="1935954"/>
            <a:ext cx="1611639" cy="1977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0" name="Рисунок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8243" y="4170547"/>
            <a:ext cx="2137992" cy="159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23"/>
          <p:cNvSpPr>
            <a:spLocks noChangeArrowheads="1"/>
          </p:cNvSpPr>
          <p:nvPr/>
        </p:nvSpPr>
        <p:spPr bwMode="auto">
          <a:xfrm>
            <a:off x="632316" y="3650417"/>
            <a:ext cx="3363421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1).................................... (hug)</a:t>
            </a:r>
            <a:endParaRPr kumimoji="0" lang="ru-RU" alt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24"/>
          <p:cNvSpPr>
            <a:spLocks noChangeArrowheads="1"/>
          </p:cNvSpPr>
          <p:nvPr/>
        </p:nvSpPr>
        <p:spPr bwMode="auto">
          <a:xfrm>
            <a:off x="469899" y="5472412"/>
            <a:ext cx="5130891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2).........................................(kiss)</a:t>
            </a:r>
            <a:endParaRPr kumimoji="0" lang="ru-RU" alt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Rectangle 25"/>
          <p:cNvSpPr>
            <a:spLocks noChangeArrowheads="1"/>
          </p:cNvSpPr>
          <p:nvPr/>
        </p:nvSpPr>
        <p:spPr bwMode="auto">
          <a:xfrm>
            <a:off x="5470162" y="3650320"/>
            <a:ext cx="474063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3).............................................. (catch)</a:t>
            </a:r>
            <a:endParaRPr kumimoji="0" lang="en-US" alt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ctangle 26"/>
          <p:cNvSpPr>
            <a:spLocks noChangeArrowheads="1"/>
          </p:cNvSpPr>
          <p:nvPr/>
        </p:nvSpPr>
        <p:spPr bwMode="auto">
          <a:xfrm>
            <a:off x="5600790" y="5241579"/>
            <a:ext cx="4252347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4)................................................ (cook)</a:t>
            </a:r>
            <a:br>
              <a:rPr kumimoji="0" lang="en-US" alt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kumimoji="0" lang="en-US" alt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449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Рисунок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612" y="1009663"/>
            <a:ext cx="2295526" cy="1536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Рисунок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612" y="3628509"/>
            <a:ext cx="2185988" cy="1617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Рисунок 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900" y="903481"/>
            <a:ext cx="1727200" cy="172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1" name="Рисунок 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0" y="3751347"/>
            <a:ext cx="18288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520700" y="14351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520700" y="2295369"/>
            <a:ext cx="5765800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5).............................................................(have picnic</a:t>
            </a:r>
            <a:r>
              <a:rPr kumimoji="0" lang="en-US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kumimoji="0" lang="ru-RU" alt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520700" y="4910485"/>
            <a:ext cx="629920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6).............................................. (play a guitar)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6286500" y="2317454"/>
            <a:ext cx="5788161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7</a:t>
            </a:r>
            <a:r>
              <a:rPr lang="en-US" alt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)............................................. (play football)</a:t>
            </a:r>
            <a:endParaRPr lang="ru-RU" alt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6286500" y="4861337"/>
            <a:ext cx="50419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8).................................. (dance)</a:t>
            </a:r>
            <a:endParaRPr kumimoji="0" lang="en-US" alt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2818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1200" y="769594"/>
            <a:ext cx="10769600" cy="1986306"/>
          </a:xfrm>
        </p:spPr>
        <p:txBody>
          <a:bodyPr>
            <a:normAutofit/>
          </a:bodyPr>
          <a:lstStyle/>
          <a:p>
            <a:r>
              <a:rPr lang="en-US" sz="6600" b="1" dirty="0" smtClean="0"/>
              <a:t>Thank you for your work!</a:t>
            </a:r>
            <a:endParaRPr lang="ru-RU" sz="66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3430587"/>
            <a:ext cx="4295732" cy="280511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00" y="2508251"/>
            <a:ext cx="5842477" cy="389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6694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Put a SMILE!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ru-RU" sz="2400" b="1" dirty="0" smtClean="0"/>
              <a:t>«</a:t>
            </a:r>
            <a:r>
              <a:rPr lang="ru-RU" sz="2400" b="1" dirty="0"/>
              <a:t>Мне все </a:t>
            </a:r>
            <a:r>
              <a:rPr lang="ru-RU" sz="2400" b="1" dirty="0" smtClean="0"/>
              <a:t>понятно»</a:t>
            </a:r>
            <a:endParaRPr lang="en-US" sz="2400" b="1" dirty="0" smtClean="0"/>
          </a:p>
          <a:p>
            <a:pPr marL="457200" indent="-457200">
              <a:buAutoNum type="arabicPeriod"/>
            </a:pPr>
            <a:endParaRPr lang="en-US" sz="2400" b="1" dirty="0" smtClean="0"/>
          </a:p>
          <a:p>
            <a:pPr marL="0" indent="0">
              <a:buNone/>
            </a:pPr>
            <a:r>
              <a:rPr lang="ru-RU" sz="2400" b="1" dirty="0" smtClean="0"/>
              <a:t>2</a:t>
            </a:r>
            <a:r>
              <a:rPr lang="ru-RU" sz="2400" b="1" dirty="0"/>
              <a:t>. «Ничего   не понятно» </a:t>
            </a:r>
            <a:endParaRPr lang="en-US" sz="2400" b="1" dirty="0" smtClean="0"/>
          </a:p>
          <a:p>
            <a:pPr marL="0" indent="0">
              <a:buNone/>
            </a:pPr>
            <a:endParaRPr lang="en-US" sz="2400" b="1" dirty="0" smtClean="0"/>
          </a:p>
          <a:p>
            <a:pPr marL="0" indent="0">
              <a:buNone/>
            </a:pPr>
            <a:r>
              <a:rPr lang="ru-RU" sz="2400" b="1" dirty="0" smtClean="0"/>
              <a:t>3</a:t>
            </a:r>
            <a:r>
              <a:rPr lang="ru-RU" sz="2400" b="1" dirty="0"/>
              <a:t>. «Понятно, но нужна помощь учителя» </a:t>
            </a:r>
            <a:endParaRPr lang="en-US" sz="2400" b="1" dirty="0" smtClean="0"/>
          </a:p>
          <a:p>
            <a:pPr marL="0" indent="0">
              <a:buNone/>
            </a:pPr>
            <a:endParaRPr lang="en-US" sz="2400" b="1" dirty="0" smtClean="0"/>
          </a:p>
          <a:p>
            <a:pPr marL="0" indent="0">
              <a:buNone/>
            </a:pPr>
            <a:r>
              <a:rPr lang="ru-RU" sz="2400" b="1" dirty="0" smtClean="0"/>
              <a:t>4</a:t>
            </a:r>
            <a:r>
              <a:rPr lang="ru-RU" sz="2400" b="1" dirty="0"/>
              <a:t>. «Понятно, но нужна помощь учебника»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300" y="642594"/>
            <a:ext cx="3898900" cy="389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8851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8000" b="1" dirty="0" smtClean="0"/>
              <a:t>Hobbies and </a:t>
            </a:r>
            <a:br>
              <a:rPr lang="en-US" sz="8000" b="1" dirty="0" smtClean="0"/>
            </a:br>
            <a:r>
              <a:rPr lang="en-US" sz="8000" b="1" dirty="0" smtClean="0"/>
              <a:t>free time</a:t>
            </a:r>
            <a:endParaRPr lang="ru-RU" sz="8000" b="1" dirty="0"/>
          </a:p>
        </p:txBody>
      </p:sp>
    </p:spTree>
    <p:extLst>
      <p:ext uri="{BB962C8B-B14F-4D97-AF65-F5344CB8AC3E}">
        <p14:creationId xmlns:p14="http://schemas.microsoft.com/office/powerpoint/2010/main" val="38642644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1. Match the words with the pictures.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5158563"/>
              </p:ext>
            </p:extLst>
          </p:nvPr>
        </p:nvGraphicFramePr>
        <p:xfrm>
          <a:off x="615827" y="1323383"/>
          <a:ext cx="7196528" cy="5690688"/>
        </p:xfrm>
        <a:graphic>
          <a:graphicData uri="http://schemas.openxmlformats.org/drawingml/2006/table">
            <a:tbl>
              <a:tblPr firstRow="1" firstCol="1" bandRow="1"/>
              <a:tblGrid>
                <a:gridCol w="4226746"/>
                <a:gridCol w="2969782"/>
              </a:tblGrid>
              <a:tr h="1511298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a) 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e) </a:t>
                      </a:r>
                      <a:r>
                        <a:rPr lang="ru-RU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0020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b) </a:t>
                      </a:r>
                      <a:r>
                        <a:rPr lang="ru-RU" sz="3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f) </a:t>
                      </a:r>
                      <a:r>
                        <a:rPr lang="ru-RU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2145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c) 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78180" algn="ctr"/>
                        </a:tabLs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g) 	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07045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d) 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038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1" t="9602" r="47012" b="3712"/>
          <a:stretch>
            <a:fillRect/>
          </a:stretch>
        </p:blipFill>
        <p:spPr bwMode="auto">
          <a:xfrm>
            <a:off x="1467596" y="1323383"/>
            <a:ext cx="1504205" cy="1381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Рисунок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743" y="1346857"/>
            <a:ext cx="2043635" cy="137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Рисунок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656" y="2990134"/>
            <a:ext cx="2165921" cy="1240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Рисунок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643" y="2990134"/>
            <a:ext cx="1571625" cy="1328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Рисунок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725" y="4460555"/>
            <a:ext cx="1838976" cy="129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Рисунок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6" r="4387" b="16231"/>
          <a:stretch>
            <a:fillRect/>
          </a:stretch>
        </p:blipFill>
        <p:spPr bwMode="auto">
          <a:xfrm>
            <a:off x="5881643" y="4460555"/>
            <a:ext cx="1674857" cy="2137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Рисунок 1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426" y="5805107"/>
            <a:ext cx="1826275" cy="94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7989757" y="1559370"/>
            <a:ext cx="3160057" cy="44934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Jellyfish</a:t>
            </a:r>
            <a:endParaRPr lang="ru-RU" sz="36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Sponge</a:t>
            </a:r>
            <a:endParaRPr lang="ru-RU" sz="36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SpongeBob</a:t>
            </a:r>
            <a:endParaRPr lang="ru-RU" sz="36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Dance</a:t>
            </a:r>
            <a:endParaRPr lang="ru-RU" sz="36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Jelly</a:t>
            </a:r>
            <a:endParaRPr lang="ru-RU" sz="36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Glasses</a:t>
            </a:r>
            <a:endParaRPr lang="ru-RU" sz="36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Flute</a:t>
            </a:r>
            <a:endParaRPr lang="ru-RU" sz="36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23692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1. Match the words with the pictures.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05707"/>
              </p:ext>
            </p:extLst>
          </p:nvPr>
        </p:nvGraphicFramePr>
        <p:xfrm>
          <a:off x="615827" y="1323383"/>
          <a:ext cx="9099673" cy="5690688"/>
        </p:xfrm>
        <a:graphic>
          <a:graphicData uri="http://schemas.openxmlformats.org/drawingml/2006/table">
            <a:tbl>
              <a:tblPr firstRow="1" firstCol="1" bandRow="1"/>
              <a:tblGrid>
                <a:gridCol w="4845173"/>
                <a:gridCol w="4254500"/>
              </a:tblGrid>
              <a:tr h="1511298">
                <a:tc>
                  <a:txBody>
                    <a:bodyPr/>
                    <a:lstStyle/>
                    <a:p>
                      <a:pPr marL="45720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a) </a:t>
                      </a:r>
                      <a:r>
                        <a:rPr lang="ru-RU" sz="3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</a:t>
                      </a:r>
                      <a:r>
                        <a:rPr lang="en-US" sz="3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</a:rPr>
                        <a:t>Jellyfish</a:t>
                      </a:r>
                      <a:endParaRPr lang="ru-RU" sz="32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ru-RU" sz="3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 </a:t>
                      </a:r>
                      <a:r>
                        <a:rPr lang="en-US" sz="3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</a:rPr>
                        <a:t>Jelly</a:t>
                      </a:r>
                      <a:endParaRPr lang="ru-RU" sz="32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00200">
                <a:tc>
                  <a:txBody>
                    <a:bodyPr/>
                    <a:lstStyle/>
                    <a:p>
                      <a:pPr marL="45720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b) </a:t>
                      </a:r>
                      <a:r>
                        <a:rPr lang="ru-RU" sz="3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3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</a:rPr>
                        <a:t>SpongeBob</a:t>
                      </a:r>
                      <a:endParaRPr lang="ru-RU" sz="32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f) </a:t>
                      </a:r>
                      <a:r>
                        <a:rPr lang="ru-RU" sz="3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 </a:t>
                      </a:r>
                      <a:r>
                        <a:rPr lang="en-US" sz="3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</a:rPr>
                        <a:t>Flute</a:t>
                      </a:r>
                      <a:endParaRPr lang="ru-RU" sz="32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2145">
                <a:tc>
                  <a:txBody>
                    <a:bodyPr/>
                    <a:lstStyle/>
                    <a:p>
                      <a:pPr marL="45720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c) </a:t>
                      </a:r>
                      <a:r>
                        <a:rPr lang="ru-RU" sz="3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3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</a:rPr>
                        <a:t>Sponge</a:t>
                      </a:r>
                      <a:endParaRPr lang="ru-RU" sz="32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78180" algn="ctr"/>
                        </a:tabLst>
                        <a:defRPr/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g) 	</a:t>
                      </a:r>
                      <a:r>
                        <a:rPr lang="ru-RU" sz="3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en-US" sz="3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</a:rPr>
                        <a:t>Dance</a:t>
                      </a:r>
                      <a:endParaRPr lang="ru-RU" sz="32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78180" algn="ctr"/>
                        </a:tabLst>
                      </a:pP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07045">
                <a:tc>
                  <a:txBody>
                    <a:bodyPr/>
                    <a:lstStyle/>
                    <a:p>
                      <a:pPr marL="45720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d) </a:t>
                      </a:r>
                      <a:r>
                        <a:rPr lang="ru-RU" sz="3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 </a:t>
                      </a:r>
                      <a:r>
                        <a:rPr lang="en-US" sz="3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</a:rPr>
                        <a:t>Glasses</a:t>
                      </a:r>
                      <a:endParaRPr lang="ru-RU" sz="32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</a:endParaRPr>
                    </a:p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038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1" t="9602" r="47012" b="3712"/>
          <a:stretch>
            <a:fillRect/>
          </a:stretch>
        </p:blipFill>
        <p:spPr bwMode="auto">
          <a:xfrm>
            <a:off x="3314701" y="1393980"/>
            <a:ext cx="1504205" cy="1381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Рисунок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392" y="1436260"/>
            <a:ext cx="2043635" cy="137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Рисунок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891" y="3245667"/>
            <a:ext cx="1918876" cy="1099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Рисунок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6378" y="2942319"/>
            <a:ext cx="1571625" cy="1328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Рисунок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455" y="4460555"/>
            <a:ext cx="1838976" cy="129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Рисунок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6" r="4387" b="16231"/>
          <a:stretch>
            <a:fillRect/>
          </a:stretch>
        </p:blipFill>
        <p:spPr bwMode="auto">
          <a:xfrm>
            <a:off x="8328059" y="4610983"/>
            <a:ext cx="1355968" cy="173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Рисунок 1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0492" y="5914382"/>
            <a:ext cx="1826275" cy="94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51720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Present Simple Tense</a:t>
            </a:r>
            <a:r>
              <a:rPr lang="en-US" dirty="0" smtClean="0"/>
              <a:t>      </a:t>
            </a:r>
            <a:r>
              <a:rPr lang="en-US" sz="8000" b="1" dirty="0" smtClean="0"/>
              <a:t>V/Vs </a:t>
            </a:r>
            <a:r>
              <a:rPr lang="en-US" b="1" dirty="0" smtClean="0"/>
              <a:t>    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4787" y="2927578"/>
            <a:ext cx="11542426" cy="4372631"/>
          </a:xfrm>
        </p:spPr>
        <p:txBody>
          <a:bodyPr>
            <a:normAutofit/>
          </a:bodyPr>
          <a:lstStyle/>
          <a:p>
            <a:r>
              <a:rPr lang="en-US" sz="4000" dirty="0" smtClean="0"/>
              <a:t> I like fruits – My friend like</a:t>
            </a:r>
            <a:r>
              <a:rPr lang="en-US" sz="4000" b="1" u="sng" dirty="0" smtClean="0"/>
              <a:t>s</a:t>
            </a:r>
            <a:r>
              <a:rPr lang="en-US" sz="4000" dirty="0" smtClean="0"/>
              <a:t> fruits.</a:t>
            </a:r>
          </a:p>
          <a:p>
            <a:endParaRPr lang="en-US" sz="4000" dirty="0" smtClean="0"/>
          </a:p>
          <a:p>
            <a:r>
              <a:rPr lang="en-US" sz="4000" dirty="0" smtClean="0"/>
              <a:t> My friend live</a:t>
            </a:r>
            <a:r>
              <a:rPr lang="en-US" sz="4000" b="1" u="sng" dirty="0" smtClean="0"/>
              <a:t>s</a:t>
            </a:r>
            <a:r>
              <a:rPr lang="en-US" sz="4000" dirty="0" smtClean="0"/>
              <a:t> in London – I live in London.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15659127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b="1" dirty="0"/>
              <a:t>2. Read and fill in the gaps with verbs in Present Simple Tense</a:t>
            </a:r>
            <a:r>
              <a:rPr lang="en-US" sz="4400" b="1" dirty="0" smtClean="0"/>
              <a:t>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90731" y="1713376"/>
            <a:ext cx="10610538" cy="39319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 smtClean="0"/>
              <a:t>Sponge </a:t>
            </a:r>
            <a:r>
              <a:rPr lang="en-US" sz="3200" dirty="0"/>
              <a:t>Bob _____ (to live) on the bottom of the Pacific Ocean. He lives there in a pineapple house with his pet, Gary. Sponge Bob _____ (to like) to work as a cooker at the Crusty Crab restaurant with his neighbor </a:t>
            </a:r>
            <a:r>
              <a:rPr lang="en-US" sz="3200" dirty="0" err="1"/>
              <a:t>Squidward</a:t>
            </a:r>
            <a:r>
              <a:rPr lang="en-US" sz="3200" dirty="0"/>
              <a:t>.  He ______ (to have) two friends. One of his friends _____ (to be) a silly starfish called Patrick. They always _____ (play) together.  The second friend, Squirrel Sandy ____ (to be) from earth. Sometimes friends ______ (to gather) together and _____ (to have) fun. </a:t>
            </a:r>
            <a:endParaRPr lang="ru-RU" sz="3200" dirty="0"/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0649850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b="1" dirty="0"/>
              <a:t>2. Read and fill in the gaps with verbs in Present Simple Tense</a:t>
            </a:r>
            <a:r>
              <a:rPr lang="en-US" sz="4400" b="1" dirty="0" smtClean="0"/>
              <a:t>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90731" y="1713376"/>
            <a:ext cx="10610538" cy="39319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 smtClean="0"/>
              <a:t>Sponge Bob </a:t>
            </a:r>
            <a:r>
              <a:rPr lang="en-US" sz="3200" b="1" u="sng" dirty="0" smtClean="0"/>
              <a:t>lives</a:t>
            </a:r>
            <a:r>
              <a:rPr lang="en-US" sz="3200" dirty="0" smtClean="0"/>
              <a:t> </a:t>
            </a:r>
            <a:r>
              <a:rPr lang="en-US" sz="3200" dirty="0"/>
              <a:t>on the bottom of the Pacific Ocean. He lives there in a pineapple house with his pet, Gary. Sponge </a:t>
            </a:r>
            <a:r>
              <a:rPr lang="en-US" sz="3200" dirty="0" smtClean="0"/>
              <a:t>Bob </a:t>
            </a:r>
            <a:r>
              <a:rPr lang="en-US" sz="3200" b="1" u="sng" dirty="0" smtClean="0"/>
              <a:t>likes </a:t>
            </a:r>
            <a:r>
              <a:rPr lang="en-US" sz="3200" dirty="0" smtClean="0"/>
              <a:t>to </a:t>
            </a:r>
            <a:r>
              <a:rPr lang="en-US" sz="3200" dirty="0"/>
              <a:t>work as a cooker at the Crusty Crab restaurant with his neighbor </a:t>
            </a:r>
            <a:r>
              <a:rPr lang="en-US" sz="3200" dirty="0" err="1"/>
              <a:t>Squidward</a:t>
            </a:r>
            <a:r>
              <a:rPr lang="en-US" sz="3200" dirty="0"/>
              <a:t>.  He </a:t>
            </a:r>
            <a:r>
              <a:rPr lang="en-US" sz="3200" b="1" u="sng" dirty="0" smtClean="0"/>
              <a:t>has</a:t>
            </a:r>
            <a:r>
              <a:rPr lang="en-US" sz="3200" dirty="0" smtClean="0"/>
              <a:t> </a:t>
            </a:r>
            <a:r>
              <a:rPr lang="en-US" sz="3200" dirty="0"/>
              <a:t>two friends. One of his friends </a:t>
            </a:r>
            <a:r>
              <a:rPr lang="en-US" sz="3200" b="1" u="sng" dirty="0" smtClean="0"/>
              <a:t>is</a:t>
            </a:r>
            <a:r>
              <a:rPr lang="en-US" sz="3200" dirty="0" smtClean="0"/>
              <a:t> a </a:t>
            </a:r>
            <a:r>
              <a:rPr lang="en-US" sz="3200" dirty="0"/>
              <a:t>silly starfish called Patrick. They always </a:t>
            </a:r>
            <a:r>
              <a:rPr lang="en-US" sz="3200" b="1" u="sng" dirty="0" smtClean="0"/>
              <a:t>play</a:t>
            </a:r>
            <a:r>
              <a:rPr lang="en-US" sz="3200" dirty="0" smtClean="0"/>
              <a:t> together</a:t>
            </a:r>
            <a:r>
              <a:rPr lang="en-US" sz="3200" dirty="0"/>
              <a:t>.  The second friend, Squirrel Sandy </a:t>
            </a:r>
            <a:r>
              <a:rPr lang="en-US" sz="3200" b="1" u="sng" dirty="0" smtClean="0"/>
              <a:t>is</a:t>
            </a:r>
            <a:r>
              <a:rPr lang="en-US" sz="3200" dirty="0" smtClean="0"/>
              <a:t> </a:t>
            </a:r>
            <a:r>
              <a:rPr lang="en-US" sz="3200" dirty="0"/>
              <a:t>from earth. Sometimes friends </a:t>
            </a:r>
            <a:r>
              <a:rPr lang="en-US" sz="3200" b="1" u="sng" dirty="0" smtClean="0"/>
              <a:t>gather</a:t>
            </a:r>
            <a:r>
              <a:rPr lang="en-US" sz="3200" dirty="0" smtClean="0"/>
              <a:t> </a:t>
            </a:r>
            <a:r>
              <a:rPr lang="en-US" sz="3200" dirty="0"/>
              <a:t>together and </a:t>
            </a:r>
            <a:r>
              <a:rPr lang="en-US" sz="3200" b="1" u="sng" dirty="0" smtClean="0"/>
              <a:t>have </a:t>
            </a:r>
            <a:r>
              <a:rPr lang="en-US" sz="3200" dirty="0"/>
              <a:t>fun. </a:t>
            </a:r>
            <a:endParaRPr lang="ru-RU" sz="3200" dirty="0"/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4413747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3. Match a character and a picture</a:t>
            </a:r>
            <a:endParaRPr lang="ru-RU" sz="40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6086342"/>
              </p:ext>
            </p:extLst>
          </p:nvPr>
        </p:nvGraphicFramePr>
        <p:xfrm>
          <a:off x="404735" y="2014194"/>
          <a:ext cx="11437496" cy="320177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38300"/>
                <a:gridCol w="1626361"/>
                <a:gridCol w="1477277"/>
                <a:gridCol w="1767103"/>
                <a:gridCol w="1767103"/>
                <a:gridCol w="2361352"/>
              </a:tblGrid>
              <a:tr h="669045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Sponge Bob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Gary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Patrick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chemeClr val="tx1"/>
                          </a:solidFill>
                          <a:effectLst/>
                        </a:rPr>
                        <a:t>Squidward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Mr. Crabs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Squirrel Sandy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2532733"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</a:tbl>
          </a:graphicData>
        </a:graphic>
      </p:graphicFrame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8" r="10547" b="7759"/>
          <a:stretch>
            <a:fillRect/>
          </a:stretch>
        </p:blipFill>
        <p:spPr bwMode="auto">
          <a:xfrm>
            <a:off x="921634" y="3125004"/>
            <a:ext cx="1834714" cy="158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Рисунок 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6" t="11517" r="24611" b="14099"/>
          <a:stretch>
            <a:fillRect/>
          </a:stretch>
        </p:blipFill>
        <p:spPr bwMode="auto">
          <a:xfrm>
            <a:off x="2815493" y="3129735"/>
            <a:ext cx="1546926" cy="1600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Рисунок 3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75" r="9088"/>
          <a:stretch>
            <a:fillRect/>
          </a:stretch>
        </p:blipFill>
        <p:spPr bwMode="auto">
          <a:xfrm>
            <a:off x="4400569" y="2938199"/>
            <a:ext cx="1515710" cy="1940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Рисунок 3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7" r="13252"/>
          <a:stretch>
            <a:fillRect/>
          </a:stretch>
        </p:blipFill>
        <p:spPr bwMode="auto">
          <a:xfrm>
            <a:off x="6143338" y="3125004"/>
            <a:ext cx="1453546" cy="1521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Рисунок 2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83" r="23065"/>
          <a:stretch>
            <a:fillRect/>
          </a:stretch>
        </p:blipFill>
        <p:spPr bwMode="auto">
          <a:xfrm>
            <a:off x="7886107" y="2704093"/>
            <a:ext cx="1257893" cy="223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Рисунок 3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8712" y="2938199"/>
            <a:ext cx="2135368" cy="148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04867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124</TotalTime>
  <Words>1495</Words>
  <Application>Microsoft Office PowerPoint</Application>
  <PresentationFormat>Широкоэкранный</PresentationFormat>
  <Paragraphs>245</Paragraphs>
  <Slides>26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3" baseType="lpstr">
      <vt:lpstr>Arial</vt:lpstr>
      <vt:lpstr>Arial Black</vt:lpstr>
      <vt:lpstr>Calibri</vt:lpstr>
      <vt:lpstr>Century Gothic</vt:lpstr>
      <vt:lpstr>Garamond</vt:lpstr>
      <vt:lpstr>Times New Roman</vt:lpstr>
      <vt:lpstr>Savon</vt:lpstr>
      <vt:lpstr>Phonetic practice</vt:lpstr>
      <vt:lpstr>Презентация PowerPoint</vt:lpstr>
      <vt:lpstr>Hobbies and  free time</vt:lpstr>
      <vt:lpstr>1. Match the words with the pictures. </vt:lpstr>
      <vt:lpstr>1. Match the words with the pictures. </vt:lpstr>
      <vt:lpstr>Present Simple Tense      V/Vs     </vt:lpstr>
      <vt:lpstr>2. Read and fill in the gaps with verbs in Present Simple Tense. </vt:lpstr>
      <vt:lpstr>2. Read and fill in the gaps with verbs in Present Simple Tense. </vt:lpstr>
      <vt:lpstr>3. Match a character and a picture</vt:lpstr>
      <vt:lpstr>3. Match a character and a picture</vt:lpstr>
      <vt:lpstr>Watch a cartoon</vt:lpstr>
      <vt:lpstr>4. Match the word with the definition. </vt:lpstr>
      <vt:lpstr>4. Match the word with the definition. </vt:lpstr>
      <vt:lpstr>Past Simple Tense      Ved/V2 </vt:lpstr>
      <vt:lpstr>Write the necessary form for the following verbs </vt:lpstr>
      <vt:lpstr>Write the necessary form for the following verbs </vt:lpstr>
      <vt:lpstr>5. Tick whether it is true or false (T/F) </vt:lpstr>
      <vt:lpstr>5. Tick whether it is true or false (T/F) </vt:lpstr>
      <vt:lpstr>6. Complete the sentences to follow the story. Choose the right variant. </vt:lpstr>
      <vt:lpstr>6. Complete the sentences to follow the story. Choose the right variant. </vt:lpstr>
      <vt:lpstr>7. Answer the questions. </vt:lpstr>
      <vt:lpstr>8. How do you have fun? Write your story using the scheme. </vt:lpstr>
      <vt:lpstr>Home task. 9. Describe a picture. Use Past Simple Tense.   </vt:lpstr>
      <vt:lpstr>Презентация PowerPoint</vt:lpstr>
      <vt:lpstr>Thank you for your work!</vt:lpstr>
      <vt:lpstr>Put a SMILE!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Екатерина Смирнова</dc:creator>
  <cp:lastModifiedBy>Екатерина Смирнова</cp:lastModifiedBy>
  <cp:revision>13</cp:revision>
  <dcterms:created xsi:type="dcterms:W3CDTF">2015-11-03T06:20:47Z</dcterms:created>
  <dcterms:modified xsi:type="dcterms:W3CDTF">2015-11-04T08:59:44Z</dcterms:modified>
</cp:coreProperties>
</file>