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60" r:id="rId6"/>
    <p:sldId id="261" r:id="rId7"/>
    <p:sldId id="265" r:id="rId8"/>
    <p:sldId id="266" r:id="rId9"/>
    <p:sldId id="264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02T23:08:38.468" idx="1">
    <p:pos x="4877" y="3922"/>
    <p:text>Поставьте соответствие формулы-фигуры
Щелкая по слайду, формулы переходят к нужным фигурам.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2357C-A0C7-4F3B-B8EB-493337F56E5A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0F67-EA5B-4A36-9AF9-07AEBA472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D950-E755-468A-89E3-C3C0DEEDE54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DF17-FFBF-46E2-8637-C961DFE26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геометрические фоны"/>
          <p:cNvPicPr>
            <a:picLocks noChangeAspect="1" noChangeArrowheads="1"/>
          </p:cNvPicPr>
          <p:nvPr/>
        </p:nvPicPr>
        <p:blipFill>
          <a:blip r:embed="rId2" cstate="print"/>
          <a:srcRect l="15069" t="16512" r="1353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214554"/>
            <a:ext cx="7929618" cy="185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 на вычисление площадей фигур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общеобразовательное учреждение средняя школа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р.п.Сурское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504" y="60212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математики и информатики: Баталина Оксана Вячеславовна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837984" y="0"/>
            <a:ext cx="1306016" cy="365125"/>
          </a:xfrm>
        </p:spPr>
        <p:txBody>
          <a:bodyPr/>
          <a:lstStyle/>
          <a:p>
            <a:fld id="{906DD1A6-F9EE-4EBD-8CE3-F5C2DEB07B59}" type="datetime1">
              <a:rPr lang="ru-RU" sz="1800" b="1" i="1" smtClean="0">
                <a:solidFill>
                  <a:srgbClr val="C00000"/>
                </a:solidFill>
              </a:rPr>
              <a:t>03.02.2017</a:t>
            </a:fld>
            <a:endParaRPr lang="ru-RU" sz="1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2474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Домашнее задание: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Выполнить задания в РТ §2 №41, 42, 43, 44 стр. 19-20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Повторить п. 49-54.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r>
              <a:rPr lang="ru-RU" sz="3200" b="1" smtClean="0">
                <a:solidFill>
                  <a:srgbClr val="C00000"/>
                </a:solidFill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</a:rPr>
              <a:t>Написать мини-сочинение на тему: «Геометрия в моей будущей профессии»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3" y="620688"/>
            <a:ext cx="878528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Учебник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Геометрия 8 класс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Атанасян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А.С.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66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/>
              <a:t>Цель урока: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Предметные: </a:t>
            </a:r>
            <a:r>
              <a:rPr lang="ru-RU" i="1" dirty="0"/>
              <a:t>        </a:t>
            </a:r>
            <a:endParaRPr lang="ru-RU" i="1" dirty="0" smtClean="0"/>
          </a:p>
          <a:p>
            <a:r>
              <a:rPr lang="ru-RU" dirty="0" smtClean="0"/>
              <a:t>Научиться решать </a:t>
            </a:r>
            <a:r>
              <a:rPr lang="ru-RU" dirty="0"/>
              <a:t>задачи с применением формул площадей фигур,  применять полученные знания при решении более сложных задач.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0608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Задачи:  </a:t>
            </a:r>
            <a:endParaRPr lang="ru-RU" sz="2800" dirty="0"/>
          </a:p>
          <a:p>
            <a:r>
              <a:rPr lang="ru-RU" dirty="0"/>
              <a:t>Создание условий для развития мышления, логики, познавательного интереса, способности к конструктивному творчеству.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888" y="3284984"/>
            <a:ext cx="432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/>
              <a:t>Планируемые результаты</a:t>
            </a:r>
            <a:r>
              <a:rPr lang="ru-RU" sz="2800" dirty="0"/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0820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Познавательные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smtClean="0"/>
              <a:t>Умеют выбирать </a:t>
            </a:r>
            <a:r>
              <a:rPr lang="ru-RU" dirty="0"/>
              <a:t>методы для решения задачи; устанавливать цепочку действий для выполнения задания</a:t>
            </a:r>
            <a:r>
              <a:rPr lang="ru-RU" dirty="0" smtClean="0"/>
              <a:t>.</a:t>
            </a:r>
          </a:p>
          <a:p>
            <a:r>
              <a:rPr lang="ru-RU" b="1" i="1" dirty="0"/>
              <a:t>Коммуникативные</a:t>
            </a:r>
            <a:r>
              <a:rPr lang="ru-RU" b="1" dirty="0"/>
              <a:t>: </a:t>
            </a:r>
            <a:endParaRPr lang="ru-RU" b="1" dirty="0" smtClean="0"/>
          </a:p>
          <a:p>
            <a:r>
              <a:rPr lang="ru-RU" dirty="0" smtClean="0"/>
              <a:t>Умеют </a:t>
            </a:r>
            <a:r>
              <a:rPr lang="ru-RU" dirty="0"/>
              <a:t>взаимодействовать в парах; высказывают свои мысли по решению заданий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888" y="5373216"/>
            <a:ext cx="8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Учебное оборудование: </a:t>
            </a:r>
            <a:endParaRPr lang="ru-RU" sz="2400" b="1" u="sng" dirty="0" smtClean="0"/>
          </a:p>
          <a:p>
            <a:r>
              <a:rPr lang="ru-RU" dirty="0" smtClean="0"/>
              <a:t>интерактивная </a:t>
            </a:r>
            <a:r>
              <a:rPr lang="ru-RU" dirty="0"/>
              <a:t>доска </a:t>
            </a:r>
            <a:r>
              <a:rPr lang="en-US" dirty="0"/>
              <a:t>Smart Board c</a:t>
            </a:r>
            <a:r>
              <a:rPr lang="ru-RU" dirty="0"/>
              <a:t> программным обеспечением </a:t>
            </a:r>
            <a:r>
              <a:rPr lang="en-US" dirty="0"/>
              <a:t>Notebook</a:t>
            </a:r>
            <a:r>
              <a:rPr lang="ru-RU" dirty="0"/>
              <a:t>, проектор, раздаточный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387221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312/311473/img8.jpg"/>
          <p:cNvPicPr>
            <a:picLocks noChangeAspect="1" noChangeArrowheads="1"/>
          </p:cNvPicPr>
          <p:nvPr/>
        </p:nvPicPr>
        <p:blipFill>
          <a:blip r:embed="rId2" cstate="print"/>
          <a:srcRect l="1974" r="2351" b="44069"/>
          <a:stretch>
            <a:fillRect/>
          </a:stretch>
        </p:blipFill>
        <p:spPr bwMode="auto">
          <a:xfrm>
            <a:off x="0" y="0"/>
            <a:ext cx="9036496" cy="4032448"/>
          </a:xfrm>
          <a:prstGeom prst="rect">
            <a:avLst/>
          </a:prstGeom>
          <a:noFill/>
        </p:spPr>
      </p:pic>
      <p:pic>
        <p:nvPicPr>
          <p:cNvPr id="1030" name="Picture 6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2" t="26293" r="89911" b="67078"/>
          <a:stretch>
            <a:fillRect/>
          </a:stretch>
        </p:blipFill>
        <p:spPr bwMode="auto">
          <a:xfrm>
            <a:off x="7236296" y="5157192"/>
            <a:ext cx="1287143" cy="792088"/>
          </a:xfrm>
          <a:prstGeom prst="rect">
            <a:avLst/>
          </a:prstGeom>
          <a:noFill/>
        </p:spPr>
      </p:pic>
      <p:pic>
        <p:nvPicPr>
          <p:cNvPr id="1032" name="Picture 8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84" t="26440" r="71459" b="67684"/>
          <a:stretch>
            <a:fillRect/>
          </a:stretch>
        </p:blipFill>
        <p:spPr bwMode="auto">
          <a:xfrm>
            <a:off x="3995936" y="4221088"/>
            <a:ext cx="1452161" cy="792088"/>
          </a:xfrm>
          <a:prstGeom prst="rect">
            <a:avLst/>
          </a:prstGeom>
          <a:noFill/>
        </p:spPr>
      </p:pic>
      <p:pic>
        <p:nvPicPr>
          <p:cNvPr id="1034" name="Picture 10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01" t="25461" r="37896" b="66355"/>
          <a:stretch>
            <a:fillRect/>
          </a:stretch>
        </p:blipFill>
        <p:spPr bwMode="auto">
          <a:xfrm>
            <a:off x="251520" y="4221088"/>
            <a:ext cx="1368152" cy="936104"/>
          </a:xfrm>
          <a:prstGeom prst="rect">
            <a:avLst/>
          </a:prstGeom>
          <a:noFill/>
        </p:spPr>
      </p:pic>
      <p:pic>
        <p:nvPicPr>
          <p:cNvPr id="1036" name="Picture 12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4" t="63652" r="85381" b="27535"/>
          <a:stretch>
            <a:fillRect/>
          </a:stretch>
        </p:blipFill>
        <p:spPr bwMode="auto">
          <a:xfrm>
            <a:off x="2123728" y="4293096"/>
            <a:ext cx="1859360" cy="1080120"/>
          </a:xfrm>
          <a:prstGeom prst="rect">
            <a:avLst/>
          </a:prstGeom>
          <a:noFill/>
        </p:spPr>
      </p:pic>
      <p:pic>
        <p:nvPicPr>
          <p:cNvPr id="1038" name="Picture 14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06" t="64631" r="57536" b="28514"/>
          <a:stretch>
            <a:fillRect/>
          </a:stretch>
        </p:blipFill>
        <p:spPr bwMode="auto">
          <a:xfrm>
            <a:off x="3419872" y="5445224"/>
            <a:ext cx="1440160" cy="916465"/>
          </a:xfrm>
          <a:prstGeom prst="rect">
            <a:avLst/>
          </a:prstGeom>
          <a:noFill/>
        </p:spPr>
      </p:pic>
      <p:pic>
        <p:nvPicPr>
          <p:cNvPr id="1040" name="Picture 16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98" t="66205" r="31549" b="28899"/>
          <a:stretch>
            <a:fillRect/>
          </a:stretch>
        </p:blipFill>
        <p:spPr bwMode="auto">
          <a:xfrm>
            <a:off x="7020272" y="4293096"/>
            <a:ext cx="1555373" cy="648072"/>
          </a:xfrm>
          <a:prstGeom prst="rect">
            <a:avLst/>
          </a:prstGeom>
          <a:noFill/>
        </p:spPr>
      </p:pic>
      <p:pic>
        <p:nvPicPr>
          <p:cNvPr id="1042" name="Picture 18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3" t="71101" r="23195" b="21065"/>
          <a:stretch>
            <a:fillRect/>
          </a:stretch>
        </p:blipFill>
        <p:spPr bwMode="auto">
          <a:xfrm>
            <a:off x="971600" y="5373216"/>
            <a:ext cx="1620180" cy="864096"/>
          </a:xfrm>
          <a:prstGeom prst="rect">
            <a:avLst/>
          </a:prstGeom>
          <a:noFill/>
        </p:spPr>
      </p:pic>
      <p:pic>
        <p:nvPicPr>
          <p:cNvPr id="1044" name="Picture 20" descr="http://arenda-avtovyshki-v-moskve.ru/barofafufe/3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74" t="62287" r="5792" b="27920"/>
          <a:stretch>
            <a:fillRect/>
          </a:stretch>
        </p:blipFill>
        <p:spPr bwMode="auto">
          <a:xfrm>
            <a:off x="5364088" y="4365104"/>
            <a:ext cx="1713790" cy="10081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6729E-6 L 0.47656 -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43072E-7 L 0.22136 -0.424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0856E-6 L -0.39427 -0.38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90585E-7 L 0.34671 -0.57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0856E-6 L -0.52604 -0.194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19223E-7 L 0.13976 -0.524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2244E-6 L 0.15035 -0.230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05344E-7 L -0.73177 -0.319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itceymos.ru/itbeitb/%D0%9D%D0%B0%D0%B9%D0%B4%D0%B8%D1%82%D0%B5+%D0%BF%D0%BB%D0%BE%D1%89%D0%B0%D0%B4%D1%8C+%D0%B7%D0%B0%D0%BA%D1%80%D0%B0%D1%88%D0%B5%D0%BD%D0%BD%D0%BE%D0%B9+%D1%84%D0%B8%D0%B3%D1%83%D1%80%D1%8B+%D0%BD%D0%B0+%D0%BA%D0%BE%D0%BE%D1%80%D0%B4%D0%B8%D0%BD%D0%B0%D1%82%D0%BD%D0%BE%D0%B9+%D0%BF%D0%BB%D0%BE%D1%81%D0%BA%D0%BE%D1%81%D1%82%D0%B8b/8047_html_6cdd95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19647"/>
            <a:ext cx="2686420" cy="3024336"/>
          </a:xfrm>
          <a:prstGeom prst="rect">
            <a:avLst/>
          </a:prstGeom>
          <a:noFill/>
        </p:spPr>
      </p:pic>
      <p:pic>
        <p:nvPicPr>
          <p:cNvPr id="15368" name="Picture 8" descr="http://images.myshared.ru/6/782398/slide_1.jpg"/>
          <p:cNvPicPr>
            <a:picLocks noChangeAspect="1" noChangeArrowheads="1"/>
          </p:cNvPicPr>
          <p:nvPr/>
        </p:nvPicPr>
        <p:blipFill>
          <a:blip r:embed="rId3" cstate="print"/>
          <a:srcRect l="11363" t="25395" r="11364" b="7938"/>
          <a:stretch>
            <a:fillRect/>
          </a:stretch>
        </p:blipFill>
        <p:spPr bwMode="auto">
          <a:xfrm>
            <a:off x="394065" y="4021495"/>
            <a:ext cx="3894978" cy="25202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5007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На клетчатой бумаге с клетками 1см х1см изображена фигура. Найдите площадь в </a:t>
            </a:r>
            <a:r>
              <a:rPr lang="ru-RU" sz="2000" b="1" dirty="0" err="1">
                <a:solidFill>
                  <a:srgbClr val="002060"/>
                </a:solidFill>
              </a:rPr>
              <a:t>кв.см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83568" y="1052736"/>
            <a:ext cx="0" cy="201622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563" y="185254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</a:t>
            </a:r>
            <a:r>
              <a:rPr lang="ru-RU" dirty="0" err="1" smtClean="0"/>
              <a:t>кл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35968" y="3221360"/>
            <a:ext cx="2079848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93259" y="3374651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</a:t>
            </a:r>
            <a:r>
              <a:rPr lang="ru-RU" dirty="0" err="1" smtClean="0"/>
              <a:t>кл</a:t>
            </a:r>
            <a:endParaRPr lang="ru-RU" dirty="0"/>
          </a:p>
        </p:txBody>
      </p:sp>
      <p:pic>
        <p:nvPicPr>
          <p:cNvPr id="13" name="Picture 10" descr="http://arenda-avtovyshki-v-moskve.ru/barofafufe/31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01" t="25461" r="37896" b="66355"/>
          <a:stretch>
            <a:fillRect/>
          </a:stretch>
        </p:blipFill>
        <p:spPr bwMode="auto">
          <a:xfrm>
            <a:off x="1705482" y="525435"/>
            <a:ext cx="1233017" cy="84364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6508" y="1369078"/>
                <a:ext cx="2359492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endParaRPr lang="ru-RU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08" y="1369078"/>
                <a:ext cx="2359492" cy="624082"/>
              </a:xfrm>
              <a:prstGeom prst="rect">
                <a:avLst/>
              </a:prstGeom>
              <a:blipFill rotWithShape="1">
                <a:blip r:embed="rId5"/>
                <a:stretch>
                  <a:fillRect l="-4134" r="-3101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images.myshared.ru/4/41469/slide_2.jpg"/>
          <p:cNvPicPr>
            <a:picLocks noChangeAspect="1" noChangeArrowheads="1"/>
          </p:cNvPicPr>
          <p:nvPr/>
        </p:nvPicPr>
        <p:blipFill>
          <a:blip r:embed="rId6" cstate="print"/>
          <a:srcRect l="30240" t="32760" r="31961" b="10541"/>
          <a:stretch>
            <a:fillRect/>
          </a:stretch>
        </p:blipFill>
        <p:spPr bwMode="auto">
          <a:xfrm>
            <a:off x="4954580" y="707883"/>
            <a:ext cx="2713764" cy="3052985"/>
          </a:xfrm>
          <a:prstGeom prst="rect">
            <a:avLst/>
          </a:prstGeom>
          <a:noFill/>
        </p:spPr>
      </p:pic>
      <p:pic>
        <p:nvPicPr>
          <p:cNvPr id="16" name="Picture 4" descr="http://ok-t.ru/studopediaru/baza7/3626798285974.files/image0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777509"/>
            <a:ext cx="3672408" cy="3008251"/>
          </a:xfrm>
          <a:prstGeom prst="rect">
            <a:avLst/>
          </a:prstGeom>
          <a:noFill/>
        </p:spPr>
      </p:pic>
      <p:pic>
        <p:nvPicPr>
          <p:cNvPr id="17" name="Picture 12" descr="http://arenda-avtovyshki-v-moskve.ru/barofafufe/31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4" t="63652" r="85381" b="27535"/>
          <a:stretch>
            <a:fillRect/>
          </a:stretch>
        </p:blipFill>
        <p:spPr bwMode="auto">
          <a:xfrm>
            <a:off x="7284640" y="473628"/>
            <a:ext cx="1859360" cy="108012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>
            <a:off x="5940152" y="1066425"/>
            <a:ext cx="0" cy="2016224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1614626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 </a:t>
            </a:r>
            <a:r>
              <a:rPr lang="ru-RU" sz="2000" b="1" dirty="0" err="1" smtClean="0">
                <a:solidFill>
                  <a:srgbClr val="C00000"/>
                </a:solidFill>
              </a:rPr>
              <a:t>кл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198887" y="3221360"/>
            <a:ext cx="207984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38811" y="3319911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 </a:t>
            </a:r>
            <a:r>
              <a:rPr lang="ru-RU" sz="2000" b="1" dirty="0" err="1" smtClean="0">
                <a:solidFill>
                  <a:srgbClr val="C00000"/>
                </a:solidFill>
              </a:rPr>
              <a:t>кл</a:t>
            </a:r>
            <a:endParaRPr lang="ru-RU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84508" y="1681070"/>
                <a:ext cx="2359492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endParaRPr lang="ru-RU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08" y="1681070"/>
                <a:ext cx="2359492" cy="624082"/>
              </a:xfrm>
              <a:prstGeom prst="rect">
                <a:avLst/>
              </a:prstGeom>
              <a:blipFill rotWithShape="1">
                <a:blip r:embed="rId8"/>
                <a:stretch>
                  <a:fillRect l="-4134" r="-3101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0" descr="http://arenda-avtovyshki-v-moskve.ru/barofafufe/31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74" t="62287" r="5792" b="27920"/>
          <a:stretch>
            <a:fillRect/>
          </a:stretch>
        </p:blipFill>
        <p:spPr bwMode="auto">
          <a:xfrm>
            <a:off x="2251621" y="3702105"/>
            <a:ext cx="1713790" cy="1008112"/>
          </a:xfrm>
          <a:prstGeom prst="rect">
            <a:avLst/>
          </a:prstGeom>
          <a:noFill/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683568" y="4248039"/>
            <a:ext cx="144016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6887" y="3836829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ru-RU" b="1" dirty="0" smtClean="0"/>
              <a:t> </a:t>
            </a:r>
            <a:r>
              <a:rPr lang="ru-RU" b="1" dirty="0" err="1" smtClean="0"/>
              <a:t>кл</a:t>
            </a:r>
            <a:endParaRPr lang="ru-RU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1050107" y="5949280"/>
            <a:ext cx="2945829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56508" y="609329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  <a:r>
              <a:rPr lang="ru-RU" b="1" dirty="0" smtClean="0"/>
              <a:t> </a:t>
            </a:r>
            <a:r>
              <a:rPr lang="ru-RU" b="1" dirty="0" err="1" smtClean="0"/>
              <a:t>кл</a:t>
            </a:r>
            <a:endParaRPr lang="ru-RU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115616" y="4437112"/>
            <a:ext cx="0" cy="1415941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4105" y="491230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</a:t>
            </a:r>
            <a:r>
              <a:rPr lang="ru-RU" b="1" dirty="0" err="1" smtClean="0"/>
              <a:t>кл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58940" y="4600262"/>
                <a:ext cx="2261132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400" b="1" i="1" smtClean="0"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26</a:t>
                </a:r>
                <a:endParaRPr lang="ru-RU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940" y="4600262"/>
                <a:ext cx="2261132" cy="624082"/>
              </a:xfrm>
              <a:prstGeom prst="rect">
                <a:avLst/>
              </a:prstGeom>
              <a:blipFill rotWithShape="1">
                <a:blip r:embed="rId9"/>
                <a:stretch>
                  <a:fillRect l="-4043" r="-3504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14" descr="http://arenda-avtovyshki-v-moskve.ru/barofafufe/31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06" t="64631" r="57536" b="28514"/>
          <a:stretch>
            <a:fillRect/>
          </a:stretch>
        </p:blipFill>
        <p:spPr bwMode="auto">
          <a:xfrm>
            <a:off x="5031008" y="3628673"/>
            <a:ext cx="1440160" cy="916465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 flipH="1">
            <a:off x="5727378" y="6242210"/>
            <a:ext cx="1057130" cy="274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16349" y="626966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3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кл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740352" y="4062603"/>
            <a:ext cx="0" cy="203069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97566" y="5225223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6 </a:t>
            </a:r>
            <a:r>
              <a:rPr lang="ru-RU" sz="2000" b="1" dirty="0" err="1" smtClean="0">
                <a:solidFill>
                  <a:srgbClr val="7030A0"/>
                </a:solidFill>
              </a:rPr>
              <a:t>кл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85815" y="4268775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 = 3*6=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7" grpId="0"/>
      <p:bldP spid="19" grpId="0"/>
      <p:bldP spid="21" grpId="0"/>
      <p:bldP spid="22" grpId="0"/>
      <p:bldP spid="26" grpId="0"/>
      <p:bldP spid="29" grpId="0"/>
      <p:bldP spid="32" grpId="0"/>
      <p:bldP spid="33" grpId="0"/>
      <p:bldP spid="37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51520" y="777317"/>
            <a:ext cx="3600400" cy="2529572"/>
            <a:chOff x="755576" y="620688"/>
            <a:chExt cx="3600400" cy="2529572"/>
          </a:xfrm>
        </p:grpSpPr>
        <p:sp>
          <p:nvSpPr>
            <p:cNvPr id="7" name="TextBox 6"/>
            <p:cNvSpPr txBox="1"/>
            <p:nvPr/>
          </p:nvSpPr>
          <p:spPr>
            <a:xfrm>
              <a:off x="755576" y="27089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A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7904" y="263691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D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755576" y="620688"/>
              <a:ext cx="3600400" cy="2529572"/>
              <a:chOff x="755576" y="620688"/>
              <a:chExt cx="3600400" cy="2529572"/>
            </a:xfrm>
          </p:grpSpPr>
          <p:sp>
            <p:nvSpPr>
              <p:cNvPr id="2" name="Параллелограмм 1"/>
              <p:cNvSpPr/>
              <p:nvPr/>
            </p:nvSpPr>
            <p:spPr>
              <a:xfrm>
                <a:off x="1043608" y="1052736"/>
                <a:ext cx="3024336" cy="1656184"/>
              </a:xfrm>
              <a:prstGeom prst="parallelogram">
                <a:avLst/>
              </a:prstGeom>
              <a:noFill/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475656" y="1052736"/>
                <a:ext cx="0" cy="165618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755576" y="16288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6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15616" y="76470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B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39752" y="62068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10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23928" y="6926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C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4" name="Прямая соединительная линия 13"/>
              <p:cNvCxnSpPr>
                <a:endCxn id="2" idx="2"/>
              </p:cNvCxnSpPr>
              <p:nvPr/>
            </p:nvCxnSpPr>
            <p:spPr>
              <a:xfrm>
                <a:off x="1475656" y="1052736"/>
                <a:ext cx="2385265" cy="8280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923928" y="177281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H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31640" y="278092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</a:rPr>
                  <a:t>К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961249" y="735196"/>
            <a:ext cx="3494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Дано:</a:t>
            </a:r>
          </a:p>
          <a:p>
            <a:r>
              <a:rPr lang="en-US" sz="2400" b="1" dirty="0" smtClean="0"/>
              <a:t>ABCD</a:t>
            </a:r>
            <a:r>
              <a:rPr lang="ru-RU" sz="2400" b="1" dirty="0" smtClean="0"/>
              <a:t> </a:t>
            </a:r>
            <a:r>
              <a:rPr lang="ru-RU" sz="2400" b="1" dirty="0" smtClean="0"/>
              <a:t>– параллелограмм</a:t>
            </a:r>
          </a:p>
          <a:p>
            <a:r>
              <a:rPr lang="en-US" sz="2400" b="1" dirty="0" smtClean="0"/>
              <a:t>BH</a:t>
            </a:r>
            <a:r>
              <a:rPr lang="ru-RU" sz="2400" b="1" dirty="0" smtClean="0"/>
              <a:t> = 8см.</a:t>
            </a:r>
          </a:p>
          <a:p>
            <a:r>
              <a:rPr lang="ru-RU" sz="2400" b="1" dirty="0" smtClean="0"/>
              <a:t>Найти: ВК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4046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9532" y="36450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6370" y="2865549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Дано:</a:t>
            </a:r>
          </a:p>
          <a:p>
            <a:r>
              <a:rPr lang="en-US" sz="2400" b="1" dirty="0" smtClean="0"/>
              <a:t>ABCD</a:t>
            </a:r>
            <a:r>
              <a:rPr lang="ru-RU" sz="2400" b="1" dirty="0" smtClean="0"/>
              <a:t> </a:t>
            </a:r>
            <a:r>
              <a:rPr lang="ru-RU" sz="2400" b="1" dirty="0" smtClean="0"/>
              <a:t>– ромб</a:t>
            </a:r>
          </a:p>
          <a:p>
            <a:r>
              <a:rPr lang="ru-RU" sz="2400" b="1" dirty="0" smtClean="0"/>
              <a:t>Найти: 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ABCD</a:t>
            </a:r>
            <a:endParaRPr lang="ru-RU" sz="24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46644" y="2888739"/>
            <a:ext cx="3666135" cy="2071371"/>
            <a:chOff x="257794" y="4122443"/>
            <a:chExt cx="3666135" cy="2071371"/>
          </a:xfrm>
        </p:grpSpPr>
        <p:sp>
          <p:nvSpPr>
            <p:cNvPr id="27" name="TextBox 26"/>
            <p:cNvSpPr txBox="1"/>
            <p:nvPr/>
          </p:nvSpPr>
          <p:spPr>
            <a:xfrm>
              <a:off x="3563889" y="427023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С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57794" y="4122443"/>
              <a:ext cx="3463567" cy="2071371"/>
              <a:chOff x="319936" y="4080233"/>
              <a:chExt cx="3463567" cy="207137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460698" y="408023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/>
                  <a:t>В</a:t>
                </a: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319936" y="4238746"/>
                <a:ext cx="3463567" cy="1912858"/>
                <a:chOff x="261019" y="4264899"/>
                <a:chExt cx="3463567" cy="1912858"/>
              </a:xfrm>
            </p:grpSpPr>
            <p:sp>
              <p:nvSpPr>
                <p:cNvPr id="24" name="Блок-схема: решение 23"/>
                <p:cNvSpPr/>
                <p:nvPr/>
              </p:nvSpPr>
              <p:spPr>
                <a:xfrm rot="19990131">
                  <a:off x="484226" y="4365730"/>
                  <a:ext cx="3240360" cy="1656184"/>
                </a:xfrm>
                <a:prstGeom prst="flowChartDecision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61019" y="5776533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A</a:t>
                  </a:r>
                  <a:endParaRPr lang="ru-RU" b="1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483768" y="580842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D</a:t>
                  </a:r>
                  <a:endParaRPr lang="ru-RU" b="1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72801" y="4639563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6</a:t>
                  </a:r>
                  <a:endParaRPr lang="ru-RU" b="1" dirty="0"/>
                </a:p>
              </p:txBody>
            </p:sp>
            <p:sp>
              <p:nvSpPr>
                <p:cNvPr id="31" name="Дуга 30"/>
                <p:cNvSpPr/>
                <p:nvPr/>
              </p:nvSpPr>
              <p:spPr>
                <a:xfrm flipV="1">
                  <a:off x="1187624" y="4264899"/>
                  <a:ext cx="792088" cy="432048"/>
                </a:xfrm>
                <a:prstGeom prst="arc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 rot="20769199">
                  <a:off x="1672358" y="4555164"/>
                  <a:ext cx="8640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150</a:t>
                  </a:r>
                  <a:r>
                    <a:rPr lang="ru-RU" b="1" baseline="30000" dirty="0" smtClean="0"/>
                    <a:t>0</a:t>
                  </a:r>
                  <a:endParaRPr lang="ru-RU" b="1" dirty="0"/>
                </a:p>
              </p:txBody>
            </p:sp>
          </p:grpSp>
        </p:grpSp>
      </p:grpSp>
      <p:sp>
        <p:nvSpPr>
          <p:cNvPr id="3" name="Прямоугольник 2"/>
          <p:cNvSpPr/>
          <p:nvPr/>
        </p:nvSpPr>
        <p:spPr>
          <a:xfrm>
            <a:off x="1979712" y="24055"/>
            <a:ext cx="6256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Решение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задач по готовым чертежам.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7587" y="2225891"/>
            <a:ext cx="5509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S=AD*BK =&gt; BK=S/AD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S=CD*BH,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CD=AB</a:t>
            </a:r>
            <a:r>
              <a:rPr lang="ru-RU" b="1" dirty="0" smtClean="0">
                <a:solidFill>
                  <a:srgbClr val="002060"/>
                </a:solidFill>
              </a:rPr>
              <a:t>=6</a:t>
            </a:r>
            <a:r>
              <a:rPr lang="en-US" b="1" dirty="0" smtClean="0">
                <a:solidFill>
                  <a:srgbClr val="002060"/>
                </a:solidFill>
              </a:rPr>
              <a:t>, AD=BC=10 (</a:t>
            </a:r>
            <a:r>
              <a:rPr lang="ru-RU" b="1" dirty="0" smtClean="0">
                <a:solidFill>
                  <a:srgbClr val="002060"/>
                </a:solidFill>
              </a:rPr>
              <a:t>как стороны параллелограмма)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S=6*8=48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BK=48/10=4,8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888" y="3990613"/>
            <a:ext cx="4860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S=AD*h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AD=AB=6  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как стороны </a:t>
            </a:r>
            <a:r>
              <a:rPr lang="ru-RU" b="1" dirty="0" smtClean="0">
                <a:solidFill>
                  <a:srgbClr val="002060"/>
                </a:solidFill>
              </a:rPr>
              <a:t>ромба)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  <a:sym typeface="Symbol"/>
              </a:rPr>
              <a:t>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A+B=180</a:t>
            </a:r>
            <a:r>
              <a:rPr lang="en-US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=&gt;A=180</a:t>
            </a:r>
            <a:r>
              <a:rPr lang="en-US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-150</a:t>
            </a:r>
            <a:r>
              <a:rPr lang="en-US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=30</a:t>
            </a:r>
            <a:r>
              <a:rPr lang="en-US" b="1" baseline="30000" dirty="0" smtClean="0">
                <a:solidFill>
                  <a:srgbClr val="002060"/>
                </a:solidFill>
                <a:sym typeface="Symbol"/>
              </a:rPr>
              <a:t>0</a:t>
            </a:r>
          </a:p>
        </p:txBody>
      </p:sp>
      <p:cxnSp>
        <p:nvCxnSpPr>
          <p:cNvPr id="34" name="Прямая соединительная линия 33"/>
          <p:cNvCxnSpPr>
            <a:stCxn id="24" idx="0"/>
          </p:cNvCxnSpPr>
          <p:nvPr/>
        </p:nvCxnSpPr>
        <p:spPr>
          <a:xfrm flipH="1">
            <a:off x="1526343" y="3237235"/>
            <a:ext cx="89918" cy="15063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4467" y="5190942"/>
            <a:ext cx="8107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Рассмотрим   </a:t>
            </a:r>
            <a:r>
              <a:rPr lang="en-US" b="1" dirty="0" smtClean="0">
                <a:solidFill>
                  <a:srgbClr val="002060"/>
                </a:solidFill>
              </a:rPr>
              <a:t>AKB,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K=90</a:t>
            </a:r>
            <a:r>
              <a:rPr lang="en-US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, </a:t>
            </a:r>
            <a:r>
              <a:rPr lang="ru-RU" b="1" dirty="0">
                <a:solidFill>
                  <a:srgbClr val="002060"/>
                </a:solidFill>
                <a:sym typeface="Symbol"/>
              </a:rPr>
              <a:t>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A=30</a:t>
            </a:r>
            <a:r>
              <a:rPr lang="en-US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=&gt;BK=AB/2 (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В прямоугольном треугольнике катет, лежащий против угла в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30</a:t>
            </a:r>
            <a:r>
              <a:rPr lang="en-US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, равен половине гипотенузы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)=&gt; BK=6/2=3</a:t>
            </a:r>
          </a:p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S= 6*3=18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47446" y="39761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5278" y="47520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</a:t>
            </a: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1748329" y="5332829"/>
            <a:ext cx="124600" cy="9534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5" grpId="1"/>
      <p:bldP spid="33" grpId="0"/>
      <p:bldP spid="35" grpId="0"/>
      <p:bldP spid="36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449906" y="530183"/>
            <a:ext cx="2502836" cy="2906704"/>
            <a:chOff x="395536" y="171548"/>
            <a:chExt cx="2502836" cy="2906704"/>
          </a:xfrm>
        </p:grpSpPr>
        <p:sp>
          <p:nvSpPr>
            <p:cNvPr id="2" name="Прямоугольный треугольник 1"/>
            <p:cNvSpPr/>
            <p:nvPr/>
          </p:nvSpPr>
          <p:spPr>
            <a:xfrm rot="16200000">
              <a:off x="431540" y="512676"/>
              <a:ext cx="2304256" cy="1944216"/>
            </a:xfrm>
            <a:prstGeom prst="rtTriangl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Дуга 2"/>
            <p:cNvSpPr/>
            <p:nvPr/>
          </p:nvSpPr>
          <p:spPr>
            <a:xfrm rot="2410042" flipV="1">
              <a:off x="2199652" y="392141"/>
              <a:ext cx="376600" cy="297479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1720" y="69269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45</a:t>
              </a:r>
              <a:r>
                <a:rPr lang="en-US" b="1" i="1" baseline="30000" dirty="0" smtClean="0"/>
                <a:t>0</a:t>
              </a:r>
              <a:endParaRPr lang="ru-RU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274" y="17154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  <a:endParaRPr lang="ru-RU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5776" y="256490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263691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  <a:endParaRPr lang="ru-RU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47664" y="27089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4</a:t>
              </a:r>
              <a:endParaRPr lang="ru-RU" b="1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1920" y="692696"/>
            <a:ext cx="4862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Найти 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ABC</a:t>
            </a:r>
            <a:r>
              <a:rPr lang="ru-RU" sz="2400" b="1" baseline="-25000" dirty="0" smtClean="0"/>
              <a:t>,</a:t>
            </a:r>
            <a:endParaRPr lang="en-US" sz="2400" b="1" baseline="-25000" dirty="0" smtClean="0"/>
          </a:p>
          <a:p>
            <a:r>
              <a:rPr lang="ru-RU" sz="2400" b="1" baseline="-25000" dirty="0" smtClean="0"/>
              <a:t> </a:t>
            </a:r>
            <a:r>
              <a:rPr lang="ru-RU" sz="2400" b="1" dirty="0" smtClean="0"/>
              <a:t>если треугольник  прямоугольный</a:t>
            </a:r>
            <a:endParaRPr lang="ru-RU" sz="2400" b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-18233" y="3252221"/>
            <a:ext cx="3642908" cy="2313548"/>
            <a:chOff x="672347" y="3353357"/>
            <a:chExt cx="3642908" cy="2313548"/>
          </a:xfrm>
        </p:grpSpPr>
        <p:sp>
          <p:nvSpPr>
            <p:cNvPr id="18" name="TextBox 17"/>
            <p:cNvSpPr txBox="1"/>
            <p:nvPr/>
          </p:nvSpPr>
          <p:spPr>
            <a:xfrm>
              <a:off x="2339752" y="52292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</a:t>
              </a:r>
              <a:endParaRPr lang="ru-RU" b="1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672347" y="3353357"/>
              <a:ext cx="3642908" cy="2313548"/>
              <a:chOff x="755576" y="3284984"/>
              <a:chExt cx="3642908" cy="2313548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043608" y="3645024"/>
                <a:ext cx="2952328" cy="1512168"/>
                <a:chOff x="1043608" y="3645024"/>
                <a:chExt cx="2952328" cy="1512168"/>
              </a:xfrm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6200000">
                  <a:off x="1043608" y="3645024"/>
                  <a:ext cx="1512168" cy="1512168"/>
                </a:xfrm>
                <a:prstGeom prst="rtTriangle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2555776" y="3645024"/>
                  <a:ext cx="1440160" cy="1512168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187624" y="4797152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45</a:t>
                </a:r>
                <a:r>
                  <a:rPr lang="en-US" b="1" i="1" baseline="30000" dirty="0" smtClean="0"/>
                  <a:t>0</a:t>
                </a:r>
                <a:endParaRPr lang="ru-RU" b="1" i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067944" y="3356992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</a:t>
                </a:r>
                <a:endParaRPr lang="ru-RU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411760" y="3284984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</a:t>
                </a:r>
                <a:endParaRPr lang="ru-RU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5576" y="5229200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A</a:t>
                </a:r>
                <a:endParaRPr lang="ru-RU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067944" y="5085184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</a:t>
                </a:r>
                <a:endParaRPr lang="ru-RU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75656" y="515719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</a:t>
                </a:r>
                <a:endParaRPr lang="ru-RU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87824" y="515719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</a:t>
                </a:r>
                <a:endParaRPr lang="ru-RU" b="1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572000" y="3215474"/>
            <a:ext cx="168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Найти </a:t>
            </a:r>
            <a:r>
              <a:rPr lang="en-US" sz="2400" b="1" dirty="0" smtClean="0"/>
              <a:t>S</a:t>
            </a:r>
            <a:r>
              <a:rPr lang="en-US" sz="2400" b="1" baseline="-25000" dirty="0" smtClean="0"/>
              <a:t>ABC</a:t>
            </a:r>
            <a:r>
              <a:rPr lang="en-US" sz="2400" b="1" baseline="-25000" dirty="0"/>
              <a:t>D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24055"/>
            <a:ext cx="6256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Решение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задач по готовым чертежам.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535" y="646529"/>
            <a:ext cx="36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22052" y="1476574"/>
            <a:ext cx="6042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S=AB*BC/2</a:t>
            </a:r>
          </a:p>
          <a:p>
            <a:r>
              <a:rPr lang="ru-RU" b="1" dirty="0">
                <a:solidFill>
                  <a:srgbClr val="002060"/>
                </a:solidFill>
              </a:rPr>
              <a:t>т</a:t>
            </a:r>
            <a:r>
              <a:rPr lang="ru-RU" b="1" dirty="0" smtClean="0">
                <a:solidFill>
                  <a:srgbClr val="002060"/>
                </a:solidFill>
              </a:rPr>
              <a:t>.к. 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С=45</a:t>
            </a:r>
            <a:r>
              <a:rPr lang="ru-RU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, то А=45</a:t>
            </a:r>
            <a:r>
              <a:rPr lang="ru-RU" b="1" baseline="30000" dirty="0" smtClean="0">
                <a:solidFill>
                  <a:srgbClr val="002060"/>
                </a:solidFill>
                <a:sym typeface="Symbol"/>
              </a:rPr>
              <a:t>0</a:t>
            </a:r>
          </a:p>
          <a:p>
            <a:r>
              <a:rPr lang="ru-RU" b="1" dirty="0" smtClean="0">
                <a:solidFill>
                  <a:srgbClr val="002060"/>
                </a:solidFill>
                <a:sym typeface="Symbol"/>
              </a:rPr>
              <a:t>(сумма углов прямоугольного треугольника равна 90</a:t>
            </a:r>
            <a:r>
              <a:rPr lang="ru-RU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=&gt; </a:t>
            </a:r>
            <a:r>
              <a:rPr lang="ru-RU" b="1" dirty="0" smtClean="0">
                <a:solidFill>
                  <a:srgbClr val="002060"/>
                </a:solidFill>
              </a:rPr>
              <a:t>треугольник АВС – равнобедренный</a:t>
            </a:r>
            <a:r>
              <a:rPr lang="en-US" b="1" dirty="0" smtClean="0">
                <a:solidFill>
                  <a:srgbClr val="002060"/>
                </a:solidFill>
              </a:rPr>
              <a:t> =&gt; AB=BC=4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S=4*4/2=8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908" y="3541658"/>
            <a:ext cx="36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90608" y="3739435"/>
            <a:ext cx="6042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S=(AD+BC)*BK/2</a:t>
            </a:r>
          </a:p>
          <a:p>
            <a:r>
              <a:rPr lang="ru-RU" b="1" dirty="0">
                <a:solidFill>
                  <a:srgbClr val="002060"/>
                </a:solidFill>
              </a:rPr>
              <a:t>т</a:t>
            </a:r>
            <a:r>
              <a:rPr lang="ru-RU" b="1" dirty="0" smtClean="0">
                <a:solidFill>
                  <a:srgbClr val="002060"/>
                </a:solidFill>
              </a:rPr>
              <a:t>.к. 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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A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=45</a:t>
            </a:r>
            <a:r>
              <a:rPr lang="ru-RU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 в треугольнике АКВ, то АВК=45</a:t>
            </a:r>
            <a:r>
              <a:rPr lang="ru-RU" b="1" baseline="30000" dirty="0" smtClean="0">
                <a:solidFill>
                  <a:srgbClr val="002060"/>
                </a:solidFill>
                <a:sym typeface="Symbol"/>
              </a:rPr>
              <a:t>0</a:t>
            </a:r>
          </a:p>
          <a:p>
            <a:r>
              <a:rPr lang="ru-RU" b="1" dirty="0" smtClean="0">
                <a:solidFill>
                  <a:srgbClr val="002060"/>
                </a:solidFill>
                <a:sym typeface="Symbol"/>
              </a:rPr>
              <a:t>(сумма углов прямоугольного треугольника равна 90</a:t>
            </a:r>
            <a:r>
              <a:rPr lang="ru-RU" b="1" baseline="30000" dirty="0" smtClean="0">
                <a:solidFill>
                  <a:srgbClr val="002060"/>
                </a:solidFill>
                <a:sym typeface="Symbol"/>
              </a:rPr>
              <a:t>0</a:t>
            </a:r>
            <a:r>
              <a:rPr lang="ru-RU" b="1" dirty="0" smtClean="0">
                <a:solidFill>
                  <a:srgbClr val="002060"/>
                </a:solidFill>
                <a:sym typeface="Symbol"/>
              </a:rPr>
              <a:t>)</a:t>
            </a:r>
          </a:p>
          <a:p>
            <a:r>
              <a:rPr lang="ru-RU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=&gt; </a:t>
            </a:r>
            <a:r>
              <a:rPr lang="ru-RU" b="1" dirty="0" smtClean="0">
                <a:solidFill>
                  <a:srgbClr val="002060"/>
                </a:solidFill>
              </a:rPr>
              <a:t>треугольник АВК – равнобедренный</a:t>
            </a:r>
            <a:r>
              <a:rPr lang="en-US" b="1" dirty="0" smtClean="0">
                <a:solidFill>
                  <a:srgbClr val="002060"/>
                </a:solidFill>
              </a:rPr>
              <a:t> =&gt; A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en-US" b="1" dirty="0" smtClean="0">
                <a:solidFill>
                  <a:srgbClr val="002060"/>
                </a:solidFill>
              </a:rPr>
              <a:t>=B</a:t>
            </a:r>
            <a:r>
              <a:rPr lang="ru-RU" b="1" dirty="0" smtClean="0">
                <a:solidFill>
                  <a:srgbClr val="002060"/>
                </a:solidFill>
              </a:rPr>
              <a:t>К</a:t>
            </a:r>
            <a:r>
              <a:rPr lang="en-US" b="1" dirty="0" smtClean="0">
                <a:solidFill>
                  <a:srgbClr val="002060"/>
                </a:solidFill>
              </a:rPr>
              <a:t>=</a:t>
            </a:r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AD=AK+KD=5+5=10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BCDK – </a:t>
            </a:r>
            <a:r>
              <a:rPr lang="ru-RU" b="1" dirty="0" smtClean="0">
                <a:solidFill>
                  <a:srgbClr val="002060"/>
                </a:solidFill>
              </a:rPr>
              <a:t>квадрат</a:t>
            </a:r>
            <a:r>
              <a:rPr lang="en-US" b="1" dirty="0" smtClean="0">
                <a:solidFill>
                  <a:srgbClr val="002060"/>
                </a:solidFill>
              </a:rPr>
              <a:t> =&gt;BC=KD=5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S=(10+5)*5/2=37,5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5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lumMod val="67000"/>
              </a:srgbClr>
            </a:gs>
            <a:gs pos="61000">
              <a:srgbClr val="9CB86E"/>
            </a:gs>
            <a:gs pos="96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60" y="188640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 парах</a:t>
            </a:r>
          </a:p>
          <a:p>
            <a:pPr lvl="0" algn="just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Сторона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треугольника равна 18 см, а высота, проведенная к ней, в 3 раза меньше стороны. Найдите площадь треугольника.</a:t>
            </a:r>
          </a:p>
          <a:p>
            <a:pPr lvl="0" algn="just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just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В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трапеции основания равны 4 и 12 см, а высота равна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полусумме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длин оснований. Найдите площадь трапеции.</a:t>
            </a:r>
          </a:p>
          <a:p>
            <a:pPr lvl="0" algn="just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just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Диагонали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ромба относятся как 3:5, а их сумма равна 8 см. Найдите площадь ромба.</a:t>
            </a:r>
          </a:p>
        </p:txBody>
      </p:sp>
      <p:pic>
        <p:nvPicPr>
          <p:cNvPr id="1026" name="Picture 2" descr="F:\работа\конкурсы мои\gif\timer 10m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948414"/>
            <a:ext cx="2143125" cy="61912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9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22299"/>
              </p:ext>
            </p:extLst>
          </p:nvPr>
        </p:nvGraphicFramePr>
        <p:xfrm>
          <a:off x="0" y="2222"/>
          <a:ext cx="9144000" cy="6855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016"/>
                <a:gridCol w="4427984"/>
              </a:tblGrid>
              <a:tr h="6552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Тест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Вариант 1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1. Выберите верные утверждения: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площадь прямоугольника равна произведению двух его сторон;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площадь квадрата равна квадрату его стороны;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площадь прямоугольника равна удвоенному произведению двух его соседних сторон.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2. Закончите фразу: Площадь ромба равна половине произведения...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его сторон;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его стороны и высоты, проведенной к этой стороне;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его диагоналей.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3. По формуле S = a • </a:t>
                      </a:r>
                      <a:r>
                        <a:rPr lang="ru-RU" sz="1400" dirty="0" err="1">
                          <a:solidFill>
                            <a:srgbClr val="7030A0"/>
                          </a:solidFill>
                          <a:effectLst/>
                        </a:rPr>
                        <a:t>h</a:t>
                      </a:r>
                      <a:r>
                        <a:rPr lang="ru-RU" sz="1400" baseline="-25000" dirty="0" err="1">
                          <a:solidFill>
                            <a:srgbClr val="7030A0"/>
                          </a:solidFill>
                          <a:effectLst/>
                        </a:rPr>
                        <a:t>a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 можно вычислить площадь: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параллелограмма;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треугольника;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прямоугольника.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4. Площадь трапеции ABCD с основаниями АВ и CD и высотой ВН вычисляется по формуле: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) S=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АВ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 : 2 • CD •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ВН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) S = (AB + BC):2 •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ВН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;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S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 = (АВ +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CD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): 2 • ВН;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5. Выберите верное утверждение. Площадь прямоугольного треугольника равна: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половине произведения его стороны на какую-либо высоту;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половине произведения его катетов;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</a:rPr>
                        <a:t>произведению его стороны на проведенную к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</a:rPr>
                        <a:t>ней</a:t>
                      </a:r>
                      <a:r>
                        <a:rPr lang="ru-RU" sz="1300" baseline="0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7030A0"/>
                          </a:solidFill>
                          <a:effectLst/>
                        </a:rPr>
                        <a:t>высоту</a:t>
                      </a:r>
                      <a:r>
                        <a:rPr lang="ru-RU" sz="1300" dirty="0">
                          <a:solidFill>
                            <a:srgbClr val="7030A0"/>
                          </a:solidFill>
                          <a:effectLst/>
                        </a:rPr>
                        <a:t>.</a:t>
                      </a:r>
                      <a:endParaRPr lang="ru-RU" sz="13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effectLst/>
                        </a:rPr>
                        <a:t>Тест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Вариант 2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1.Выберите верные утверждения: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Площадь квадрата равна произведению его сторон.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Площадь прямоугольника равна произведению его проти­волежащих сторон.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Площадь прямоугольника равна произведению двух его со­седних сторон.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2. Закончите фразу: Площадь параллелограмма равна произведе­нию...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двух его соседних сторон;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его стороны на высоту, проведенную к этой стороне;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двух его сторон.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3. По формуле S = d</a:t>
                      </a:r>
                      <a:r>
                        <a:rPr lang="ru-RU" sz="1400" baseline="-250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d</a:t>
                      </a:r>
                      <a:r>
                        <a:rPr lang="ru-RU" sz="1400" baseline="-250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:2 можно вычислить площадь: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параллелограмма;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треугольника;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ромба.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4. Площадь трапеции ABCD с основаниями ВС и AD и высотой СН вычисляется по формуле: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) S=  (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ВС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+ AD) : 2 •CH;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) S = (AB + BC) • 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С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H:2;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S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 = (ВС +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CD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) • СН: 2;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5. Выберите верное утверждение. Площадь треугольника равна: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а) половине произведения его основания на высоту;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б) половине произведения двух его сторон; 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</a:rPr>
                        <a:t>в) произведению его стороны на какую-либо высоту.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>
                    <a:noFill/>
                  </a:tcPr>
                </a:tc>
              </a:tr>
            </a:tbl>
          </a:graphicData>
        </a:graphic>
      </p:graphicFrame>
      <p:pic>
        <p:nvPicPr>
          <p:cNvPr id="2049" name="Picture 1" descr="F:\работа\конкурсы мои\gif\timer 05m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68357"/>
            <a:ext cx="1423045" cy="3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8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09589"/>
              </p:ext>
            </p:extLst>
          </p:nvPr>
        </p:nvGraphicFramePr>
        <p:xfrm>
          <a:off x="1547664" y="996605"/>
          <a:ext cx="60960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sz="4400" baseline="0" dirty="0" smtClean="0">
                          <a:solidFill>
                            <a:srgbClr val="002060"/>
                          </a:solidFill>
                        </a:rPr>
                        <a:t> вариант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baseline="0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baseline="0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baseline="0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baseline="0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baseline="0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</a:p>
                    <a:p>
                      <a:pPr marL="342900" indent="-342900" algn="ctr">
                        <a:buNone/>
                      </a:pP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4400" baseline="0" dirty="0" smtClean="0">
                          <a:solidFill>
                            <a:srgbClr val="002060"/>
                          </a:solidFill>
                        </a:rPr>
                        <a:t> вариант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  <a:p>
                      <a:pPr marL="342900" indent="-342900" algn="ctr">
                        <a:buNone/>
                      </a:pP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288719"/>
            <a:ext cx="3405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Ответы к тесту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890</Words>
  <Application>Microsoft Office PowerPoint</Application>
  <PresentationFormat>Экран (4:3)</PresentationFormat>
  <Paragraphs>171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47</cp:revision>
  <dcterms:created xsi:type="dcterms:W3CDTF">2016-11-15T15:23:57Z</dcterms:created>
  <dcterms:modified xsi:type="dcterms:W3CDTF">2017-02-02T23:43:46Z</dcterms:modified>
</cp:coreProperties>
</file>