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notesMasterIdLst>
    <p:notesMasterId r:id="rId34"/>
  </p:notesMasterIdLst>
  <p:sldIdLst>
    <p:sldId id="374" r:id="rId2"/>
    <p:sldId id="325" r:id="rId3"/>
    <p:sldId id="345" r:id="rId4"/>
    <p:sldId id="327" r:id="rId5"/>
    <p:sldId id="346" r:id="rId6"/>
    <p:sldId id="347" r:id="rId7"/>
    <p:sldId id="257" r:id="rId8"/>
    <p:sldId id="383" r:id="rId9"/>
    <p:sldId id="356" r:id="rId10"/>
    <p:sldId id="363" r:id="rId11"/>
    <p:sldId id="382" r:id="rId12"/>
    <p:sldId id="384" r:id="rId13"/>
    <p:sldId id="359" r:id="rId14"/>
    <p:sldId id="389" r:id="rId15"/>
    <p:sldId id="386" r:id="rId16"/>
    <p:sldId id="360" r:id="rId17"/>
    <p:sldId id="375" r:id="rId18"/>
    <p:sldId id="362" r:id="rId19"/>
    <p:sldId id="335" r:id="rId20"/>
    <p:sldId id="336" r:id="rId21"/>
    <p:sldId id="365" r:id="rId22"/>
    <p:sldId id="366" r:id="rId23"/>
    <p:sldId id="367" r:id="rId24"/>
    <p:sldId id="385" r:id="rId25"/>
    <p:sldId id="390" r:id="rId26"/>
    <p:sldId id="391" r:id="rId27"/>
    <p:sldId id="368" r:id="rId28"/>
    <p:sldId id="379" r:id="rId29"/>
    <p:sldId id="369" r:id="rId30"/>
    <p:sldId id="371" r:id="rId31"/>
    <p:sldId id="387" r:id="rId32"/>
    <p:sldId id="38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3AE0B-3431-42CD-8A6A-CE3E5BBD0F61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3754F-1943-47E2-9B6F-B8FD37432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754F-1943-47E2-9B6F-B8FD3743215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700" b="1" smtClean="0"/>
              <a:t>Механизм употребления жидкости</a:t>
            </a:r>
            <a:endParaRPr lang="ru-RU" smtClean="0">
              <a:latin typeface="Arial" charset="0"/>
            </a:endParaRPr>
          </a:p>
          <a:p>
            <a:pPr eaLnBrk="1" hangingPunct="1"/>
            <a:r>
              <a:rPr lang="ru-RU" smtClean="0"/>
              <a:t>Втягивание ртом жидкости вызывает расширение грудной клетки и разрежение воздуха как в легких, так и во рту. Повышенное по сравнению с внутренним наружное атмосферное давление "вгоняет" туда часть жидкости. Так организм человека использует атмосферное давление</a:t>
            </a:r>
          </a:p>
          <a:p>
            <a:pPr eaLnBrk="1" hangingPunct="1"/>
            <a:endParaRPr lang="ru-RU" smtClean="0"/>
          </a:p>
          <a:p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754F-1943-47E2-9B6F-B8FD37432153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E37C-1A6A-4366-B1AE-9637545D30FE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1774-CEAB-4DDA-A9B9-B78848AA90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E37C-1A6A-4366-B1AE-9637545D30FE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1774-CEAB-4DDA-A9B9-B78848AA9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E37C-1A6A-4366-B1AE-9637545D30FE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1774-CEAB-4DDA-A9B9-B78848AA9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76400"/>
            <a:ext cx="4194175" cy="442277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Рожкова С.Н. Урок "Атмосферное давление"</a:t>
            </a: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508B8-7AF9-4236-A364-DB3F056061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200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20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E3E0D-B975-4079-B507-703DD895D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42011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E37C-1A6A-4366-B1AE-9637545D30FE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1774-CEAB-4DDA-A9B9-B78848AA9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E37C-1A6A-4366-B1AE-9637545D30FE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2BF1774-CEAB-4DDA-A9B9-B78848AA9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E37C-1A6A-4366-B1AE-9637545D30FE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1774-CEAB-4DDA-A9B9-B78848AA9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E37C-1A6A-4366-B1AE-9637545D30FE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1774-CEAB-4DDA-A9B9-B78848AA9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E37C-1A6A-4366-B1AE-9637545D30FE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1774-CEAB-4DDA-A9B9-B78848AA9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E37C-1A6A-4366-B1AE-9637545D30FE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1774-CEAB-4DDA-A9B9-B78848AA9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E37C-1A6A-4366-B1AE-9637545D30FE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1774-CEAB-4DDA-A9B9-B78848AA9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E37C-1A6A-4366-B1AE-9637545D30FE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1774-CEAB-4DDA-A9B9-B78848AA9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571E37C-1A6A-4366-B1AE-9637545D30FE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2BF1774-CEAB-4DDA-A9B9-B78848AA9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../../&#1048;&#1085;&#1090;&#1077;&#1088;&#1072;&#1082;&#1090;&#1080;&#1074;&#1085;&#1072;&#1103;%20&#1072;&#1085;&#1080;&#1084;&#1072;&#1094;&#1080;&#1103;,%20&#1076;&#1077;&#1084;&#1086;&#1085;&#1089;&#1090;&#1088;&#1080;&#1088;&#1091;&#1102;&#1097;&#1072;&#1103;%20&#1086;&#1087;&#1099;&#1090;%20&#1087;&#1086;%20&#1086;&#1087;&#1088;&#1077;&#1076;&#1077;&#1083;&#1077;&#1085;&#1080;&#1102;%20&#1074;&#1077;&#1089;&#1072;%20&#1074;&#1086;&#1079;&#1076;&#1091;&#1093;&#1072;%20&#1089;%20&#1087;&#1086;&#1084;&#1086;&#1097;&#1100;&#1102;%20&#1074;&#1077;&#1089;&#1086;&#1074;.mh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magic.info/" TargetMode="External"/><Relationship Id="rId2" Type="http://schemas.openxmlformats.org/officeDocument/2006/relationships/hyperlink" Target="http://vpl54.narod.ru/FOKUS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do5.ru/" TargetMode="External"/><Relationship Id="rId13" Type="http://schemas.openxmlformats.org/officeDocument/2006/relationships/hyperlink" Target="http://rudocs.exdat.com/docs/index-28513.html" TargetMode="External"/><Relationship Id="rId3" Type="http://schemas.openxmlformats.org/officeDocument/2006/relationships/hyperlink" Target="http://prezentacii.com/" TargetMode="External"/><Relationship Id="rId7" Type="http://schemas.openxmlformats.org/officeDocument/2006/relationships/hyperlink" Target="http://fizika.moy.su/index/atmosfernoe_davlenie/0-13" TargetMode="External"/><Relationship Id="rId12" Type="http://schemas.openxmlformats.org/officeDocument/2006/relationships/hyperlink" Target="http://rudocs.exdat.com/" TargetMode="External"/><Relationship Id="rId2" Type="http://schemas.openxmlformats.org/officeDocument/2006/relationships/hyperlink" Target="http://yandex.ru/clck/jsredir?from=yandex.ru;yandsearch;web;;&amp;text=%D1%84%D0%B8%D0%B7%D0%B8%D0%BA%D0%B0%20%D0%B0%D1%82%D0%BC%D0%BE%D1%81%D1%84%D0%B5%D1%80%D0%BD%D0%BE%D0%B5%20%D0%B4%D0%B0%D0%B2%D0%BB%D0%B5%D0%BD%D0%B8%D0%B5&amp;uuid=&amp;state=AiuY0DBWFJ4ePaEse6rgeKdnI0e4oXuRYo0IEhrXr7w0L24O5Xv8RnUVwmxyeTliQI-KbE6oCBVYlfOMPoMwDbJzFIuew7V1_qr1uuq-1SpYLXb7yBh3IzvK2WZi7-ysQZRePGHwG96gmH6i13L_5SpqXx7n-VvINnaZ90fOdYedjLx_VA9bB8viX3f8hCXJ0JgCVlJLGt_BkkIzYC6QIi8vK3hMhnHiG-fh-_JLbPOzGKFeD_sFFw&amp;data=UlNrNmk5WktYejR0eWJFYk1LdmtxamRPcjR0alNJOHFic1JBNW9Od1dTZUdNRUZYQ19IbVpCLWp3b19nbFNJam1fbXJucklrMl9uUzhnWGl0NVF1ZkNlc0YtVk80RUxMZktnbXREdDBoLTA&amp;b64e=2&amp;sign=8a38aacb53e7654010b1e96a23add750&amp;keyno=0&amp;l10n=ru&amp;mc=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izika.moy.su/" TargetMode="External"/><Relationship Id="rId11" Type="http://schemas.openxmlformats.org/officeDocument/2006/relationships/hyperlink" Target="http://yandex.ru/clck/jsredir?from=yandex.ru;yandsearch;web;;&amp;text=%D1%84%D0%B8%D0%B7%D0%B8%D0%BA%D0%B0%20%D0%B0%D1%82%D0%BC%D0%BE%D1%81%D1%84%D0%B5%D1%80%D0%BD%D0%BE%D0%B5%20%D0%B4%D0%B0%D0%B2%D0%BB%D0%B5%D0%BD%D0%B8%D0%B5&amp;uuid=&amp;state=AiuY0DBWFJ4ePaEse6rgeKdnI0e4oXuRYo0IEhrXr7xRMCx0-_FJELjbYEDD57DsuzBP85GH7gLBxFDmjvWPBaNtZrX4nJy1pPJJeLVGVuPQpNsmVGT9s7Pn66p6CvwfUec3RWfuhDdT1IJwpdhd5_XWJwxz5yOoW2qmU8lMkChwSvWox1Hy-xhg_3J9UwBvjPlIjquAAmxNiOmIEKFcPLvIoZ9NIItQbm04BYxbXVblyvLXaEfP5Q&amp;data=UlNrNmk5WktYejR0eWJFYk1LdmtxaFhDcVg4MTM3VGNLX0pVbzMtU2JjWVp4b1dOOUpaUUxuV3JRMTdCTVNJMzFZTDBWQ2hjRVBBNURCbDRJakJvVnNXM3A0dEZHYlZQdXY4OGtBNFVNU2htTkRPdkZqbnpaTURnRVgzTUhxNW05NjBjeHoxSmgySWl4NlVXYXhrTFV3&amp;b64e=2&amp;sign=24955a51f71183cab7aaec8c165432a0&amp;keyno=0&amp;l10n=ru&amp;mc=0" TargetMode="External"/><Relationship Id="rId5" Type="http://schemas.openxmlformats.org/officeDocument/2006/relationships/hyperlink" Target="http://yandex.ru/clck/jsredir?from=yandex.ru;yandsearch;web;;&amp;text=%D1%84%D0%B8%D0%B7%D0%B8%D0%BA%D0%B0%20%D0%B0%D1%82%D0%BC%D0%BE%D1%81%D1%84%D0%B5%D1%80%D0%BD%D0%BE%D0%B5%20%D0%B4%D0%B0%D0%B2%D0%BB%D0%B5%D0%BD%D0%B8%D0%B5&amp;uuid=&amp;state=AiuY0DBWFJ4ePaEse6rgeKdnI0e4oXuRYo0IEhrXr7wuW4NtZ-NwkX8sBHxJldSQtiRlHvOAl7HjcCGiCsHw17u5pAKfcILdxMrtNkDE9s_ajzEPHI748npjBJiaWYuDgKUllDJSLno5Pzpf_dCzeR49zsWqz9FvbYHYt4Q8fu5zlUIgR_zkFRHblmu7ld0jsL9Ib9MYN4x9TzId5peEQBexH8dvmntFgl01GJ_bzRUzY9_ZWB2Lng&amp;data=UlNrNmk5WktYejR0eWJFYk1LdmtxaEV4UnJGcHR2OHktWkN5STlzalpmOGVEV1R3VUM1V045ZFpVVTlrai0tUkk5YXhid3dzcXgtQjZ2dGw0S0duZmVLeEpId0dLY2lhMFN2NXhFSC00bTUtWloxSVFjVy1BajR6c0loeHJtY1ZGZm5UaHlwdU1WMkJDTHdnenJtMWRmbXNhVTJ2RFMtZUFHV0ktREY5YW5aMEhXc3BSWEtEdGc&amp;b64e=2&amp;sign=293ca005011dd00e2b0a648c4a9643ac&amp;keyno=0&amp;l10n=ru&amp;mc=0" TargetMode="External"/><Relationship Id="rId15" Type="http://schemas.openxmlformats.org/officeDocument/2006/relationships/hyperlink" Target="http://fizika1218.narod.ru/index/atmosfernoe_davlenie/0-56" TargetMode="External"/><Relationship Id="rId10" Type="http://schemas.openxmlformats.org/officeDocument/2006/relationships/hyperlink" Target="http://videocat.chat.ru/" TargetMode="External"/><Relationship Id="rId4" Type="http://schemas.openxmlformats.org/officeDocument/2006/relationships/hyperlink" Target="http://prezentacii.com/po-fizike/" TargetMode="External"/><Relationship Id="rId9" Type="http://schemas.openxmlformats.org/officeDocument/2006/relationships/hyperlink" Target="http://www.nado5.ru/e-book/ves-vozdukha-atmosfernoe-davlenie" TargetMode="External"/><Relationship Id="rId14" Type="http://schemas.openxmlformats.org/officeDocument/2006/relationships/hyperlink" Target="http://fizika1218.narod.ru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19716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Открытый урок по физике в 7 классе по теме «Атмосферное давление»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789040"/>
            <a:ext cx="6400800" cy="129525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высшей категории МАОУ «Гимназия № 24» г. Магадан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685800" y="333375"/>
            <a:ext cx="7772400" cy="14700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Вес воздуха</a:t>
            </a:r>
          </a:p>
        </p:txBody>
      </p:sp>
      <p:pic>
        <p:nvPicPr>
          <p:cNvPr id="15362" name="Picture 4">
            <a:hlinkClick r:id="rId3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3528" y="1772816"/>
            <a:ext cx="2781300" cy="2609850"/>
          </a:xfrm>
        </p:spPr>
      </p:pic>
      <p:sp>
        <p:nvSpPr>
          <p:cNvPr id="1536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latin typeface="Arial" pitchFamily="34" charset="0"/>
              </a:rPr>
              <a:t>"</a:t>
            </a:r>
          </a:p>
        </p:txBody>
      </p:sp>
      <p:sp>
        <p:nvSpPr>
          <p:cNvPr id="41989" name="Rectangle 5"/>
          <p:cNvSpPr>
            <a:spLocks noRot="1" noChangeArrowheads="1"/>
          </p:cNvSpPr>
          <p:nvPr/>
        </p:nvSpPr>
        <p:spPr bwMode="auto">
          <a:xfrm>
            <a:off x="1763713" y="4797425"/>
            <a:ext cx="60483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endParaRPr lang="ru-RU" sz="32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3" y="1700808"/>
            <a:ext cx="52565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Опытами установлено, что при температуре 0</a:t>
            </a:r>
            <a:r>
              <a:rPr lang="ru-RU" sz="3200" baseline="30000" dirty="0" smtClean="0">
                <a:latin typeface="Arial" charset="0"/>
              </a:rPr>
              <a:t>0</a:t>
            </a:r>
            <a:r>
              <a:rPr lang="ru-RU" sz="3200" dirty="0" smtClean="0"/>
              <a:t>С и нормальном атмосферном давлении </a:t>
            </a:r>
            <a:r>
              <a:rPr lang="ru-RU" sz="3200" b="1" dirty="0" smtClean="0"/>
              <a:t>масса</a:t>
            </a:r>
            <a:r>
              <a:rPr lang="ru-RU" sz="3200" dirty="0" smtClean="0"/>
              <a:t> </a:t>
            </a:r>
            <a:r>
              <a:rPr lang="ru-RU" sz="3200" b="1" dirty="0" smtClean="0"/>
              <a:t>воздуха</a:t>
            </a:r>
            <a:r>
              <a:rPr lang="ru-RU" sz="3200" dirty="0" smtClean="0"/>
              <a:t> объёмом </a:t>
            </a:r>
            <a:r>
              <a:rPr lang="ru-RU" sz="3200" b="1" dirty="0" smtClean="0"/>
              <a:t>1 м</a:t>
            </a:r>
            <a:r>
              <a:rPr lang="ru-RU" sz="3200" b="1" baseline="30000" dirty="0" smtClean="0">
                <a:latin typeface="Arial" charset="0"/>
              </a:rPr>
              <a:t>3</a:t>
            </a:r>
            <a:r>
              <a:rPr lang="ru-RU" sz="3200" dirty="0" smtClean="0"/>
              <a:t> равна </a:t>
            </a:r>
            <a:endParaRPr lang="ru-RU" sz="3200" dirty="0" smtClean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ru-RU" sz="3200" dirty="0" smtClean="0">
                <a:latin typeface="Arial" charset="0"/>
              </a:rPr>
              <a:t>	</a:t>
            </a:r>
            <a:r>
              <a:rPr lang="ru-RU" sz="3200" b="1" dirty="0" smtClean="0"/>
              <a:t>1.29 кг</a:t>
            </a:r>
            <a:r>
              <a:rPr lang="ru-RU" sz="3200" dirty="0" smtClean="0"/>
              <a:t>.</a:t>
            </a:r>
          </a:p>
          <a:p>
            <a:r>
              <a:rPr lang="ru-RU" sz="3200" dirty="0" smtClean="0"/>
              <a:t>Вес этого воздуха  -  </a:t>
            </a:r>
            <a:r>
              <a:rPr lang="ru-RU" sz="3200" b="1" dirty="0" smtClean="0"/>
              <a:t>13 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9" y="1628800"/>
            <a:ext cx="7417071" cy="26642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– за притяжения к Земле верхние слои воздуха давят на средние, те – на нижние. Наибольшее давление, обусловленное весом воздуха, испытывает поверхность Земли, а так же все тела, находящиеся на ней.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40466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      </a:t>
            </a: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воздух обладает весом? 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941168"/>
            <a:ext cx="842493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Давление, оказываемое атмосферой Земли на все находящиеся на ней предметы, называется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атмосферным давлением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0sh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2348880"/>
            <a:ext cx="525658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52400" y="157272"/>
            <a:ext cx="8153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90500" algn="ctr" eaLnBrk="0" hangingPunct="0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подсчетам Паскаля атмосфера Земли весит столько же, сколько весил бы медный шар диаметром 10км - пять квадриллионов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190500" algn="ctr" eaLnBrk="0" hangingPunct="0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5000000000000000 ) тонн!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44208" y="1988840"/>
            <a:ext cx="25146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95288" y="4868863"/>
            <a:ext cx="8353425" cy="1655762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ладонь давит воздух.</a:t>
            </a:r>
          </a:p>
          <a:p>
            <a:pPr eaLnBrk="1" hangingPunct="1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Вес этого воздуха равен весу груженого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КАМАЗа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eaLnBrk="1" hangingPunct="1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Его масса равна 10 тоннам!</a:t>
            </a:r>
          </a:p>
        </p:txBody>
      </p:sp>
      <p:pic>
        <p:nvPicPr>
          <p:cNvPr id="9226" name="Picture 1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19250" y="0"/>
            <a:ext cx="6048375" cy="3648075"/>
          </a:xfrm>
        </p:spPr>
      </p:pic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3644900"/>
            <a:ext cx="36830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340768"/>
            <a:ext cx="72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latin typeface="Arial" pitchFamily="34" charset="0"/>
              </a:rPr>
              <a:t>      </a:t>
            </a:r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Итак мы установили, что атмосферное давление существует, но мы не чувствуем</a:t>
            </a:r>
          </a:p>
          <a:p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его, почему?  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132856"/>
            <a:ext cx="6552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Убедимся в существовании</a:t>
            </a:r>
          </a:p>
          <a:p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атмосферного давления</a:t>
            </a:r>
          </a:p>
          <a:p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на опытах:</a:t>
            </a:r>
          </a:p>
          <a:p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Цилиндр 6147"/>
          <p:cNvSpPr/>
          <p:nvPr/>
        </p:nvSpPr>
        <p:spPr>
          <a:xfrm>
            <a:off x="1917499" y="2804931"/>
            <a:ext cx="702078" cy="1467691"/>
          </a:xfrm>
          <a:prstGeom prst="can">
            <a:avLst/>
          </a:prstGeom>
          <a:solidFill>
            <a:srgbClr val="00B0F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6144"/>
          <p:cNvGrpSpPr/>
          <p:nvPr/>
        </p:nvGrpSpPr>
        <p:grpSpPr>
          <a:xfrm>
            <a:off x="1907704" y="1844824"/>
            <a:ext cx="702078" cy="2477771"/>
            <a:chOff x="1917499" y="1346138"/>
            <a:chExt cx="702078" cy="1858328"/>
          </a:xfrm>
        </p:grpSpPr>
        <p:grpSp>
          <p:nvGrpSpPr>
            <p:cNvPr id="3" name="Группа 25"/>
            <p:cNvGrpSpPr/>
            <p:nvPr/>
          </p:nvGrpSpPr>
          <p:grpSpPr>
            <a:xfrm>
              <a:off x="1917499" y="1459756"/>
              <a:ext cx="702078" cy="1744710"/>
              <a:chOff x="1917499" y="1459756"/>
              <a:chExt cx="702078" cy="1744710"/>
            </a:xfrm>
          </p:grpSpPr>
          <p:sp>
            <p:nvSpPr>
              <p:cNvPr id="24" name="Овал 23"/>
              <p:cNvSpPr/>
              <p:nvPr/>
            </p:nvSpPr>
            <p:spPr>
              <a:xfrm>
                <a:off x="1917499" y="2967794"/>
                <a:ext cx="702078" cy="236672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5" name="Цилиндр 24"/>
              <p:cNvSpPr/>
              <p:nvPr/>
            </p:nvSpPr>
            <p:spPr>
              <a:xfrm>
                <a:off x="2214929" y="1459756"/>
                <a:ext cx="107218" cy="1630504"/>
              </a:xfrm>
              <a:prstGeom prst="can">
                <a:avLst>
                  <a:gd name="adj" fmla="val 42768"/>
                </a:avLst>
              </a:prstGeom>
              <a:solidFill>
                <a:schemeClr val="bg2">
                  <a:lumMod val="1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1" name="Скругленный прямоугольник 30"/>
            <p:cNvSpPr/>
            <p:nvPr/>
          </p:nvSpPr>
          <p:spPr>
            <a:xfrm>
              <a:off x="1946431" y="1346138"/>
              <a:ext cx="629276" cy="216024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" name="Группа 21"/>
          <p:cNvGrpSpPr/>
          <p:nvPr/>
        </p:nvGrpSpPr>
        <p:grpSpPr>
          <a:xfrm>
            <a:off x="1917499" y="2180861"/>
            <a:ext cx="702078" cy="3264363"/>
            <a:chOff x="1917499" y="1411052"/>
            <a:chExt cx="702078" cy="2672866"/>
          </a:xfrm>
          <a:noFill/>
        </p:grpSpPr>
        <p:sp>
          <p:nvSpPr>
            <p:cNvPr id="20" name="Цилиндр 19"/>
            <p:cNvSpPr/>
            <p:nvPr/>
          </p:nvSpPr>
          <p:spPr>
            <a:xfrm>
              <a:off x="1917499" y="1411052"/>
              <a:ext cx="702078" cy="1728192"/>
            </a:xfrm>
            <a:prstGeom prst="can">
              <a:avLst>
                <a:gd name="adj" fmla="val 29522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2232534" y="3139244"/>
              <a:ext cx="72008" cy="944674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8" name="Цилиндр 17"/>
          <p:cNvSpPr/>
          <p:nvPr/>
        </p:nvSpPr>
        <p:spPr>
          <a:xfrm>
            <a:off x="882384" y="4821154"/>
            <a:ext cx="2772308" cy="1201572"/>
          </a:xfrm>
          <a:custGeom>
            <a:avLst/>
            <a:gdLst>
              <a:gd name="connsiteX0" fmla="*/ 0 w 2772308"/>
              <a:gd name="connsiteY0" fmla="*/ 189229 h 936104"/>
              <a:gd name="connsiteX1" fmla="*/ 1386154 w 2772308"/>
              <a:gd name="connsiteY1" fmla="*/ 378458 h 936104"/>
              <a:gd name="connsiteX2" fmla="*/ 2772308 w 2772308"/>
              <a:gd name="connsiteY2" fmla="*/ 189229 h 936104"/>
              <a:gd name="connsiteX3" fmla="*/ 2772308 w 2772308"/>
              <a:gd name="connsiteY3" fmla="*/ 746875 h 936104"/>
              <a:gd name="connsiteX4" fmla="*/ 1386154 w 2772308"/>
              <a:gd name="connsiteY4" fmla="*/ 936104 h 936104"/>
              <a:gd name="connsiteX5" fmla="*/ 0 w 2772308"/>
              <a:gd name="connsiteY5" fmla="*/ 746875 h 936104"/>
              <a:gd name="connsiteX6" fmla="*/ 0 w 2772308"/>
              <a:gd name="connsiteY6" fmla="*/ 189229 h 936104"/>
              <a:gd name="connsiteX0" fmla="*/ 0 w 2772308"/>
              <a:gd name="connsiteY0" fmla="*/ 189229 h 936104"/>
              <a:gd name="connsiteX1" fmla="*/ 1386154 w 2772308"/>
              <a:gd name="connsiteY1" fmla="*/ 0 h 936104"/>
              <a:gd name="connsiteX2" fmla="*/ 2772308 w 2772308"/>
              <a:gd name="connsiteY2" fmla="*/ 189229 h 936104"/>
              <a:gd name="connsiteX3" fmla="*/ 1386154 w 2772308"/>
              <a:gd name="connsiteY3" fmla="*/ 378458 h 936104"/>
              <a:gd name="connsiteX4" fmla="*/ 0 w 2772308"/>
              <a:gd name="connsiteY4" fmla="*/ 189229 h 936104"/>
              <a:gd name="connsiteX0" fmla="*/ 2772308 w 2772308"/>
              <a:gd name="connsiteY0" fmla="*/ 189229 h 936104"/>
              <a:gd name="connsiteX1" fmla="*/ 1386154 w 2772308"/>
              <a:gd name="connsiteY1" fmla="*/ 378458 h 936104"/>
              <a:gd name="connsiteX2" fmla="*/ 0 w 2772308"/>
              <a:gd name="connsiteY2" fmla="*/ 189229 h 936104"/>
              <a:gd name="connsiteX3" fmla="*/ 1386154 w 2772308"/>
              <a:gd name="connsiteY3" fmla="*/ 0 h 936104"/>
              <a:gd name="connsiteX4" fmla="*/ 2772308 w 2772308"/>
              <a:gd name="connsiteY4" fmla="*/ 189229 h 936104"/>
              <a:gd name="connsiteX5" fmla="*/ 2772308 w 2772308"/>
              <a:gd name="connsiteY5" fmla="*/ 746875 h 936104"/>
              <a:gd name="connsiteX6" fmla="*/ 1386154 w 2772308"/>
              <a:gd name="connsiteY6" fmla="*/ 936104 h 936104"/>
              <a:gd name="connsiteX7" fmla="*/ 0 w 2772308"/>
              <a:gd name="connsiteY7" fmla="*/ 746875 h 936104"/>
              <a:gd name="connsiteX8" fmla="*/ 0 w 2772308"/>
              <a:gd name="connsiteY8" fmla="*/ 189229 h 936104"/>
              <a:gd name="connsiteX0" fmla="*/ 0 w 2772308"/>
              <a:gd name="connsiteY0" fmla="*/ 189229 h 936104"/>
              <a:gd name="connsiteX1" fmla="*/ 1386154 w 2772308"/>
              <a:gd name="connsiteY1" fmla="*/ 378458 h 936104"/>
              <a:gd name="connsiteX2" fmla="*/ 2772308 w 2772308"/>
              <a:gd name="connsiteY2" fmla="*/ 189229 h 936104"/>
              <a:gd name="connsiteX3" fmla="*/ 2772308 w 2772308"/>
              <a:gd name="connsiteY3" fmla="*/ 746875 h 936104"/>
              <a:gd name="connsiteX4" fmla="*/ 1386154 w 2772308"/>
              <a:gd name="connsiteY4" fmla="*/ 936104 h 936104"/>
              <a:gd name="connsiteX5" fmla="*/ 0 w 2772308"/>
              <a:gd name="connsiteY5" fmla="*/ 746875 h 936104"/>
              <a:gd name="connsiteX6" fmla="*/ 0 w 2772308"/>
              <a:gd name="connsiteY6" fmla="*/ 189229 h 936104"/>
              <a:gd name="connsiteX0" fmla="*/ 0 w 2772308"/>
              <a:gd name="connsiteY0" fmla="*/ 189229 h 936104"/>
              <a:gd name="connsiteX1" fmla="*/ 1386154 w 2772308"/>
              <a:gd name="connsiteY1" fmla="*/ 0 h 936104"/>
              <a:gd name="connsiteX2" fmla="*/ 2772308 w 2772308"/>
              <a:gd name="connsiteY2" fmla="*/ 189229 h 936104"/>
              <a:gd name="connsiteX3" fmla="*/ 1386154 w 2772308"/>
              <a:gd name="connsiteY3" fmla="*/ 378458 h 936104"/>
              <a:gd name="connsiteX4" fmla="*/ 0 w 2772308"/>
              <a:gd name="connsiteY4" fmla="*/ 189229 h 936104"/>
              <a:gd name="connsiteX0" fmla="*/ 2772308 w 2772308"/>
              <a:gd name="connsiteY0" fmla="*/ 189229 h 936104"/>
              <a:gd name="connsiteX1" fmla="*/ 1386154 w 2772308"/>
              <a:gd name="connsiteY1" fmla="*/ 378458 h 936104"/>
              <a:gd name="connsiteX2" fmla="*/ 0 w 2772308"/>
              <a:gd name="connsiteY2" fmla="*/ 189229 h 936104"/>
              <a:gd name="connsiteX3" fmla="*/ 1386154 w 2772308"/>
              <a:gd name="connsiteY3" fmla="*/ 0 h 936104"/>
              <a:gd name="connsiteX4" fmla="*/ 2772308 w 2772308"/>
              <a:gd name="connsiteY4" fmla="*/ 189229 h 936104"/>
              <a:gd name="connsiteX5" fmla="*/ 2772308 w 2772308"/>
              <a:gd name="connsiteY5" fmla="*/ 746875 h 936104"/>
              <a:gd name="connsiteX6" fmla="*/ 1389329 w 2772308"/>
              <a:gd name="connsiteY6" fmla="*/ 901179 h 936104"/>
              <a:gd name="connsiteX7" fmla="*/ 0 w 2772308"/>
              <a:gd name="connsiteY7" fmla="*/ 746875 h 936104"/>
              <a:gd name="connsiteX8" fmla="*/ 0 w 2772308"/>
              <a:gd name="connsiteY8" fmla="*/ 189229 h 936104"/>
              <a:gd name="connsiteX0" fmla="*/ 0 w 2772308"/>
              <a:gd name="connsiteY0" fmla="*/ 189229 h 901179"/>
              <a:gd name="connsiteX1" fmla="*/ 1386154 w 2772308"/>
              <a:gd name="connsiteY1" fmla="*/ 378458 h 901179"/>
              <a:gd name="connsiteX2" fmla="*/ 2772308 w 2772308"/>
              <a:gd name="connsiteY2" fmla="*/ 189229 h 901179"/>
              <a:gd name="connsiteX3" fmla="*/ 2772308 w 2772308"/>
              <a:gd name="connsiteY3" fmla="*/ 746875 h 901179"/>
              <a:gd name="connsiteX4" fmla="*/ 1386154 w 2772308"/>
              <a:gd name="connsiteY4" fmla="*/ 898004 h 901179"/>
              <a:gd name="connsiteX5" fmla="*/ 0 w 2772308"/>
              <a:gd name="connsiteY5" fmla="*/ 746875 h 901179"/>
              <a:gd name="connsiteX6" fmla="*/ 0 w 2772308"/>
              <a:gd name="connsiteY6" fmla="*/ 189229 h 901179"/>
              <a:gd name="connsiteX0" fmla="*/ 0 w 2772308"/>
              <a:gd name="connsiteY0" fmla="*/ 189229 h 901179"/>
              <a:gd name="connsiteX1" fmla="*/ 1386154 w 2772308"/>
              <a:gd name="connsiteY1" fmla="*/ 0 h 901179"/>
              <a:gd name="connsiteX2" fmla="*/ 2772308 w 2772308"/>
              <a:gd name="connsiteY2" fmla="*/ 189229 h 901179"/>
              <a:gd name="connsiteX3" fmla="*/ 1386154 w 2772308"/>
              <a:gd name="connsiteY3" fmla="*/ 378458 h 901179"/>
              <a:gd name="connsiteX4" fmla="*/ 0 w 2772308"/>
              <a:gd name="connsiteY4" fmla="*/ 189229 h 901179"/>
              <a:gd name="connsiteX0" fmla="*/ 2772308 w 2772308"/>
              <a:gd name="connsiteY0" fmla="*/ 189229 h 901179"/>
              <a:gd name="connsiteX1" fmla="*/ 1386154 w 2772308"/>
              <a:gd name="connsiteY1" fmla="*/ 378458 h 901179"/>
              <a:gd name="connsiteX2" fmla="*/ 0 w 2772308"/>
              <a:gd name="connsiteY2" fmla="*/ 189229 h 901179"/>
              <a:gd name="connsiteX3" fmla="*/ 1386154 w 2772308"/>
              <a:gd name="connsiteY3" fmla="*/ 0 h 901179"/>
              <a:gd name="connsiteX4" fmla="*/ 2772308 w 2772308"/>
              <a:gd name="connsiteY4" fmla="*/ 189229 h 901179"/>
              <a:gd name="connsiteX5" fmla="*/ 2772308 w 2772308"/>
              <a:gd name="connsiteY5" fmla="*/ 746875 h 901179"/>
              <a:gd name="connsiteX6" fmla="*/ 1389329 w 2772308"/>
              <a:gd name="connsiteY6" fmla="*/ 901179 h 901179"/>
              <a:gd name="connsiteX7" fmla="*/ 0 w 2772308"/>
              <a:gd name="connsiteY7" fmla="*/ 746875 h 901179"/>
              <a:gd name="connsiteX8" fmla="*/ 0 w 2772308"/>
              <a:gd name="connsiteY8" fmla="*/ 189229 h 901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2308" h="901179" stroke="0" extrusionOk="0">
                <a:moveTo>
                  <a:pt x="0" y="189229"/>
                </a:moveTo>
                <a:cubicBezTo>
                  <a:pt x="0" y="293737"/>
                  <a:pt x="620602" y="378458"/>
                  <a:pt x="1386154" y="378458"/>
                </a:cubicBezTo>
                <a:cubicBezTo>
                  <a:pt x="2151706" y="378458"/>
                  <a:pt x="2772308" y="293737"/>
                  <a:pt x="2772308" y="189229"/>
                </a:cubicBezTo>
                <a:lnTo>
                  <a:pt x="2772308" y="746875"/>
                </a:lnTo>
                <a:cubicBezTo>
                  <a:pt x="2772308" y="851383"/>
                  <a:pt x="2151706" y="898004"/>
                  <a:pt x="1386154" y="898004"/>
                </a:cubicBezTo>
                <a:cubicBezTo>
                  <a:pt x="620602" y="898004"/>
                  <a:pt x="0" y="851383"/>
                  <a:pt x="0" y="746875"/>
                </a:cubicBezTo>
                <a:lnTo>
                  <a:pt x="0" y="189229"/>
                </a:lnTo>
                <a:close/>
              </a:path>
              <a:path w="2772308" h="901179" fill="lighten" stroke="0" extrusionOk="0">
                <a:moveTo>
                  <a:pt x="0" y="189229"/>
                </a:moveTo>
                <a:cubicBezTo>
                  <a:pt x="0" y="84721"/>
                  <a:pt x="620602" y="0"/>
                  <a:pt x="1386154" y="0"/>
                </a:cubicBezTo>
                <a:cubicBezTo>
                  <a:pt x="2151706" y="0"/>
                  <a:pt x="2772308" y="84721"/>
                  <a:pt x="2772308" y="189229"/>
                </a:cubicBezTo>
                <a:cubicBezTo>
                  <a:pt x="2772308" y="293737"/>
                  <a:pt x="2151706" y="378458"/>
                  <a:pt x="1386154" y="378458"/>
                </a:cubicBezTo>
                <a:cubicBezTo>
                  <a:pt x="620602" y="378458"/>
                  <a:pt x="0" y="293737"/>
                  <a:pt x="0" y="189229"/>
                </a:cubicBezTo>
                <a:close/>
              </a:path>
              <a:path w="2772308" h="901179" fill="none" extrusionOk="0">
                <a:moveTo>
                  <a:pt x="2772308" y="189229"/>
                </a:moveTo>
                <a:cubicBezTo>
                  <a:pt x="2772308" y="293737"/>
                  <a:pt x="2151706" y="378458"/>
                  <a:pt x="1386154" y="378458"/>
                </a:cubicBezTo>
                <a:cubicBezTo>
                  <a:pt x="620602" y="378458"/>
                  <a:pt x="0" y="293737"/>
                  <a:pt x="0" y="189229"/>
                </a:cubicBezTo>
                <a:cubicBezTo>
                  <a:pt x="0" y="84721"/>
                  <a:pt x="620602" y="0"/>
                  <a:pt x="1386154" y="0"/>
                </a:cubicBezTo>
                <a:cubicBezTo>
                  <a:pt x="2151706" y="0"/>
                  <a:pt x="2772308" y="84721"/>
                  <a:pt x="2772308" y="189229"/>
                </a:cubicBezTo>
                <a:lnTo>
                  <a:pt x="2772308" y="746875"/>
                </a:lnTo>
                <a:cubicBezTo>
                  <a:pt x="2772308" y="851383"/>
                  <a:pt x="2154881" y="901179"/>
                  <a:pt x="1389329" y="901179"/>
                </a:cubicBezTo>
                <a:cubicBezTo>
                  <a:pt x="623777" y="901179"/>
                  <a:pt x="0" y="851383"/>
                  <a:pt x="0" y="746875"/>
                </a:cubicBezTo>
                <a:lnTo>
                  <a:pt x="0" y="189229"/>
                </a:lnTo>
              </a:path>
            </a:pathLst>
          </a:custGeom>
          <a:solidFill>
            <a:srgbClr val="00B0F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Цилиндр 16"/>
          <p:cNvSpPr/>
          <p:nvPr/>
        </p:nvSpPr>
        <p:spPr>
          <a:xfrm>
            <a:off x="882384" y="4389107"/>
            <a:ext cx="2772308" cy="1632181"/>
          </a:xfrm>
          <a:prstGeom prst="can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232534" y="4341101"/>
            <a:ext cx="72008" cy="1440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47" name="Прямоугольник 6146"/>
          <p:cNvSpPr/>
          <p:nvPr/>
        </p:nvSpPr>
        <p:spPr>
          <a:xfrm>
            <a:off x="2223732" y="2132856"/>
            <a:ext cx="89613" cy="240027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923928" y="2132856"/>
            <a:ext cx="50405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Вывод:</a:t>
            </a:r>
          </a:p>
          <a:p>
            <a:pPr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Атмосферное давление действует на воду в сосуде одинаково по всем направлениям в том числе и вверх. Под поршнем создается разреженное пространство и вода движется из зоны большего давления в зону меньшего давления.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7544" y="116632"/>
            <a:ext cx="8280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Опыт 1</a:t>
            </a:r>
            <a:b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сосуд с водой опускаем цилиндр с поршнем, затем поршень поднимаем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12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95062E-6 L -2.77778E-7 -0.1873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8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Заголовок 14131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pPr marL="0" indent="0" defTabSz="914400" eaLnBrk="1" hangingPunct="1">
              <a:defRPr/>
            </a:pP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Опыт 2</a:t>
            </a:r>
            <a:b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Стакан с водой, накроем листом бумаги, перевернем, видим, что лист не падает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41315" name="Текст 141314"/>
          <p:cNvSpPr>
            <a:spLocks noGrp="1" noChangeArrowheads="1"/>
          </p:cNvSpPr>
          <p:nvPr>
            <p:ph type="body" idx="1"/>
          </p:nvPr>
        </p:nvSpPr>
        <p:spPr>
          <a:xfrm>
            <a:off x="457200" y="4869160"/>
            <a:ext cx="8229600" cy="1656184"/>
          </a:xfrm>
        </p:spPr>
        <p:txBody>
          <a:bodyPr/>
          <a:lstStyle/>
          <a:p>
            <a:pPr defTabSz="914400" eaLnBrk="1" hangingPunct="1">
              <a:buFont typeface="Wingdings" pitchFamily="2" charset="2"/>
              <a:buNone/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Вывод: </a:t>
            </a:r>
          </a:p>
          <a:p>
            <a:pPr defTabSz="914400" eaLnBrk="1" hangingPunct="1">
              <a:buFont typeface="Wingdings" pitchFamily="2" charset="2"/>
              <a:buNone/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Давление воды уравновешивается атмосферным давлением.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16016" y="2492896"/>
            <a:ext cx="4176464" cy="27363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5626968" cy="83671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Опыт 3</a:t>
            </a: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645024"/>
            <a:ext cx="8640960" cy="30243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полушария сложили вместе, между ними поместили кожаное кольцо, не оставившее между полушариями даже малейшей щели. Затем с помощью насоса откачали воздух из пространства между полушариями.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Какая же сила сжимала полушария, противодействуя силе шестнадцати коней?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http://lgroutes.com/femous/Originator/images/Otto-von-Guericke-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729"/>
          <a:stretch/>
        </p:blipFill>
        <p:spPr bwMode="auto">
          <a:xfrm>
            <a:off x="6660232" y="1"/>
            <a:ext cx="2483768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0" y="2924944"/>
            <a:ext cx="2232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Отто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Герике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(1602 — 1686)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836712"/>
            <a:ext cx="612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1654 году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магдебургский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бургомистр и физик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Отто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фон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Герике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показал на рейхстаге в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Регенсбурге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один опыт, который теперь во всём мире называют опытом с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магдебургскими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полушариями.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516216" y="6381328"/>
            <a:ext cx="2455100" cy="347122"/>
            <a:chOff x="6691345" y="4796378"/>
            <a:chExt cx="2455100" cy="347122"/>
          </a:xfrm>
        </p:grpSpPr>
        <p:sp>
          <p:nvSpPr>
            <p:cNvPr id="9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9"/>
          <p:cNvGrpSpPr/>
          <p:nvPr/>
        </p:nvGrpSpPr>
        <p:grpSpPr>
          <a:xfrm>
            <a:off x="-28258" y="-34529"/>
            <a:ext cx="9174703" cy="6967919"/>
            <a:chOff x="-28258" y="-25897"/>
            <a:chExt cx="9174703" cy="5225939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258" y="-25897"/>
              <a:ext cx="9172257" cy="5169397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3351" t="73245" r="31307"/>
            <a:stretch/>
          </p:blipFill>
          <p:spPr>
            <a:xfrm>
              <a:off x="-28258" y="3672408"/>
              <a:ext cx="9174703" cy="15276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704349" y="5033659"/>
            <a:ext cx="486601" cy="11316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71600" y="4941168"/>
            <a:ext cx="486600" cy="1305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00" y="5042363"/>
            <a:ext cx="979941" cy="1122941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2807804" y="501651"/>
            <a:ext cx="3394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</a:rPr>
              <a:t>1654 год,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</a:rPr>
              <a:t>Регенсбург</a:t>
            </a:r>
            <a:endParaRPr lang="ru-RU" sz="2800" b="1" dirty="0">
              <a:solidFill>
                <a:schemeClr val="bg1"/>
              </a:solidFill>
              <a:effectLst>
                <a:glow rad="101600">
                  <a:schemeClr val="tx1">
                    <a:alpha val="70000"/>
                  </a:schemeClr>
                </a:glow>
              </a:effectLst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688900" y="6510878"/>
            <a:ext cx="2455100" cy="347122"/>
            <a:chOff x="6691345" y="4796378"/>
            <a:chExt cx="2455100" cy="347122"/>
          </a:xfrm>
        </p:grpSpPr>
        <p:sp>
          <p:nvSpPr>
            <p:cNvPr id="10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924750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33959 -1.4814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34568E-6 L -0.3415 -2.34568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</a:rPr>
              <a:t>Физический диктант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616624"/>
          </a:xfrm>
        </p:spPr>
        <p:txBody>
          <a:bodyPr>
            <a:normAutofit fontScale="92500" lnSpcReduction="200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Запишите формулу для расчета давления твердых тел…………………….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Запишите  от каких величин зависит давление твердых тел: ……………..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Запишите единицы измерения  следующих физических величин: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Силы -……..        Площади опоры – ……….           Давления – …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Вставьте пропущенные слова в формулировке закона Паскаля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Давление производимое на   ……………………     или …………. , передается в любую точку ………………………. во всех направлениях.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Вставьте пропущенные слова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Внутри жидкости существует……………. и на одном и том же уровне оно………………. по всем направлениям. С глубиной  давление …………………….. .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9"/>
          <p:cNvGrpSpPr/>
          <p:nvPr/>
        </p:nvGrpSpPr>
        <p:grpSpPr>
          <a:xfrm>
            <a:off x="-28258" y="-34529"/>
            <a:ext cx="9174703" cy="6967919"/>
            <a:chOff x="-28258" y="-25897"/>
            <a:chExt cx="9174703" cy="5225939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258" y="-25897"/>
              <a:ext cx="9172257" cy="5169397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3351" t="73245" r="31307"/>
            <a:stretch/>
          </p:blipFill>
          <p:spPr>
            <a:xfrm>
              <a:off x="-28258" y="3672408"/>
              <a:ext cx="9174703" cy="15276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00" y="5042363"/>
            <a:ext cx="979941" cy="1050933"/>
          </a:xfrm>
          <a:prstGeom prst="rect">
            <a:avLst/>
          </a:prstGeom>
        </p:spPr>
      </p:pic>
      <p:grpSp>
        <p:nvGrpSpPr>
          <p:cNvPr id="3" name="Группа 36"/>
          <p:cNvGrpSpPr/>
          <p:nvPr/>
        </p:nvGrpSpPr>
        <p:grpSpPr>
          <a:xfrm>
            <a:off x="2915816" y="4769453"/>
            <a:ext cx="1152084" cy="1163278"/>
            <a:chOff x="2889183" y="3577089"/>
            <a:chExt cx="1152084" cy="872459"/>
          </a:xfrm>
        </p:grpSpPr>
        <p:cxnSp>
          <p:nvCxnSpPr>
            <p:cNvPr id="7" name="Прямая соединительная линия 6"/>
            <p:cNvCxnSpPr>
              <a:stCxn id="6" idx="1"/>
            </p:cNvCxnSpPr>
            <p:nvPr/>
          </p:nvCxnSpPr>
          <p:spPr>
            <a:xfrm flipH="1" flipV="1">
              <a:off x="2987825" y="3867894"/>
              <a:ext cx="1053442" cy="30797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>
              <a:stCxn id="6" idx="1"/>
            </p:cNvCxnSpPr>
            <p:nvPr/>
          </p:nvCxnSpPr>
          <p:spPr>
            <a:xfrm flipH="1" flipV="1">
              <a:off x="3131841" y="3577089"/>
              <a:ext cx="909426" cy="59878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>
              <a:stCxn id="6" idx="1"/>
            </p:cNvCxnSpPr>
            <p:nvPr/>
          </p:nvCxnSpPr>
          <p:spPr>
            <a:xfrm flipH="1" flipV="1">
              <a:off x="2900469" y="4121066"/>
              <a:ext cx="1140798" cy="5480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>
              <a:stCxn id="6" idx="1"/>
            </p:cNvCxnSpPr>
            <p:nvPr/>
          </p:nvCxnSpPr>
          <p:spPr>
            <a:xfrm flipH="1">
              <a:off x="2889183" y="4175871"/>
              <a:ext cx="1152084" cy="27367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1"/>
          <p:cNvGrpSpPr/>
          <p:nvPr/>
        </p:nvGrpSpPr>
        <p:grpSpPr>
          <a:xfrm>
            <a:off x="0" y="3017573"/>
            <a:ext cx="3682566" cy="3840427"/>
            <a:chOff x="95669" y="2263180"/>
            <a:chExt cx="3682566" cy="288032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8908" y="2263180"/>
              <a:ext cx="2204559" cy="1955161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669" y="2360983"/>
              <a:ext cx="2204559" cy="1955161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1579" y="2418133"/>
              <a:ext cx="2204559" cy="195516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1519" y="2742980"/>
              <a:ext cx="2204559" cy="195516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95635" y="2742980"/>
              <a:ext cx="2204559" cy="1955161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1518" y="3188339"/>
              <a:ext cx="2204559" cy="1955161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611" y="3031843"/>
              <a:ext cx="2204559" cy="1955161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73676" y="3188339"/>
              <a:ext cx="2204559" cy="1955161"/>
            </a:xfrm>
            <a:prstGeom prst="rect">
              <a:avLst/>
            </a:prstGeom>
          </p:spPr>
        </p:pic>
      </p:grpSp>
      <p:grpSp>
        <p:nvGrpSpPr>
          <p:cNvPr id="5" name="Группа 33"/>
          <p:cNvGrpSpPr/>
          <p:nvPr/>
        </p:nvGrpSpPr>
        <p:grpSpPr>
          <a:xfrm flipH="1">
            <a:off x="5018534" y="4769452"/>
            <a:ext cx="1178716" cy="1163281"/>
            <a:chOff x="5079141" y="1951923"/>
            <a:chExt cx="1178716" cy="872461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H="1" flipV="1">
              <a:off x="5177782" y="2242729"/>
              <a:ext cx="1080075" cy="40698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H="1" flipV="1">
              <a:off x="5321798" y="1951923"/>
              <a:ext cx="936059" cy="69779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 flipV="1">
              <a:off x="5090427" y="2495900"/>
              <a:ext cx="1167430" cy="15381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H="1">
              <a:off x="5079141" y="2649718"/>
              <a:ext cx="1178716" cy="17466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16"/>
          <p:cNvGrpSpPr/>
          <p:nvPr/>
        </p:nvGrpSpPr>
        <p:grpSpPr>
          <a:xfrm flipH="1">
            <a:off x="5449435" y="3097603"/>
            <a:ext cx="3682566" cy="3840427"/>
            <a:chOff x="95669" y="2263180"/>
            <a:chExt cx="3682566" cy="288032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8908" y="2263180"/>
              <a:ext cx="2204559" cy="1955161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669" y="2360983"/>
              <a:ext cx="2204559" cy="1955161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1579" y="2418133"/>
              <a:ext cx="2204559" cy="1955161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1519" y="2742980"/>
              <a:ext cx="2204559" cy="1955161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95635" y="2742980"/>
              <a:ext cx="2204559" cy="1955161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1518" y="3188339"/>
              <a:ext cx="2204559" cy="1955161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611" y="3031843"/>
              <a:ext cx="2204559" cy="1955161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73676" y="3188339"/>
              <a:ext cx="2204559" cy="1955161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2807804" y="501651"/>
            <a:ext cx="3394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</a:rPr>
              <a:t>1654 год,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</a:rPr>
              <a:t>Регенсбург</a:t>
            </a:r>
            <a:endParaRPr lang="ru-RU" sz="2800" b="1" dirty="0">
              <a:solidFill>
                <a:schemeClr val="bg1"/>
              </a:solidFill>
              <a:effectLst>
                <a:glow rad="101600">
                  <a:schemeClr val="tx1">
                    <a:alpha val="70000"/>
                  </a:schemeClr>
                </a:glow>
              </a:effectLst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6688900" y="6510878"/>
            <a:ext cx="2455100" cy="347122"/>
            <a:chOff x="6691345" y="4796378"/>
            <a:chExt cx="2455100" cy="347122"/>
          </a:xfrm>
        </p:grpSpPr>
        <p:sp>
          <p:nvSpPr>
            <p:cNvPr id="42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3254048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88640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Механизм дыхания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9" name="Прямоугольник 2"/>
          <p:cNvSpPr>
            <a:spLocks noChangeArrowheads="1"/>
          </p:cNvSpPr>
          <p:nvPr/>
        </p:nvSpPr>
        <p:spPr bwMode="auto">
          <a:xfrm>
            <a:off x="467544" y="908720"/>
            <a:ext cx="800323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Механизм   дыхания  человека заключается в следующем: мышечным усилием мы увеличиваем объем грудной клетки, при и  атмосферное   давление  вталкивает туда порцию воздуха. При выдыхании происходит обратный процесс. Наш дыхательный аппарат действует то как разрежающий насос, то как нагнетательный</a:t>
            </a:r>
          </a:p>
        </p:txBody>
      </p:sp>
      <p:pic>
        <p:nvPicPr>
          <p:cNvPr id="24580" name="Picture 2" descr="G:\исследование\дыхание\phi0103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" y="3284984"/>
            <a:ext cx="72390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3"/>
          <p:cNvSpPr>
            <a:spLocks noGrp="1"/>
          </p:cNvSpPr>
          <p:nvPr>
            <p:ph type="title"/>
          </p:nvPr>
        </p:nvSpPr>
        <p:spPr>
          <a:xfrm>
            <a:off x="971600" y="714375"/>
            <a:ext cx="6768752" cy="43497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600" b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Механизм употребления жидкос</a:t>
            </a: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ти</a:t>
            </a:r>
          </a:p>
        </p:txBody>
      </p:sp>
      <p:sp>
        <p:nvSpPr>
          <p:cNvPr id="31748" name="Текст 5"/>
          <p:cNvSpPr>
            <a:spLocks noGrp="1"/>
          </p:cNvSpPr>
          <p:nvPr>
            <p:ph type="body" idx="2"/>
          </p:nvPr>
        </p:nvSpPr>
        <p:spPr>
          <a:xfrm>
            <a:off x="5436096" y="1484784"/>
            <a:ext cx="3384376" cy="4464496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Втягивание ртом жидкости вызывает расширение грудной клетки и разрежение воздуха как в легких, так и во рту. Повышенное по сравнению с внутренним наружное атмосферное давление "вгоняет" туда часть жидкости. Так организм человека использует атмосферное давление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31747" name="Содержимое 6" descr="x_f0d093ae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63" y="2000250"/>
            <a:ext cx="4572000" cy="3343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33CC"/>
                </a:solidFill>
                <a:latin typeface="+mn-lt"/>
              </a:rPr>
              <a:t>Задания группам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0" y="2060848"/>
            <a:ext cx="8680938" cy="36004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AutoNum type="arabicParenR"/>
            </a:pPr>
            <a:endParaRPr lang="ru-RU" sz="2400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ru-RU" sz="2400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ru-RU" sz="2000" dirty="0" smtClean="0"/>
              <a:t>  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ru-RU" sz="2000" dirty="0" smtClean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07504" y="1052513"/>
            <a:ext cx="8928992" cy="640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Объясните явления на основе знаний об атмосферном давлении</a:t>
            </a:r>
            <a:r>
              <a:rPr lang="ru-RU" sz="2800" dirty="0" smtClean="0">
                <a:solidFill>
                  <a:srgbClr val="0070C0"/>
                </a:solidFill>
              </a:rPr>
              <a:t>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 На стр.126-127 учебника, задание №3(автоматическая поилка   для птиц).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-  Почему не выливается вода из перевёрнутой бутылки, если горлышко её погружено в воду?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- Почему жидкость  поднимается вверх, когда ее втягивают через соломинку?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Работа с пипеткой:  всем вам, наверное, приходилось иметь дело с пипеткой. Покажите, как набирают с ее помощью жидкость, и объясните её принцип действия.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- Проделайте аналогичный опыт с резиновой грушей.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- Для чего может служить ливер? (см. учебник, стр. 127, рис. 129. ) Как он работает?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ru-RU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11760" y="3212976"/>
            <a:ext cx="237807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IM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2040" y="1844824"/>
            <a:ext cx="32004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0009-009--Pochemu"/>
          <p:cNvPicPr>
            <a:picLocks noChangeAspect="1" noChangeArrowheads="1"/>
          </p:cNvPicPr>
          <p:nvPr/>
        </p:nvPicPr>
        <p:blipFill>
          <a:blip r:embed="rId4" cstate="print"/>
          <a:srcRect l="64619" t="21945" r="27568" b="36430"/>
          <a:stretch>
            <a:fillRect/>
          </a:stretch>
        </p:blipFill>
        <p:spPr>
          <a:xfrm>
            <a:off x="7956376" y="332656"/>
            <a:ext cx="1073150" cy="4525963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8" descr="0009-009--Pochemu"/>
          <p:cNvPicPr>
            <a:picLocks noChangeAspect="1" noChangeArrowheads="1"/>
          </p:cNvPicPr>
          <p:nvPr/>
        </p:nvPicPr>
        <p:blipFill>
          <a:blip r:embed="rId4" cstate="print"/>
          <a:srcRect l="45090" t="22969" r="44495" b="36430"/>
          <a:stretch>
            <a:fillRect/>
          </a:stretch>
        </p:blipFill>
        <p:spPr bwMode="auto">
          <a:xfrm>
            <a:off x="0" y="620688"/>
            <a:ext cx="1684337" cy="48244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35696" y="404664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Отчёт по группам  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 descr="варв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1124744"/>
            <a:ext cx="216023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1"/>
          <p:cNvSpPr>
            <a:spLocks noChangeArrowheads="1"/>
          </p:cNvSpPr>
          <p:nvPr/>
        </p:nvSpPr>
        <p:spPr bwMode="auto">
          <a:xfrm>
            <a:off x="107504" y="0"/>
            <a:ext cx="8928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Атмосферное давление в живой природе:</a:t>
            </a:r>
          </a:p>
        </p:txBody>
      </p:sp>
      <p:pic>
        <p:nvPicPr>
          <p:cNvPr id="3" name="Picture 6" descr="sinek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692696"/>
            <a:ext cx="44450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1772816"/>
            <a:ext cx="4427984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48200" y="5517232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Древесные лягушки</a:t>
            </a: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219200" y="2785167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Мухи</a:t>
            </a:r>
          </a:p>
        </p:txBody>
      </p:sp>
      <p:pic>
        <p:nvPicPr>
          <p:cNvPr id="7" name="Picture 5" descr="remora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536" y="3501008"/>
            <a:ext cx="4008512" cy="307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5877272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Рыбы-прилипалы</a:t>
            </a:r>
            <a:endParaRPr lang="ru-RU" sz="3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remor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775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Прямоугольник 2"/>
          <p:cNvSpPr>
            <a:spLocks noChangeArrowheads="1"/>
          </p:cNvSpPr>
          <p:nvPr/>
        </p:nvSpPr>
        <p:spPr bwMode="auto">
          <a:xfrm>
            <a:off x="914400" y="152400"/>
            <a:ext cx="3733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Рыбы-прилипалы</a:t>
            </a:r>
          </a:p>
        </p:txBody>
      </p:sp>
      <p:pic>
        <p:nvPicPr>
          <p:cNvPr id="4" name="Picture 6" descr="360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8200" y="3505200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Прямоугольник 4"/>
          <p:cNvSpPr>
            <a:spLocks noChangeArrowheads="1"/>
          </p:cNvSpPr>
          <p:nvPr/>
        </p:nvSpPr>
        <p:spPr bwMode="auto">
          <a:xfrm>
            <a:off x="5257800" y="3581400"/>
            <a:ext cx="2362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Слон</a:t>
            </a:r>
          </a:p>
        </p:txBody>
      </p:sp>
      <p:pic>
        <p:nvPicPr>
          <p:cNvPr id="6" name="Picture 5" descr="крне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600" y="38862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remora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76800" y="228600"/>
            <a:ext cx="3962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Вставьте пропущенные слова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1338" y="1700213"/>
            <a:ext cx="8229600" cy="4525962"/>
          </a:xfrm>
        </p:spPr>
        <p:txBody>
          <a:bodyPr/>
          <a:lstStyle/>
          <a:p>
            <a:pPr eaLnBrk="1" hangingPunct="1"/>
            <a:r>
              <a:rPr lang="ru-RU" dirty="0" smtClean="0"/>
              <a:t>Воздушную оболочку, окружающую Землю, называют ____________.</a:t>
            </a:r>
          </a:p>
          <a:p>
            <a:pPr eaLnBrk="1" hangingPunct="1">
              <a:buFontTx/>
              <a:buNone/>
            </a:pPr>
            <a:endParaRPr lang="ru-RU" dirty="0" smtClean="0"/>
          </a:p>
          <a:p>
            <a:pPr eaLnBrk="1" hangingPunct="1"/>
            <a:r>
              <a:rPr lang="ru-RU" dirty="0" smtClean="0"/>
              <a:t>Воздух имеет ______ и давит на 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  поверхность _________ и на все _____, находящиеся на ней.</a:t>
            </a:r>
          </a:p>
          <a:p>
            <a:pPr eaLnBrk="1" hangingPunct="1">
              <a:buFontTx/>
              <a:buNone/>
            </a:pPr>
            <a:endParaRPr lang="ru-RU" dirty="0" smtClean="0"/>
          </a:p>
        </p:txBody>
      </p:sp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2776905" y="2205039"/>
            <a:ext cx="2011119" cy="359865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атмосферой</a:t>
            </a:r>
          </a:p>
        </p:txBody>
      </p:sp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419872" y="3356992"/>
            <a:ext cx="648072" cy="216024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7843"/>
              </a:avLst>
            </a:prstTxWarp>
          </a:bodyPr>
          <a:lstStyle/>
          <a:p>
            <a:pPr algn="ctr"/>
            <a:r>
              <a:rPr lang="ru-RU" sz="36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вес</a:t>
            </a:r>
          </a:p>
        </p:txBody>
      </p:sp>
      <p:sp>
        <p:nvSpPr>
          <p:cNvPr id="8198" name="WordArt 6"/>
          <p:cNvSpPr>
            <a:spLocks noChangeArrowheads="1" noChangeShapeType="1" noTextEdit="1"/>
          </p:cNvSpPr>
          <p:nvPr/>
        </p:nvSpPr>
        <p:spPr bwMode="auto">
          <a:xfrm>
            <a:off x="2987825" y="3789039"/>
            <a:ext cx="1296143" cy="288033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7262"/>
              </a:avLst>
            </a:prstTxWarp>
          </a:bodyPr>
          <a:lstStyle/>
          <a:p>
            <a:pPr algn="ctr"/>
            <a:r>
              <a:rPr lang="ru-RU" sz="36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Земли</a:t>
            </a:r>
          </a:p>
        </p:txBody>
      </p:sp>
      <p:sp>
        <p:nvSpPr>
          <p:cNvPr id="8199" name="WordArt 7"/>
          <p:cNvSpPr>
            <a:spLocks noChangeArrowheads="1" noChangeShapeType="1" noTextEdit="1"/>
          </p:cNvSpPr>
          <p:nvPr/>
        </p:nvSpPr>
        <p:spPr bwMode="auto">
          <a:xfrm>
            <a:off x="5940153" y="3861048"/>
            <a:ext cx="864096" cy="216024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тела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  <p:bldP spid="8198" grpId="0" animBg="1"/>
      <p:bldP spid="8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Составьте предложение, поясняющее понятие атмосфера по трём позициям: свойства воздуха, объёма и веса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/>
          </a:bodyPr>
          <a:lstStyle/>
          <a:p>
            <a:r>
              <a:rPr lang="ru-RU" dirty="0" smtClean="0"/>
              <a:t>Прозрачный                    Невидимый</a:t>
            </a:r>
          </a:p>
          <a:p>
            <a:r>
              <a:rPr lang="ru-RU" dirty="0" smtClean="0"/>
              <a:t>Давит                                 Лёгкий</a:t>
            </a:r>
          </a:p>
          <a:p>
            <a:r>
              <a:rPr lang="ru-RU" dirty="0" smtClean="0"/>
              <a:t>Плотный                           Сжимаемый</a:t>
            </a:r>
          </a:p>
          <a:p>
            <a:r>
              <a:rPr lang="ru-RU" dirty="0" smtClean="0"/>
              <a:t>Густой                                Текучий</a:t>
            </a:r>
          </a:p>
          <a:p>
            <a:r>
              <a:rPr lang="ru-RU" dirty="0" smtClean="0"/>
              <a:t>Весит                                 Воздух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Ответ: Воздух прозрачный, невидимый, лёгкий.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</a:rPr>
              <a:t>Лист самоанализа (нужное подчеркнуть)</a:t>
            </a:r>
          </a:p>
        </p:txBody>
      </p:sp>
      <p:sp>
        <p:nvSpPr>
          <p:cNvPr id="1372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95288" y="1905000"/>
            <a:ext cx="8450262" cy="41910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b="1" i="1" dirty="0" smtClean="0">
                <a:latin typeface="Times New Roman" pitchFamily="18" charset="0"/>
              </a:rPr>
              <a:t>Чувствую вдохновение, подавленность .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b="1" i="1" dirty="0" smtClean="0">
                <a:latin typeface="Times New Roman" pitchFamily="18" charset="0"/>
              </a:rPr>
              <a:t>Интересно, неинтересно.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b="1" i="1" dirty="0" smtClean="0">
                <a:latin typeface="Times New Roman" pitchFamily="18" charset="0"/>
              </a:rPr>
              <a:t>Не устал(</a:t>
            </a:r>
            <a:r>
              <a:rPr lang="ru-RU" b="1" i="1" dirty="0" err="1" smtClean="0">
                <a:latin typeface="Times New Roman" pitchFamily="18" charset="0"/>
              </a:rPr>
              <a:t>ла</a:t>
            </a:r>
            <a:r>
              <a:rPr lang="ru-RU" b="1" i="1" dirty="0" smtClean="0">
                <a:latin typeface="Times New Roman" pitchFamily="18" charset="0"/>
              </a:rPr>
              <a:t>), </a:t>
            </a:r>
            <a:r>
              <a:rPr lang="ru-RU" b="1" i="1" dirty="0" err="1" smtClean="0">
                <a:latin typeface="Times New Roman" pitchFamily="18" charset="0"/>
              </a:rPr>
              <a:t>устал</a:t>
            </a:r>
            <a:r>
              <a:rPr lang="ru-RU" b="1" i="1" dirty="0" smtClean="0">
                <a:latin typeface="Times New Roman" pitchFamily="18" charset="0"/>
              </a:rPr>
              <a:t>(</a:t>
            </a:r>
            <a:r>
              <a:rPr lang="ru-RU" b="1" i="1" dirty="0" err="1" smtClean="0">
                <a:latin typeface="Times New Roman" pitchFamily="18" charset="0"/>
              </a:rPr>
              <a:t>ла</a:t>
            </a:r>
            <a:r>
              <a:rPr lang="ru-RU" b="1" i="1" dirty="0" smtClean="0">
                <a:latin typeface="Times New Roman" pitchFamily="18" charset="0"/>
              </a:rPr>
              <a:t>).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b="1" i="1" dirty="0" smtClean="0">
                <a:latin typeface="Times New Roman" pitchFamily="18" charset="0"/>
              </a:rPr>
              <a:t>Доволен(довольна), недоволен(недовольна).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b="1" i="1" dirty="0" smtClean="0">
                <a:latin typeface="Times New Roman" pitchFamily="18" charset="0"/>
              </a:rPr>
              <a:t>Вызвало затруднения(перечислить)………….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endParaRPr lang="ru-RU" b="1" i="1" dirty="0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49275"/>
            <a:ext cx="7772400" cy="6477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</a:rPr>
              <a:t>Проверим физический </a:t>
            </a:r>
            <a:r>
              <a:rPr lang="ru-RU" sz="3600" dirty="0">
                <a:solidFill>
                  <a:srgbClr val="0070C0"/>
                </a:solidFill>
                <a:latin typeface="Times New Roman" pitchFamily="18" charset="0"/>
              </a:rPr>
              <a:t>диктант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552" y="1268412"/>
            <a:ext cx="8136136" cy="5112915"/>
          </a:xfrm>
        </p:spPr>
        <p:txBody>
          <a:bodyPr>
            <a:noAutofit/>
          </a:bodyPr>
          <a:lstStyle/>
          <a:p>
            <a:pPr marL="533400" indent="-533400" algn="l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Запишите формулу для расчета давления твердых тел.  </a:t>
            </a:r>
          </a:p>
          <a:p>
            <a:pPr marL="533400" indent="-533400" algn="l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lang="en-US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p=F/S</a:t>
            </a:r>
            <a:endParaRPr lang="ru-RU" sz="20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3400" indent="-533400" algn="l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Запишите от каких величин зависит давление твердых тел.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>
                <a:solidFill>
                  <a:srgbClr val="FF3300"/>
                </a:solidFill>
                <a:cs typeface="Arial" pitchFamily="34" charset="0"/>
              </a:rPr>
              <a:t>   </a:t>
            </a:r>
            <a:r>
              <a:rPr lang="ru-RU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en-US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– силы давления и </a:t>
            </a:r>
            <a:r>
              <a:rPr lang="en-US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- площади опоры.</a:t>
            </a:r>
          </a:p>
          <a:p>
            <a:pPr marL="533400" indent="-533400" algn="l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Запишите единицы измерения  следующих физических величин: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 smtClean="0"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Силы -</a:t>
            </a:r>
            <a:r>
              <a:rPr lang="ru-RU" sz="2000" dirty="0">
                <a:cs typeface="Arial" pitchFamily="34" charset="0"/>
              </a:rPr>
              <a:t> </a:t>
            </a:r>
            <a:r>
              <a:rPr lang="en-US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Площади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опоры – </a:t>
            </a:r>
            <a:r>
              <a:rPr lang="ru-RU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²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Давления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dirty="0">
                <a:cs typeface="Arial" pitchFamily="34" charset="0"/>
              </a:rPr>
              <a:t> </a:t>
            </a:r>
            <a:r>
              <a:rPr lang="ru-RU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Па</a:t>
            </a:r>
          </a:p>
          <a:p>
            <a:pPr marL="533400" indent="-533400" algn="l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Вставьте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пропущенные слова в формулировке закона Паскаля:</a:t>
            </a:r>
          </a:p>
          <a:p>
            <a:pPr marL="533400" indent="-533400" algn="l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Давление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производимое на </a:t>
            </a:r>
            <a:r>
              <a:rPr lang="ru-RU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жидкость</a:t>
            </a:r>
            <a:r>
              <a:rPr lang="ru-RU" sz="2000" dirty="0"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ru-RU" sz="2000" dirty="0">
                <a:solidFill>
                  <a:srgbClr val="FF3300"/>
                </a:solidFill>
                <a:cs typeface="Arial" pitchFamily="34" charset="0"/>
              </a:rPr>
              <a:t> </a:t>
            </a:r>
            <a:r>
              <a:rPr lang="ru-RU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газ</a:t>
            </a:r>
            <a:r>
              <a:rPr lang="ru-RU" sz="2000" dirty="0">
                <a:solidFill>
                  <a:srgbClr val="FF3300"/>
                </a:solidFill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передается в любую точку </a:t>
            </a:r>
            <a:r>
              <a:rPr lang="ru-RU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без изменений</a:t>
            </a:r>
            <a:r>
              <a:rPr lang="ru-RU" sz="2000" dirty="0"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 всех направлениях.</a:t>
            </a:r>
          </a:p>
          <a:p>
            <a:pPr marL="533400" indent="-533400" algn="l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Вставьте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пропущенные слова: Внутри жидкости существует </a:t>
            </a:r>
            <a:r>
              <a:rPr lang="ru-RU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давление</a:t>
            </a:r>
            <a:r>
              <a:rPr lang="ru-RU" sz="2000" dirty="0">
                <a:solidFill>
                  <a:srgbClr val="FF3300"/>
                </a:solidFill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на одном и том же уровне оно</a:t>
            </a:r>
            <a:r>
              <a:rPr lang="ru-RU" sz="2000" dirty="0">
                <a:cs typeface="Arial" pitchFamily="34" charset="0"/>
              </a:rPr>
              <a:t> </a:t>
            </a:r>
            <a:r>
              <a:rPr lang="ru-RU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одинаково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всем направлениям. С глубиной давление </a:t>
            </a:r>
            <a:r>
              <a:rPr lang="ru-RU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увеличивается. </a:t>
            </a:r>
            <a:endParaRPr lang="en-US" sz="20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Домашнее задание</a:t>
            </a: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ru-RU" b="1" dirty="0" smtClean="0"/>
              <a:t>Обязательный уровень: </a:t>
            </a:r>
            <a:r>
              <a:rPr lang="ru-RU" dirty="0" smtClean="0"/>
              <a:t>§§ 42, 43; Упр. 19, 20. </a:t>
            </a:r>
          </a:p>
          <a:p>
            <a:pPr marL="514350" indent="-514350">
              <a:buNone/>
            </a:pPr>
            <a:endParaRPr lang="ru-RU" dirty="0" smtClean="0"/>
          </a:p>
          <a:p>
            <a:pPr>
              <a:lnSpc>
                <a:spcPct val="90000"/>
              </a:lnSpc>
              <a:buNone/>
            </a:pPr>
            <a:r>
              <a:rPr lang="ru-RU" b="1" dirty="0" smtClean="0"/>
              <a:t>2</a:t>
            </a:r>
            <a:r>
              <a:rPr lang="ru-RU" dirty="0" smtClean="0"/>
              <a:t>. </a:t>
            </a:r>
            <a:r>
              <a:rPr lang="ru-RU" b="1" dirty="0" smtClean="0"/>
              <a:t>Желающие</a:t>
            </a:r>
            <a:r>
              <a:rPr lang="ru-RU" dirty="0" smtClean="0"/>
              <a:t> могут приготовить доклад или опыт о проявлении атмосферного давления.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000" i="1" dirty="0" smtClean="0"/>
              <a:t>Занимательные опыты можно найти в книгах </a:t>
            </a:r>
            <a:br>
              <a:rPr lang="ru-RU" sz="2000" i="1" dirty="0" smtClean="0"/>
            </a:br>
            <a:r>
              <a:rPr lang="ru-RU" sz="2800" i="1" dirty="0" smtClean="0">
                <a:solidFill>
                  <a:srgbClr val="CC0000"/>
                </a:solidFill>
              </a:rPr>
              <a:t>«Занимательная физика»</a:t>
            </a:r>
            <a:r>
              <a:rPr lang="ru-RU" sz="2000" i="1" dirty="0" smtClean="0"/>
              <a:t> Перельмана и других ,</a:t>
            </a:r>
            <a:br>
              <a:rPr lang="ru-RU" sz="2000" i="1" dirty="0" smtClean="0"/>
            </a:br>
            <a:r>
              <a:rPr lang="ru-RU" sz="2000" i="1" dirty="0" smtClean="0"/>
              <a:t> а также на сайтах</a:t>
            </a:r>
          </a:p>
          <a:p>
            <a:pPr>
              <a:lnSpc>
                <a:spcPct val="90000"/>
              </a:lnSpc>
              <a:buNone/>
            </a:pPr>
            <a:r>
              <a:rPr lang="ru-RU" sz="2000" i="1" dirty="0" smtClean="0"/>
              <a:t>     </a:t>
            </a:r>
            <a:r>
              <a:rPr lang="ru-RU" dirty="0" smtClean="0"/>
              <a:t> </a:t>
            </a:r>
            <a:r>
              <a:rPr lang="ru-RU" i="1" dirty="0" smtClean="0">
                <a:hlinkClick r:id="rId2"/>
              </a:rPr>
              <a:t>http://vpl54.narod.ru/FOKUS.html</a:t>
            </a:r>
            <a:endParaRPr lang="ru-RU" i="1" dirty="0" smtClean="0"/>
          </a:p>
          <a:p>
            <a:pPr>
              <a:lnSpc>
                <a:spcPct val="90000"/>
              </a:lnSpc>
              <a:buNone/>
            </a:pPr>
            <a:r>
              <a:rPr lang="ru-RU" i="1" dirty="0" smtClean="0"/>
              <a:t>    </a:t>
            </a:r>
            <a:r>
              <a:rPr lang="ru-RU" i="1" dirty="0" smtClean="0">
                <a:hlinkClick r:id="rId3"/>
              </a:rPr>
              <a:t>http://www.lmagic.info</a:t>
            </a:r>
            <a:r>
              <a:rPr lang="ru-RU" sz="2000" i="1" dirty="0" smtClean="0"/>
              <a:t>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3. </a:t>
            </a:r>
            <a:r>
              <a:rPr lang="ru-RU" dirty="0" smtClean="0"/>
              <a:t> </a:t>
            </a:r>
            <a:r>
              <a:rPr lang="ru-RU" b="1" dirty="0" smtClean="0"/>
              <a:t>Повышенный уровень: </a:t>
            </a:r>
            <a:r>
              <a:rPr lang="ru-RU" dirty="0" smtClean="0"/>
              <a:t>задания 42.2 и 42.3 в печатной рабочей </a:t>
            </a:r>
            <a:r>
              <a:rPr lang="ru-RU" dirty="0" smtClean="0"/>
              <a:t>тетради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6F5DBF-E766-43D1-B6C1-E74B955F7FD6}" type="slidenum">
              <a:rPr lang="ru-RU"/>
              <a:pPr>
                <a:defRPr/>
              </a:pPr>
              <a:t>31</a:t>
            </a:fld>
            <a:endParaRPr lang="ru-RU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395288" y="1125538"/>
            <a:ext cx="8569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65125" algn="just"/>
            <a:r>
              <a:rPr lang="ru-RU" sz="2400" dirty="0"/>
              <a:t>1</a:t>
            </a:r>
            <a:r>
              <a:rPr lang="ru-RU" sz="2400" b="1" dirty="0"/>
              <a:t>. 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«Методическое пособие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учебнику А.В.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Перышкина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Н.В.Филонович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М. : «Дрофа», 2015г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indent="365125" algn="just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365125" algn="just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есты к учебнику А.В.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Перышкина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Н.К.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Ханнанов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Т.А.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Ханнанова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М. : «Дрофа», 2015г.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365125" algn="just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365125" algn="just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«Сборник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 по физике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7-9кл», А.В.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Перышкин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- М. : Издательство «Экзамен», 2015.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365125" algn="just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365125" algn="just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  Учебник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«Физика.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класс»,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А.В.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Перышкин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М. : «Дрофа», 2014г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484438" y="269766"/>
            <a:ext cx="55682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Источники информации: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  <p:bldP spid="3687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4572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Источники: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762000"/>
            <a:ext cx="7772400" cy="6096000"/>
          </a:xfrm>
        </p:spPr>
        <p:txBody>
          <a:bodyPr/>
          <a:lstStyle/>
          <a:p>
            <a:pPr>
              <a:buFontTx/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/>
              <a:t>http://</a:t>
            </a:r>
            <a:r>
              <a:rPr lang="ru-RU" sz="2400" dirty="0" smtClean="0">
                <a:hlinkClick r:id="rId2"/>
              </a:rPr>
              <a:t>class-fizika.narod.ru</a:t>
            </a:r>
            <a:r>
              <a:rPr lang="ru-RU" sz="2400" dirty="0" smtClean="0"/>
              <a:t> </a:t>
            </a:r>
          </a:p>
          <a:p>
            <a:r>
              <a:rPr lang="ru-RU" sz="2400" dirty="0" smtClean="0"/>
              <a:t>http://</a:t>
            </a:r>
            <a:r>
              <a:rPr lang="ru-RU" sz="2400" dirty="0" smtClean="0">
                <a:hlinkClick r:id="rId3"/>
              </a:rPr>
              <a:t>prezentacii.com</a:t>
            </a:r>
            <a:r>
              <a:rPr lang="ru-RU" sz="2400" dirty="0" smtClean="0"/>
              <a:t>›</a:t>
            </a:r>
            <a:r>
              <a:rPr lang="ru-RU" sz="2400" dirty="0" smtClean="0">
                <a:hlinkClick r:id="rId4"/>
              </a:rPr>
              <a:t>Презентации по физике</a:t>
            </a:r>
            <a:r>
              <a:rPr lang="ru-RU" sz="2400" dirty="0" smtClean="0"/>
              <a:t>›</a:t>
            </a:r>
            <a:r>
              <a:rPr lang="ru-RU" sz="2400" dirty="0" smtClean="0">
                <a:hlinkClick r:id="rId5"/>
              </a:rPr>
              <a:t>Атмосфера Земли</a:t>
            </a:r>
            <a:endParaRPr lang="ru-RU" sz="2400" dirty="0" smtClean="0"/>
          </a:p>
          <a:p>
            <a:r>
              <a:rPr lang="ru-RU" sz="2400" dirty="0" smtClean="0"/>
              <a:t>http://</a:t>
            </a:r>
            <a:r>
              <a:rPr lang="en-US" sz="2400" dirty="0" err="1" smtClean="0">
                <a:hlinkClick r:id="rId6"/>
              </a:rPr>
              <a:t>fizika</a:t>
            </a:r>
            <a:r>
              <a:rPr lang="ru-RU" sz="2400" dirty="0" smtClean="0">
                <a:hlinkClick r:id="rId6"/>
              </a:rPr>
              <a:t>.</a:t>
            </a:r>
            <a:r>
              <a:rPr lang="en-US" sz="2400" dirty="0" err="1" smtClean="0">
                <a:hlinkClick r:id="rId6"/>
              </a:rPr>
              <a:t>moy</a:t>
            </a:r>
            <a:r>
              <a:rPr lang="ru-RU" sz="2400" dirty="0" smtClean="0">
                <a:hlinkClick r:id="rId6"/>
              </a:rPr>
              <a:t>.</a:t>
            </a:r>
            <a:r>
              <a:rPr lang="en-US" sz="2400" dirty="0" err="1" smtClean="0">
                <a:hlinkClick r:id="rId6"/>
              </a:rPr>
              <a:t>su</a:t>
            </a:r>
            <a:r>
              <a:rPr lang="ru-RU" sz="2400" dirty="0" smtClean="0"/>
              <a:t>›</a:t>
            </a:r>
            <a:r>
              <a:rPr lang="en-US" sz="2400" dirty="0" smtClean="0">
                <a:hlinkClick r:id="rId7"/>
              </a:rPr>
              <a:t>index</a:t>
            </a:r>
            <a:r>
              <a:rPr lang="ru-RU" sz="2400" dirty="0" smtClean="0">
                <a:hlinkClick r:id="rId7"/>
              </a:rPr>
              <a:t>/</a:t>
            </a:r>
            <a:r>
              <a:rPr lang="en-US" sz="2400" dirty="0" err="1" smtClean="0">
                <a:hlinkClick r:id="rId7"/>
              </a:rPr>
              <a:t>atmosfernoe</a:t>
            </a:r>
            <a:r>
              <a:rPr lang="ru-RU" sz="2400" dirty="0" smtClean="0">
                <a:hlinkClick r:id="rId7"/>
              </a:rPr>
              <a:t>_</a:t>
            </a:r>
            <a:r>
              <a:rPr lang="en-US" sz="2400" dirty="0" err="1" smtClean="0">
                <a:hlinkClick r:id="rId7"/>
              </a:rPr>
              <a:t>davlenie</a:t>
            </a:r>
            <a:r>
              <a:rPr lang="ru-RU" sz="2400" dirty="0" smtClean="0">
                <a:hlinkClick r:id="rId7"/>
              </a:rPr>
              <a:t>/0-13</a:t>
            </a:r>
            <a:r>
              <a:rPr lang="ru-RU" sz="2400" dirty="0" smtClean="0"/>
              <a:t> </a:t>
            </a:r>
          </a:p>
          <a:p>
            <a:r>
              <a:rPr lang="ru-RU" sz="2400" dirty="0" smtClean="0"/>
              <a:t>http://www.</a:t>
            </a:r>
            <a:r>
              <a:rPr lang="en-US" sz="2400" dirty="0" err="1" smtClean="0">
                <a:hlinkClick r:id="rId8"/>
              </a:rPr>
              <a:t>nado</a:t>
            </a:r>
            <a:r>
              <a:rPr lang="ru-RU" sz="2400" dirty="0" smtClean="0">
                <a:hlinkClick r:id="rId8"/>
              </a:rPr>
              <a:t>5.</a:t>
            </a:r>
            <a:r>
              <a:rPr lang="en-US" sz="2400" dirty="0" err="1" smtClean="0">
                <a:hlinkClick r:id="rId8"/>
              </a:rPr>
              <a:t>ru</a:t>
            </a:r>
            <a:r>
              <a:rPr lang="ru-RU" sz="2400" dirty="0" smtClean="0"/>
              <a:t>›</a:t>
            </a:r>
            <a:r>
              <a:rPr lang="en-US" sz="2400" dirty="0" smtClean="0">
                <a:hlinkClick r:id="rId9"/>
              </a:rPr>
              <a:t>e</a:t>
            </a:r>
            <a:r>
              <a:rPr lang="ru-RU" sz="2400" dirty="0" smtClean="0">
                <a:hlinkClick r:id="rId9"/>
              </a:rPr>
              <a:t>-</a:t>
            </a:r>
            <a:r>
              <a:rPr lang="en-US" sz="2400" dirty="0" smtClean="0">
                <a:hlinkClick r:id="rId9"/>
              </a:rPr>
              <a:t>book</a:t>
            </a:r>
            <a:r>
              <a:rPr lang="ru-RU" sz="2400" dirty="0" smtClean="0">
                <a:hlinkClick r:id="rId9"/>
              </a:rPr>
              <a:t>/</a:t>
            </a:r>
            <a:r>
              <a:rPr lang="en-US" sz="2400" dirty="0" err="1" smtClean="0">
                <a:hlinkClick r:id="rId9"/>
              </a:rPr>
              <a:t>ves</a:t>
            </a:r>
            <a:r>
              <a:rPr lang="ru-RU" sz="2400" dirty="0" smtClean="0">
                <a:hlinkClick r:id="rId9"/>
              </a:rPr>
              <a:t>-</a:t>
            </a:r>
            <a:r>
              <a:rPr lang="en-US" sz="2400" dirty="0" err="1" smtClean="0">
                <a:hlinkClick r:id="rId9"/>
              </a:rPr>
              <a:t>vozdukha</a:t>
            </a:r>
            <a:r>
              <a:rPr lang="ru-RU" sz="2400" dirty="0" smtClean="0">
                <a:hlinkClick r:id="rId9"/>
              </a:rPr>
              <a:t>-</a:t>
            </a:r>
            <a:r>
              <a:rPr lang="en-US" sz="2400" dirty="0" err="1" smtClean="0">
                <a:hlinkClick r:id="rId9"/>
              </a:rPr>
              <a:t>atmosfernoe</a:t>
            </a:r>
            <a:r>
              <a:rPr lang="ru-RU" sz="2400" dirty="0" smtClean="0">
                <a:hlinkClick r:id="rId9"/>
              </a:rPr>
              <a:t>-</a:t>
            </a:r>
            <a:r>
              <a:rPr lang="en-US" sz="2400" dirty="0" err="1" smtClean="0">
                <a:hlinkClick r:id="rId9"/>
              </a:rPr>
              <a:t>davlenie</a:t>
            </a:r>
            <a:r>
              <a:rPr lang="ru-RU" sz="2400" dirty="0" smtClean="0"/>
              <a:t> </a:t>
            </a:r>
          </a:p>
          <a:p>
            <a:r>
              <a:rPr lang="ru-RU" sz="2400" dirty="0" smtClean="0"/>
              <a:t>http://</a:t>
            </a:r>
            <a:r>
              <a:rPr lang="en-US" sz="2400" dirty="0" err="1" smtClean="0">
                <a:hlinkClick r:id="rId10"/>
              </a:rPr>
              <a:t>videocat</a:t>
            </a:r>
            <a:r>
              <a:rPr lang="ru-RU" sz="2400" dirty="0" smtClean="0">
                <a:hlinkClick r:id="rId10"/>
              </a:rPr>
              <a:t>.</a:t>
            </a:r>
            <a:r>
              <a:rPr lang="en-US" sz="2400" dirty="0" smtClean="0">
                <a:hlinkClick r:id="rId10"/>
              </a:rPr>
              <a:t>chat</a:t>
            </a:r>
            <a:r>
              <a:rPr lang="ru-RU" sz="2400" dirty="0" smtClean="0">
                <a:hlinkClick r:id="rId10"/>
              </a:rPr>
              <a:t>.</a:t>
            </a:r>
            <a:r>
              <a:rPr lang="en-US" sz="2400" dirty="0" err="1" smtClean="0">
                <a:hlinkClick r:id="rId10"/>
              </a:rPr>
              <a:t>ru</a:t>
            </a:r>
            <a:r>
              <a:rPr lang="ru-RU" sz="2400" dirty="0" smtClean="0"/>
              <a:t>›</a:t>
            </a:r>
            <a:r>
              <a:rPr lang="en-US" sz="2400" dirty="0" err="1" smtClean="0">
                <a:hlinkClick r:id="rId11"/>
              </a:rPr>
              <a:t>Rzevsky</a:t>
            </a:r>
            <a:r>
              <a:rPr lang="ru-RU" sz="2400" dirty="0" smtClean="0">
                <a:hlinkClick r:id="rId11"/>
              </a:rPr>
              <a:t>/</a:t>
            </a:r>
            <a:r>
              <a:rPr lang="en-US" sz="2400" dirty="0" err="1" smtClean="0">
                <a:hlinkClick r:id="rId11"/>
              </a:rPr>
              <a:t>fizik</a:t>
            </a:r>
            <a:r>
              <a:rPr lang="ru-RU" sz="2400" dirty="0" smtClean="0">
                <a:hlinkClick r:id="rId11"/>
              </a:rPr>
              <a:t>07/</a:t>
            </a:r>
            <a:r>
              <a:rPr lang="en-US" sz="2400" dirty="0" smtClean="0">
                <a:hlinkClick r:id="rId11"/>
              </a:rPr>
              <a:t>f</a:t>
            </a:r>
            <a:r>
              <a:rPr lang="ru-RU" sz="2400" dirty="0" smtClean="0">
                <a:hlinkClick r:id="rId11"/>
              </a:rPr>
              <a:t>075</a:t>
            </a:r>
            <a:r>
              <a:rPr lang="en-US" sz="2400" dirty="0" smtClean="0">
                <a:hlinkClick r:id="rId11"/>
              </a:rPr>
              <a:t>press</a:t>
            </a:r>
            <a:r>
              <a:rPr lang="ru-RU" sz="2400" dirty="0" smtClean="0">
                <a:hlinkClick r:id="rId11"/>
              </a:rPr>
              <a:t>.</a:t>
            </a:r>
            <a:r>
              <a:rPr lang="en-US" sz="2400" dirty="0" err="1" smtClean="0">
                <a:hlinkClick r:id="rId11"/>
              </a:rPr>
              <a:t>htm</a:t>
            </a:r>
            <a:endParaRPr lang="ru-RU" sz="2400" dirty="0" smtClean="0"/>
          </a:p>
          <a:p>
            <a:r>
              <a:rPr lang="ru-RU" sz="2400" dirty="0" smtClean="0"/>
              <a:t>http://</a:t>
            </a:r>
            <a:r>
              <a:rPr lang="en-US" sz="2400" dirty="0" err="1" smtClean="0">
                <a:hlinkClick r:id="rId12"/>
              </a:rPr>
              <a:t>rudocs</a:t>
            </a:r>
            <a:r>
              <a:rPr lang="ru-RU" sz="2400" dirty="0" smtClean="0">
                <a:hlinkClick r:id="rId12"/>
              </a:rPr>
              <a:t>.</a:t>
            </a:r>
            <a:r>
              <a:rPr lang="en-US" sz="2400" dirty="0" err="1" smtClean="0">
                <a:hlinkClick r:id="rId12"/>
              </a:rPr>
              <a:t>exdat</a:t>
            </a:r>
            <a:r>
              <a:rPr lang="ru-RU" sz="2400" dirty="0" smtClean="0">
                <a:hlinkClick r:id="rId12"/>
              </a:rPr>
              <a:t>.</a:t>
            </a:r>
            <a:r>
              <a:rPr lang="en-US" sz="2400" dirty="0" smtClean="0">
                <a:hlinkClick r:id="rId12"/>
              </a:rPr>
              <a:t>com</a:t>
            </a:r>
            <a:r>
              <a:rPr lang="ru-RU" sz="2400" dirty="0" smtClean="0"/>
              <a:t>›</a:t>
            </a:r>
            <a:r>
              <a:rPr lang="en-US" sz="2400" dirty="0" smtClean="0">
                <a:hlinkClick r:id="rId13"/>
              </a:rPr>
              <a:t>docs</a:t>
            </a:r>
            <a:r>
              <a:rPr lang="ru-RU" sz="2400" dirty="0" smtClean="0">
                <a:hlinkClick r:id="rId13"/>
              </a:rPr>
              <a:t>/</a:t>
            </a:r>
            <a:r>
              <a:rPr lang="en-US" sz="2400" dirty="0" smtClean="0">
                <a:hlinkClick r:id="rId13"/>
              </a:rPr>
              <a:t>index</a:t>
            </a:r>
            <a:r>
              <a:rPr lang="ru-RU" sz="2400" dirty="0" smtClean="0">
                <a:hlinkClick r:id="rId13"/>
              </a:rPr>
              <a:t>-28513.</a:t>
            </a:r>
            <a:r>
              <a:rPr lang="en-US" sz="2400" dirty="0" smtClean="0">
                <a:hlinkClick r:id="rId13"/>
              </a:rPr>
              <a:t>html</a:t>
            </a:r>
            <a:endParaRPr lang="ru-RU" sz="2400" dirty="0" smtClean="0"/>
          </a:p>
          <a:p>
            <a:r>
              <a:rPr lang="ru-RU" sz="2400" dirty="0" smtClean="0"/>
              <a:t>http://</a:t>
            </a:r>
            <a:r>
              <a:rPr lang="en-US" sz="2400" b="1" dirty="0" err="1" smtClean="0">
                <a:hlinkClick r:id="rId14"/>
              </a:rPr>
              <a:t>f</a:t>
            </a:r>
            <a:r>
              <a:rPr lang="en-US" sz="2400" dirty="0" err="1" smtClean="0">
                <a:hlinkClick r:id="rId14"/>
              </a:rPr>
              <a:t>izika</a:t>
            </a:r>
            <a:r>
              <a:rPr lang="ru-RU" sz="2400" dirty="0" smtClean="0">
                <a:hlinkClick r:id="rId14"/>
              </a:rPr>
              <a:t>1218.</a:t>
            </a:r>
            <a:r>
              <a:rPr lang="en-US" sz="2400" dirty="0" err="1" smtClean="0">
                <a:hlinkClick r:id="rId14"/>
              </a:rPr>
              <a:t>narod</a:t>
            </a:r>
            <a:r>
              <a:rPr lang="ru-RU" sz="2400" dirty="0" smtClean="0">
                <a:hlinkClick r:id="rId14"/>
              </a:rPr>
              <a:t>.</a:t>
            </a:r>
            <a:r>
              <a:rPr lang="en-US" sz="2400" dirty="0" err="1" smtClean="0">
                <a:hlinkClick r:id="rId14"/>
              </a:rPr>
              <a:t>ru</a:t>
            </a:r>
            <a:r>
              <a:rPr lang="ru-RU" sz="2400" dirty="0" smtClean="0"/>
              <a:t>›</a:t>
            </a:r>
            <a:r>
              <a:rPr lang="en-US" sz="2400" dirty="0" smtClean="0">
                <a:hlinkClick r:id="rId15"/>
              </a:rPr>
              <a:t>index</a:t>
            </a:r>
            <a:r>
              <a:rPr lang="ru-RU" sz="2400" dirty="0" smtClean="0">
                <a:hlinkClick r:id="rId15"/>
              </a:rPr>
              <a:t>/</a:t>
            </a:r>
            <a:r>
              <a:rPr lang="en-US" sz="2400" dirty="0" err="1" smtClean="0">
                <a:hlinkClick r:id="rId15"/>
              </a:rPr>
              <a:t>atmosfernoe</a:t>
            </a:r>
            <a:r>
              <a:rPr lang="ru-RU" sz="2400" dirty="0" smtClean="0">
                <a:hlinkClick r:id="rId15"/>
              </a:rPr>
              <a:t>_</a:t>
            </a:r>
            <a:r>
              <a:rPr lang="en-US" sz="2400" dirty="0" err="1" smtClean="0">
                <a:hlinkClick r:id="rId15"/>
              </a:rPr>
              <a:t>davlenie</a:t>
            </a:r>
            <a:r>
              <a:rPr lang="ru-RU" sz="2400" dirty="0" smtClean="0">
                <a:hlinkClick r:id="rId15"/>
              </a:rPr>
              <a:t>…56</a:t>
            </a:r>
            <a:r>
              <a:rPr lang="en-US" sz="2400" dirty="0" smtClean="0"/>
              <a:t>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11" name="Group 3663"/>
          <p:cNvGraphicFramePr>
            <a:graphicFrameLocks noGrp="1"/>
          </p:cNvGraphicFramePr>
          <p:nvPr/>
        </p:nvGraphicFramePr>
        <p:xfrm>
          <a:off x="118697" y="1069237"/>
          <a:ext cx="8927411" cy="4664020"/>
        </p:xfrm>
        <a:graphic>
          <a:graphicData uri="http://schemas.openxmlformats.org/drawingml/2006/table">
            <a:tbl>
              <a:tblPr/>
              <a:tblGrid>
                <a:gridCol w="265234"/>
                <a:gridCol w="205154"/>
                <a:gridCol w="221274"/>
                <a:gridCol w="194896"/>
                <a:gridCol w="194212"/>
                <a:gridCol w="206619"/>
                <a:gridCol w="216877"/>
                <a:gridCol w="194212"/>
                <a:gridCol w="194212"/>
                <a:gridCol w="203688"/>
                <a:gridCol w="206620"/>
                <a:gridCol w="209550"/>
                <a:gridCol w="194212"/>
                <a:gridCol w="219808"/>
                <a:gridCol w="194212"/>
                <a:gridCol w="222738"/>
                <a:gridCol w="208085"/>
                <a:gridCol w="194896"/>
                <a:gridCol w="213946"/>
                <a:gridCol w="243254"/>
                <a:gridCol w="194212"/>
                <a:gridCol w="194212"/>
                <a:gridCol w="208085"/>
                <a:gridCol w="194212"/>
                <a:gridCol w="194212"/>
                <a:gridCol w="194212"/>
                <a:gridCol w="194212"/>
                <a:gridCol w="194212"/>
                <a:gridCol w="194897"/>
                <a:gridCol w="194212"/>
                <a:gridCol w="208085"/>
                <a:gridCol w="194212"/>
                <a:gridCol w="196362"/>
                <a:gridCol w="196362"/>
                <a:gridCol w="194212"/>
                <a:gridCol w="194212"/>
                <a:gridCol w="216877"/>
                <a:gridCol w="197826"/>
                <a:gridCol w="194212"/>
                <a:gridCol w="194212"/>
                <a:gridCol w="194212"/>
                <a:gridCol w="194212"/>
                <a:gridCol w="194212"/>
                <a:gridCol w="197826"/>
              </a:tblGrid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</a:rPr>
                        <a:t>а</a:t>
                      </a: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</a:rPr>
                        <a:t>м</a:t>
                      </a: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</a:rPr>
                        <a:t>о</a:t>
                      </a: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</a:rPr>
                        <a:t>ф</a:t>
                      </a: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</a:rPr>
                        <a:t>р</a:t>
                      </a: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8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</a:rPr>
                        <a:t>а</a:t>
                      </a: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46" name="Text Box 2680"/>
          <p:cNvSpPr txBox="1">
            <a:spLocks noChangeArrowheads="1"/>
          </p:cNvSpPr>
          <p:nvPr/>
        </p:nvSpPr>
        <p:spPr bwMode="auto">
          <a:xfrm>
            <a:off x="783981" y="116632"/>
            <a:ext cx="78427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Разгадайте кроссворд наоборот</a:t>
            </a:r>
          </a:p>
        </p:txBody>
      </p:sp>
      <p:sp>
        <p:nvSpPr>
          <p:cNvPr id="2547" name="Text Box 3597"/>
          <p:cNvSpPr txBox="1">
            <a:spLocks noChangeArrowheads="1"/>
          </p:cNvSpPr>
          <p:nvPr/>
        </p:nvSpPr>
        <p:spPr bwMode="auto">
          <a:xfrm>
            <a:off x="451339" y="6165851"/>
            <a:ext cx="7842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>
                <a:solidFill>
                  <a:srgbClr val="0033CC"/>
                </a:solidFill>
              </a:rPr>
              <a:t>Отыщите ключевое слово</a:t>
            </a:r>
          </a:p>
        </p:txBody>
      </p:sp>
      <p:sp>
        <p:nvSpPr>
          <p:cNvPr id="5647" name="WordArt 3599"/>
          <p:cNvSpPr>
            <a:spLocks noChangeArrowheads="1" noChangeShapeType="1" noTextEdit="1"/>
          </p:cNvSpPr>
          <p:nvPr/>
        </p:nvSpPr>
        <p:spPr bwMode="auto">
          <a:xfrm rot="5400000">
            <a:off x="1861832" y="3375209"/>
            <a:ext cx="4608513" cy="252046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kern="10">
                <a:ln w="12700">
                  <a:solidFill>
                    <a:srgbClr val="C4B59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BCBCB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АТМОСФЕРА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hape 15361"/>
          <p:cNvSpPr>
            <a:spLocks noGrp="1" noChangeArrowheads="1"/>
          </p:cNvSpPr>
          <p:nvPr>
            <p:ph type="title"/>
          </p:nvPr>
        </p:nvSpPr>
        <p:spPr>
          <a:xfrm>
            <a:off x="755576" y="116632"/>
            <a:ext cx="8388424" cy="1152128"/>
          </a:xfrm>
        </p:spPr>
        <p:txBody>
          <a:bodyPr>
            <a:normAutofit/>
          </a:bodyPr>
          <a:lstStyle/>
          <a:p>
            <a:pPr marL="0" indent="0" defTabSz="914400" eaLnBrk="1" hangingPunct="1"/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 называется атмосферой?</a:t>
            </a:r>
          </a:p>
        </p:txBody>
      </p:sp>
      <p:pic>
        <p:nvPicPr>
          <p:cNvPr id="15364" name="Shape 1536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39975" y="1196753"/>
            <a:ext cx="4679950" cy="3168351"/>
          </a:xfrm>
          <a:noFill/>
        </p:spPr>
      </p:pic>
      <p:sp>
        <p:nvSpPr>
          <p:cNvPr id="15366" name="TextBox 15365"/>
          <p:cNvSpPr txBox="1">
            <a:spLocks noChangeArrowheads="1"/>
          </p:cNvSpPr>
          <p:nvPr/>
        </p:nvSpPr>
        <p:spPr bwMode="auto">
          <a:xfrm>
            <a:off x="179388" y="4509121"/>
            <a:ext cx="8641084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Атмосфера –воздушная оболочка Земли.</a:t>
            </a:r>
          </a:p>
          <a:p>
            <a:pPr algn="l"/>
            <a:r>
              <a:rPr lang="ru-RU" sz="1800" b="1" dirty="0"/>
              <a:t>(от греч. </a:t>
            </a:r>
            <a:r>
              <a:rPr lang="ru-RU" sz="1800" b="1" dirty="0" err="1"/>
              <a:t>атмос</a:t>
            </a:r>
            <a:r>
              <a:rPr lang="ru-RU" sz="1800" b="1" dirty="0"/>
              <a:t> –пар, воздух и сфера-шар)</a:t>
            </a:r>
          </a:p>
          <a:p>
            <a:pPr algn="l"/>
            <a:r>
              <a:rPr lang="ru-RU" sz="2400" b="1" dirty="0"/>
              <a:t>                           </a:t>
            </a:r>
            <a:r>
              <a:rPr lang="ru-RU" sz="1800" b="1" dirty="0"/>
              <a:t>В состав атмосферы входят газы: </a:t>
            </a:r>
          </a:p>
          <a:p>
            <a:pPr algn="l"/>
            <a:r>
              <a:rPr lang="ru-RU" sz="1800" b="1" dirty="0"/>
              <a:t>кислород – 21%,        углекислый газ – 0,03%,        инертные газы- 0,93%, </a:t>
            </a:r>
          </a:p>
          <a:p>
            <a:pPr algn="l"/>
            <a:r>
              <a:rPr lang="ru-RU" sz="1800" b="1" dirty="0"/>
              <a:t>   азот – 78%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Shape 296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24975" cy="6858000"/>
          </a:xfrm>
          <a:noFill/>
        </p:spPr>
      </p:pic>
      <p:sp>
        <p:nvSpPr>
          <p:cNvPr id="29699" name="Rectangle 29698"/>
          <p:cNvSpPr>
            <a:spLocks noChangeArrowheads="1"/>
          </p:cNvSpPr>
          <p:nvPr/>
        </p:nvSpPr>
        <p:spPr bwMode="auto">
          <a:xfrm>
            <a:off x="539750" y="0"/>
            <a:ext cx="8424863" cy="1295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существует атмосфера?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2204864"/>
            <a:ext cx="806489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Беспорядочное движение молекул и действие на них силы тяжести приводят в результате к тому, что молекулы газов «парят» в пространстве около Земли, образуя воздушную оболочку, или атмосферу.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7" y="908720"/>
            <a:ext cx="6048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Вес воздуха. Атмосферное давление.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64904"/>
            <a:ext cx="2730397" cy="2779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7864" y="2708920"/>
            <a:ext cx="540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урока: 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доказать, что воздух имеет вес,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изучить атмосферное давление и доказать его существование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6958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4704"/>
            <a:ext cx="3754760" cy="144509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rgbClr val="0070C0"/>
                </a:solidFill>
                <a:latin typeface="+mn-lt"/>
              </a:rPr>
              <a:t>Вес воздуха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</a:t>
            </a:r>
            <a:r>
              <a:rPr lang="ru-RU" sz="4000" dirty="0" smtClean="0">
                <a:solidFill>
                  <a:srgbClr val="FF0000"/>
                </a:solidFill>
                <a:latin typeface="+mn-lt"/>
              </a:rPr>
              <a:t>1 м</a:t>
            </a:r>
            <a:r>
              <a:rPr lang="ru-RU" sz="4000" baseline="30000" dirty="0" smtClean="0">
                <a:solidFill>
                  <a:srgbClr val="FF0000"/>
                </a:solidFill>
                <a:latin typeface="+mn-lt"/>
              </a:rPr>
              <a:t>3</a:t>
            </a:r>
            <a:r>
              <a:rPr lang="ru-RU" sz="4000" dirty="0" smtClean="0">
                <a:solidFill>
                  <a:srgbClr val="FF0000"/>
                </a:solidFill>
                <a:latin typeface="+mn-lt"/>
              </a:rPr>
              <a:t> воздуха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14339" name="Picture 3" descr="0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283968" y="228600"/>
            <a:ext cx="4680520" cy="3276600"/>
          </a:xfrm>
          <a:noFill/>
        </p:spPr>
      </p:pic>
      <p:sp>
        <p:nvSpPr>
          <p:cNvPr id="187396" name="AutoShape 4"/>
          <p:cNvSpPr>
            <a:spLocks noChangeArrowheads="1"/>
          </p:cNvSpPr>
          <p:nvPr/>
        </p:nvSpPr>
        <p:spPr bwMode="auto">
          <a:xfrm>
            <a:off x="395536" y="2852936"/>
            <a:ext cx="3455988" cy="3097213"/>
          </a:xfrm>
          <a:prstGeom prst="cube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4572000" y="4077072"/>
            <a:ext cx="34563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масса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– 1,3 кг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88640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Опыт «Вес воздуха  шарика»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914400" y="836712"/>
            <a:ext cx="7086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buFont typeface="Arial" charset="0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Возьмите два воздушных шарика, надуйте их.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один из шаров приклейте кусочек скотча.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Привяжите шарики к рычагам уравновешенных весов . 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Проколите шарик  через скотч, придерживая рукой, кусочек скотча не даст шарику разлететься на кусочки.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Когда движение весов остановится вы увидите, что шарик с воздухом весит больше.</a:t>
            </a:r>
          </a:p>
        </p:txBody>
      </p:sp>
      <p:pic>
        <p:nvPicPr>
          <p:cNvPr id="4" name="Содержимое 7" descr="MOV01258 001_0001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286000" y="4419600"/>
            <a:ext cx="43434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909</TotalTime>
  <Words>1290</Words>
  <Application>Microsoft Office PowerPoint</Application>
  <PresentationFormat>Экран (4:3)</PresentationFormat>
  <Paragraphs>287</Paragraphs>
  <Slides>32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Апекс</vt:lpstr>
      <vt:lpstr>Открытый урок по физике в 7 классе по теме «Атмосферное давление»</vt:lpstr>
      <vt:lpstr>Физический диктант</vt:lpstr>
      <vt:lpstr>Проверим физический диктант</vt:lpstr>
      <vt:lpstr>Слайд 4</vt:lpstr>
      <vt:lpstr>Что называется атмосферой?</vt:lpstr>
      <vt:lpstr>Слайд 6</vt:lpstr>
      <vt:lpstr>Слайд 7</vt:lpstr>
      <vt:lpstr>Вес воздуха    1 м3 воздуха </vt:lpstr>
      <vt:lpstr>Слайд 9</vt:lpstr>
      <vt:lpstr>Вес воздуха</vt:lpstr>
      <vt:lpstr>Из – за притяжения к Земле верхние слои воздуха давят на средние, те – на нижние. Наибольшее давление, обусловленное весом воздуха, испытывает поверхность Земли, а так же все тела, находящиеся на ней. </vt:lpstr>
      <vt:lpstr>Слайд 12</vt:lpstr>
      <vt:lpstr>Слайд 13</vt:lpstr>
      <vt:lpstr>Слайд 14</vt:lpstr>
      <vt:lpstr>Слайд 15</vt:lpstr>
      <vt:lpstr>Слайд 16</vt:lpstr>
      <vt:lpstr>Опыт 2 Стакан с водой, накроем листом бумаги, перевернем, видим, что лист не падает. </vt:lpstr>
      <vt:lpstr>Опыт 3</vt:lpstr>
      <vt:lpstr>Слайд 19</vt:lpstr>
      <vt:lpstr>Слайд 20</vt:lpstr>
      <vt:lpstr>Слайд 21</vt:lpstr>
      <vt:lpstr>Механизм употребления жидкости</vt:lpstr>
      <vt:lpstr>Задания группам</vt:lpstr>
      <vt:lpstr>Слайд 24</vt:lpstr>
      <vt:lpstr>Слайд 25</vt:lpstr>
      <vt:lpstr>Слайд 26</vt:lpstr>
      <vt:lpstr>Вставьте пропущенные слова</vt:lpstr>
      <vt:lpstr>Составьте предложение, поясняющее понятие атмосфера по трём позициям: свойства воздуха, объёма и веса</vt:lpstr>
      <vt:lpstr>Лист самоанализа (нужное подчеркнуть)</vt:lpstr>
      <vt:lpstr>Домашнее задание</vt:lpstr>
      <vt:lpstr>Слайд 31</vt:lpstr>
      <vt:lpstr>Источники: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Меркулова</dc:creator>
  <cp:lastModifiedBy>Меркулова</cp:lastModifiedBy>
  <cp:revision>108</cp:revision>
  <dcterms:created xsi:type="dcterms:W3CDTF">2016-01-17T06:58:20Z</dcterms:created>
  <dcterms:modified xsi:type="dcterms:W3CDTF">2017-01-22T01:28:39Z</dcterms:modified>
</cp:coreProperties>
</file>