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4"/>
  </p:notesMasterIdLst>
  <p:sldIdLst>
    <p:sldId id="318" r:id="rId2"/>
    <p:sldId id="256" r:id="rId3"/>
    <p:sldId id="257" r:id="rId4"/>
    <p:sldId id="260" r:id="rId5"/>
    <p:sldId id="261" r:id="rId6"/>
    <p:sldId id="262" r:id="rId7"/>
    <p:sldId id="258"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4" r:id="rId29"/>
    <p:sldId id="283" r:id="rId30"/>
    <p:sldId id="285" r:id="rId31"/>
    <p:sldId id="286" r:id="rId32"/>
    <p:sldId id="294" r:id="rId33"/>
    <p:sldId id="287" r:id="rId34"/>
    <p:sldId id="289" r:id="rId35"/>
    <p:sldId id="288" r:id="rId36"/>
    <p:sldId id="290" r:id="rId37"/>
    <p:sldId id="292" r:id="rId38"/>
    <p:sldId id="291" r:id="rId39"/>
    <p:sldId id="293"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1" r:id="rId56"/>
    <p:sldId id="312" r:id="rId57"/>
    <p:sldId id="313" r:id="rId58"/>
    <p:sldId id="314" r:id="rId59"/>
    <p:sldId id="315" r:id="rId60"/>
    <p:sldId id="316" r:id="rId61"/>
    <p:sldId id="317" r:id="rId62"/>
    <p:sldId id="319" r:id="rId6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BB7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89" autoAdjust="0"/>
    <p:restoredTop sz="94660"/>
  </p:normalViewPr>
  <p:slideViewPr>
    <p:cSldViewPr>
      <p:cViewPr varScale="1">
        <p:scale>
          <a:sx n="80" d="100"/>
          <a:sy n="80" d="100"/>
        </p:scale>
        <p:origin x="-118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476F89E-44A4-47E2-9E12-03959E731560}" type="datetimeFigureOut">
              <a:rPr lang="ru-RU"/>
              <a:pPr>
                <a:defRPr/>
              </a:pPr>
              <a:t>23.01.2017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786F0D8-48DF-4E14-BF8D-FBB5411D087C}" type="slidenum">
              <a:rPr lang="ru-RU"/>
              <a:pPr>
                <a:defRPr/>
              </a:pPr>
              <a:t>‹#›</a:t>
            </a:fld>
            <a:endParaRPr lang="ru-RU"/>
          </a:p>
        </p:txBody>
      </p:sp>
    </p:spTree>
    <p:extLst>
      <p:ext uri="{BB962C8B-B14F-4D97-AF65-F5344CB8AC3E}">
        <p14:creationId xmlns:p14="http://schemas.microsoft.com/office/powerpoint/2010/main" xmlns="" val="570510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2786F0D8-48DF-4E14-BF8D-FBB5411D087C}" type="slidenum">
              <a:rPr lang="ru-RU" smtClean="0"/>
              <a:pPr>
                <a:defRPr/>
              </a:pPr>
              <a:t>53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fld id="{AAA60C1E-A305-4D39-826D-5A7201818A26}" type="datetimeFigureOut">
              <a:rPr lang="ru-RU" smtClean="0"/>
              <a:pPr>
                <a:defRPr/>
              </a:pPr>
              <a:t>23.01.2017</a:t>
            </a:fld>
            <a:endParaRPr lang="ru-RU"/>
          </a:p>
        </p:txBody>
      </p:sp>
      <p:sp>
        <p:nvSpPr>
          <p:cNvPr id="19" name="Нижний колонтитул 18"/>
          <p:cNvSpPr>
            <a:spLocks noGrp="1"/>
          </p:cNvSpPr>
          <p:nvPr>
            <p:ph type="ftr" sz="quarter" idx="11"/>
          </p:nvPr>
        </p:nvSpPr>
        <p:spPr/>
        <p:txBody>
          <a:bodyPr/>
          <a:lstStyle/>
          <a:p>
            <a:pPr>
              <a:defRPr/>
            </a:pPr>
            <a:endParaRPr lang="ru-RU"/>
          </a:p>
        </p:txBody>
      </p:sp>
      <p:sp>
        <p:nvSpPr>
          <p:cNvPr id="27" name="Номер слайда 26"/>
          <p:cNvSpPr>
            <a:spLocks noGrp="1"/>
          </p:cNvSpPr>
          <p:nvPr>
            <p:ph type="sldNum" sz="quarter" idx="12"/>
          </p:nvPr>
        </p:nvSpPr>
        <p:spPr/>
        <p:txBody>
          <a:bodyPr/>
          <a:lstStyle/>
          <a:p>
            <a:pPr>
              <a:defRPr/>
            </a:pPr>
            <a:fld id="{9E946C77-98AB-4401-8067-1EA394BC2D26}"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23D1667F-0772-4D07-8329-C312766EA89E}" type="datetimeFigureOut">
              <a:rPr lang="ru-RU" smtClean="0"/>
              <a:pPr>
                <a:defRPr/>
              </a:pPr>
              <a:t>23.01.2017</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F7A18C7D-71FC-48A4-929B-F6E5BEE72828}"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A915081B-3E57-426D-AFA2-B9F964FE73C5}" type="datetimeFigureOut">
              <a:rPr lang="ru-RU" smtClean="0"/>
              <a:pPr>
                <a:defRPr/>
              </a:pPr>
              <a:t>23.01.2017</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5E59A128-B1E4-41CA-9E61-D7D13CB23104}"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EB7F427D-0969-49E2-AB7C-78C97C8CE7EC}" type="datetimeFigureOut">
              <a:rPr lang="ru-RU" smtClean="0"/>
              <a:pPr>
                <a:defRPr/>
              </a:pPr>
              <a:t>23.01.2017</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A3E2045E-73B6-4B47-852B-B0CE9EC1AEE8}"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F3B8970B-9B31-49E4-8684-A22126141B11}" type="datetimeFigureOut">
              <a:rPr lang="ru-RU" smtClean="0"/>
              <a:pPr>
                <a:defRPr/>
              </a:pPr>
              <a:t>23.01.2017</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C6FBEAB-C2A7-4E2E-8DCE-5B804A974089}"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6EE39437-0F75-493D-AC00-5BBDE5427C17}" type="datetimeFigureOut">
              <a:rPr lang="ru-RU" smtClean="0"/>
              <a:pPr>
                <a:defRPr/>
              </a:pPr>
              <a:t>23.01.2017</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EA075D5-F961-416E-B2AD-9219746728FC}"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fld id="{E7F87EA4-4134-411E-8DF4-92E407CCD2FE}" type="datetimeFigureOut">
              <a:rPr lang="ru-RU" smtClean="0"/>
              <a:pPr>
                <a:defRPr/>
              </a:pPr>
              <a:t>23.01.2017</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E702C281-29AB-452E-9463-D0560130F7D0}"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fld id="{577F7380-D903-41DD-B5BC-86FDF7E7F862}" type="datetimeFigureOut">
              <a:rPr lang="ru-RU" smtClean="0"/>
              <a:pPr>
                <a:defRPr/>
              </a:pPr>
              <a:t>23.01.2017</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8A175861-673E-430D-9610-2341D9493EF6}"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A06F8FB8-422A-4B8B-B632-FB21F16282E6}" type="datetimeFigureOut">
              <a:rPr lang="ru-RU" smtClean="0"/>
              <a:pPr>
                <a:defRPr/>
              </a:pPr>
              <a:t>23.01.2017</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B527CDCC-6335-4896-95A1-7965EB0C3CF2}"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9B539FF3-F688-4775-B449-881F1F549E6E}" type="datetimeFigureOut">
              <a:rPr lang="ru-RU" smtClean="0"/>
              <a:pPr>
                <a:defRPr/>
              </a:pPr>
              <a:t>23.01.2017</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BF1913B-B147-44BD-8858-D33DBF6F126F}"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06946746-79D0-4378-A53A-68E4F6219914}" type="datetimeFigureOut">
              <a:rPr lang="ru-RU" smtClean="0"/>
              <a:pPr>
                <a:defRPr/>
              </a:pPr>
              <a:t>23.01.2017</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077200" y="6356350"/>
            <a:ext cx="609600" cy="365125"/>
          </a:xfrm>
        </p:spPr>
        <p:txBody>
          <a:bodyPr/>
          <a:lstStyle/>
          <a:p>
            <a:pPr>
              <a:defRPr/>
            </a:pPr>
            <a:fld id="{C09924F5-25F1-4B79-B85B-455901558676}" type="slidenum">
              <a:rPr lang="ru-RU" smtClean="0"/>
              <a:pPr>
                <a:defRPr/>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D2B2079D-B48A-4E8F-8475-13630640949E}" type="datetimeFigureOut">
              <a:rPr lang="ru-RU" smtClean="0"/>
              <a:pPr>
                <a:defRPr/>
              </a:pPr>
              <a:t>23.01.2017</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C0ACD934-AF15-4805-B545-7F72F2DECB63}" type="slidenum">
              <a:rPr lang="ru-RU" smtClean="0"/>
              <a:pPr>
                <a:defRPr/>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1.xml"/><Relationship Id="rId26" Type="http://schemas.openxmlformats.org/officeDocument/2006/relationships/slide" Target="slide29.xml"/><Relationship Id="rId3" Type="http://schemas.openxmlformats.org/officeDocument/2006/relationships/slide" Target="slide6.xml"/><Relationship Id="rId21" Type="http://schemas.openxmlformats.org/officeDocument/2006/relationships/slide" Target="slide24.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5" Type="http://schemas.openxmlformats.org/officeDocument/2006/relationships/slide" Target="slide28.xml"/><Relationship Id="rId2" Type="http://schemas.openxmlformats.org/officeDocument/2006/relationships/image" Target="../media/image4.png"/><Relationship Id="rId16" Type="http://schemas.openxmlformats.org/officeDocument/2006/relationships/slide" Target="slide19.xml"/><Relationship Id="rId20"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14.xml"/><Relationship Id="rId24" Type="http://schemas.openxmlformats.org/officeDocument/2006/relationships/slide" Target="slide27.xml"/><Relationship Id="rId5" Type="http://schemas.openxmlformats.org/officeDocument/2006/relationships/slide" Target="slide8.xml"/><Relationship Id="rId15" Type="http://schemas.openxmlformats.org/officeDocument/2006/relationships/slide" Target="slide18.xml"/><Relationship Id="rId23" Type="http://schemas.openxmlformats.org/officeDocument/2006/relationships/slide" Target="slide26.xml"/><Relationship Id="rId28" Type="http://schemas.openxmlformats.org/officeDocument/2006/relationships/slide" Target="slide4.xml"/><Relationship Id="rId10" Type="http://schemas.openxmlformats.org/officeDocument/2006/relationships/slide" Target="slide13.xml"/><Relationship Id="rId19" Type="http://schemas.openxmlformats.org/officeDocument/2006/relationships/slide" Target="slide22.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7.xml"/><Relationship Id="rId22" Type="http://schemas.openxmlformats.org/officeDocument/2006/relationships/slide" Target="slide25.xml"/><Relationship Id="rId27" Type="http://schemas.openxmlformats.org/officeDocument/2006/relationships/slide" Target="slide3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41.xml"/><Relationship Id="rId18" Type="http://schemas.openxmlformats.org/officeDocument/2006/relationships/slide" Target="slide46.xml"/><Relationship Id="rId26" Type="http://schemas.openxmlformats.org/officeDocument/2006/relationships/slide" Target="slide54.xml"/><Relationship Id="rId3" Type="http://schemas.openxmlformats.org/officeDocument/2006/relationships/slide" Target="slide31.xml"/><Relationship Id="rId21" Type="http://schemas.openxmlformats.org/officeDocument/2006/relationships/slide" Target="slide49.xml"/><Relationship Id="rId7" Type="http://schemas.openxmlformats.org/officeDocument/2006/relationships/slide" Target="slide35.xml"/><Relationship Id="rId12" Type="http://schemas.openxmlformats.org/officeDocument/2006/relationships/slide" Target="slide40.xml"/><Relationship Id="rId17" Type="http://schemas.openxmlformats.org/officeDocument/2006/relationships/slide" Target="slide45.xml"/><Relationship Id="rId25" Type="http://schemas.openxmlformats.org/officeDocument/2006/relationships/slide" Target="slide53.xml"/><Relationship Id="rId2" Type="http://schemas.openxmlformats.org/officeDocument/2006/relationships/image" Target="../media/image5.png"/><Relationship Id="rId16" Type="http://schemas.openxmlformats.org/officeDocument/2006/relationships/slide" Target="slide44.xml"/><Relationship Id="rId20" Type="http://schemas.openxmlformats.org/officeDocument/2006/relationships/slide" Target="slide48.xml"/><Relationship Id="rId1" Type="http://schemas.openxmlformats.org/officeDocument/2006/relationships/slideLayout" Target="../slideLayouts/slideLayout7.xml"/><Relationship Id="rId6" Type="http://schemas.openxmlformats.org/officeDocument/2006/relationships/slide" Target="slide34.xml"/><Relationship Id="rId11" Type="http://schemas.openxmlformats.org/officeDocument/2006/relationships/slide" Target="slide39.xml"/><Relationship Id="rId24" Type="http://schemas.openxmlformats.org/officeDocument/2006/relationships/slide" Target="slide52.xml"/><Relationship Id="rId5" Type="http://schemas.openxmlformats.org/officeDocument/2006/relationships/slide" Target="slide33.xml"/><Relationship Id="rId15" Type="http://schemas.openxmlformats.org/officeDocument/2006/relationships/slide" Target="slide43.xml"/><Relationship Id="rId23" Type="http://schemas.openxmlformats.org/officeDocument/2006/relationships/slide" Target="slide51.xml"/><Relationship Id="rId28" Type="http://schemas.openxmlformats.org/officeDocument/2006/relationships/slide" Target="slide5.xml"/><Relationship Id="rId10" Type="http://schemas.openxmlformats.org/officeDocument/2006/relationships/slide" Target="slide38.xml"/><Relationship Id="rId19" Type="http://schemas.openxmlformats.org/officeDocument/2006/relationships/slide" Target="slide47.xml"/><Relationship Id="rId4" Type="http://schemas.openxmlformats.org/officeDocument/2006/relationships/slide" Target="slide32.xml"/><Relationship Id="rId9" Type="http://schemas.openxmlformats.org/officeDocument/2006/relationships/slide" Target="slide37.xml"/><Relationship Id="rId14" Type="http://schemas.openxmlformats.org/officeDocument/2006/relationships/slide" Target="slide42.xml"/><Relationship Id="rId22" Type="http://schemas.openxmlformats.org/officeDocument/2006/relationships/slide" Target="slide50.xml"/><Relationship Id="rId27" Type="http://schemas.openxmlformats.org/officeDocument/2006/relationships/slide" Target="slide5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slide" Target="slide56.xml"/><Relationship Id="rId7" Type="http://schemas.openxmlformats.org/officeDocument/2006/relationships/slide" Target="slide60.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59.xml"/><Relationship Id="rId5" Type="http://schemas.openxmlformats.org/officeDocument/2006/relationships/slide" Target="slide58.xml"/><Relationship Id="rId4" Type="http://schemas.openxmlformats.org/officeDocument/2006/relationships/slide" Target="slide5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a:spLocks noChangeArrowheads="1"/>
          </p:cNvSpPr>
          <p:nvPr/>
        </p:nvSpPr>
        <p:spPr bwMode="auto">
          <a:xfrm>
            <a:off x="0" y="2071678"/>
            <a:ext cx="9144000" cy="2431435"/>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solidFill>
                  <a:schemeClr val="tx1">
                    <a:lumMod val="95000"/>
                  </a:schemeClr>
                </a:solidFill>
                <a:effectLst>
                  <a:outerShdw blurRad="76200" dist="50800" dir="5400000" algn="tl" rotWithShape="0">
                    <a:srgbClr val="000000">
                      <a:alpha val="65000"/>
                    </a:srgbClr>
                  </a:outerShdw>
                </a:effectLst>
                <a:latin typeface="Broadway" pitchFamily="82" charset="0"/>
              </a:rPr>
              <a:t>АУКЦИОН</a:t>
            </a:r>
          </a:p>
          <a:p>
            <a:pPr algn="ctr"/>
            <a:r>
              <a:rPr lang="en-US" sz="3600" b="1" spc="50" dirty="0" smtClean="0">
                <a:ln w="11430"/>
                <a:solidFill>
                  <a:schemeClr val="tx1">
                    <a:lumMod val="95000"/>
                  </a:schemeClr>
                </a:solidFill>
                <a:effectLst>
                  <a:outerShdw blurRad="76200" dist="50800" dir="5400000" algn="tl" rotWithShape="0">
                    <a:srgbClr val="000000">
                      <a:alpha val="65000"/>
                    </a:srgbClr>
                  </a:outerShdw>
                </a:effectLst>
                <a:latin typeface="Broadway" pitchFamily="82" charset="0"/>
              </a:rPr>
              <a:t>“</a:t>
            </a:r>
            <a:r>
              <a:rPr lang="ru-RU" sz="3600" b="1" spc="50" dirty="0" smtClean="0">
                <a:ln w="11430"/>
                <a:solidFill>
                  <a:schemeClr val="tx1">
                    <a:lumMod val="95000"/>
                  </a:schemeClr>
                </a:solidFill>
                <a:effectLst>
                  <a:outerShdw blurRad="76200" dist="50800" dir="5400000" algn="tl" rotWithShape="0">
                    <a:srgbClr val="000000">
                      <a:alpha val="65000"/>
                    </a:srgbClr>
                  </a:outerShdw>
                </a:effectLst>
                <a:latin typeface="Broadway" pitchFamily="82" charset="0"/>
              </a:rPr>
              <a:t>Путешествие по Москве</a:t>
            </a:r>
            <a:r>
              <a:rPr lang="en-US" sz="3600" b="1" spc="50" dirty="0" smtClean="0">
                <a:ln w="11430"/>
                <a:solidFill>
                  <a:schemeClr val="tx1">
                    <a:lumMod val="95000"/>
                  </a:schemeClr>
                </a:solidFill>
                <a:effectLst>
                  <a:outerShdw blurRad="76200" dist="50800" dir="5400000" algn="tl" rotWithShape="0">
                    <a:srgbClr val="000000">
                      <a:alpha val="65000"/>
                    </a:srgbClr>
                  </a:outerShdw>
                </a:effectLst>
                <a:latin typeface="Broadway" pitchFamily="82" charset="0"/>
              </a:rPr>
              <a:t>”</a:t>
            </a:r>
            <a:endParaRPr lang="ru-RU" sz="3600" b="1" spc="50" dirty="0" smtClean="0">
              <a:ln w="11430"/>
              <a:solidFill>
                <a:schemeClr val="tx1">
                  <a:lumMod val="95000"/>
                </a:schemeClr>
              </a:solidFill>
              <a:effectLst>
                <a:outerShdw blurRad="76200" dist="50800" dir="5400000" algn="tl" rotWithShape="0">
                  <a:srgbClr val="000000">
                    <a:alpha val="65000"/>
                  </a:srgbClr>
                </a:outerShdw>
              </a:effectLst>
              <a:latin typeface="Calibri" pitchFamily="34" charset="0"/>
            </a:endParaRPr>
          </a:p>
          <a:p>
            <a:pPr algn="ctr"/>
            <a:endParaRPr lang="ru-RU"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p:txBody>
      </p:sp>
      <p:sp>
        <p:nvSpPr>
          <p:cNvPr id="19" name="TextBox 18"/>
          <p:cNvSpPr txBox="1"/>
          <p:nvPr/>
        </p:nvSpPr>
        <p:spPr>
          <a:xfrm>
            <a:off x="2285984" y="6334780"/>
            <a:ext cx="4374248" cy="523220"/>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sz="2800" i="1" dirty="0" smtClean="0">
                <a:latin typeface="Times New Roman" pitchFamily="18" charset="0"/>
                <a:cs typeface="Times New Roman" pitchFamily="18" charset="0"/>
              </a:rPr>
              <a:t>    </a:t>
            </a:r>
            <a:r>
              <a:rPr lang="ru-RU" sz="2800" dirty="0" smtClean="0">
                <a:latin typeface="Calibri" pitchFamily="34" charset="0"/>
                <a:cs typeface="Times New Roman" pitchFamily="18" charset="0"/>
              </a:rPr>
              <a:t>2016-2017 учебный год </a:t>
            </a:r>
            <a:endParaRPr lang="ru-RU" sz="2800" dirty="0">
              <a:latin typeface="Calibri" pitchFamily="34" charset="0"/>
              <a:cs typeface="Times New Roman" pitchFamily="18" charset="0"/>
            </a:endParaRPr>
          </a:p>
        </p:txBody>
      </p:sp>
      <p:sp>
        <p:nvSpPr>
          <p:cNvPr id="18" name="TextBox 17"/>
          <p:cNvSpPr txBox="1"/>
          <p:nvPr/>
        </p:nvSpPr>
        <p:spPr>
          <a:xfrm>
            <a:off x="4286248" y="5072074"/>
            <a:ext cx="4857752" cy="1015663"/>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path path="circle">
              <a:fillToRect l="100000" t="100000"/>
            </a:path>
            <a:tileRect r="-100000" b="-100000"/>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ru-RU" sz="2000" dirty="0" smtClean="0">
                <a:latin typeface="Calibri" pitchFamily="34" charset="0"/>
                <a:cs typeface="Times New Roman" pitchFamily="18" charset="0"/>
              </a:rPr>
              <a:t>Составитель:</a:t>
            </a:r>
          </a:p>
          <a:p>
            <a:pPr algn="r"/>
            <a:r>
              <a:rPr lang="ru-RU" sz="2000" dirty="0" smtClean="0">
                <a:latin typeface="Calibri" pitchFamily="34" charset="0"/>
                <a:cs typeface="Times New Roman" pitchFamily="18" charset="0"/>
              </a:rPr>
              <a:t>Учитель начальных классов</a:t>
            </a:r>
          </a:p>
          <a:p>
            <a:pPr algn="r"/>
            <a:r>
              <a:rPr lang="ru-RU" sz="2000" dirty="0" smtClean="0">
                <a:latin typeface="Calibri" pitchFamily="34" charset="0"/>
                <a:cs typeface="Times New Roman" pitchFamily="18" charset="0"/>
              </a:rPr>
              <a:t>Беляева Елена Алексеевна</a:t>
            </a:r>
            <a:endParaRPr lang="ru-RU" sz="2000" dirty="0">
              <a:latin typeface="Calibri" pitchFamily="34" charset="0"/>
              <a:cs typeface="Times New Roman" pitchFamily="18" charset="0"/>
            </a:endParaRPr>
          </a:p>
        </p:txBody>
      </p:sp>
    </p:spTree>
  </p:cSld>
  <p:clrMapOvr>
    <a:masterClrMapping/>
  </p:clrMapOvr>
  <p:transition spd="slow"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7" dur="500"/>
                                        <p:tgtEl>
                                          <p:spTgt spid="17">
                                            <p:txEl>
                                              <p:pRg st="0" end="0"/>
                                            </p:txEl>
                                          </p:spTgt>
                                        </p:tgtEl>
                                        <p:attrNameLst>
                                          <p:attrName>style.color</p:attrName>
                                        </p:attrNameLst>
                                      </p:cBhvr>
                                      <p:tavLst>
                                        <p:tav tm="0">
                                          <p:val>
                                            <p:clrVal>
                                              <a:srgbClr val="DBB733"/>
                                            </p:clrVal>
                                          </p:val>
                                        </p:tav>
                                        <p:tav tm="50000">
                                          <p:val>
                                            <p:clrVal>
                                              <a:schemeClr val="accent2"/>
                                            </p:clrVal>
                                          </p:val>
                                        </p:tav>
                                      </p:tavLst>
                                    </p:anim>
                                    <p:anim calcmode="discrete" valueType="clr">
                                      <p:cBhvr>
                                        <p:cTn id="8" dur="50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17">
                                            <p:txEl>
                                              <p:pRg st="0" end="0"/>
                                            </p:txEl>
                                          </p:spTgt>
                                        </p:tgtEl>
                                        <p:attrNameLst>
                                          <p:attrName>fill.type</p:attrName>
                                        </p:attrNameLst>
                                      </p:cBhvr>
                                      <p:to>
                                        <p:strVal val="solid"/>
                                      </p:to>
                                    </p:set>
                                  </p:childTnLst>
                                </p:cTn>
                              </p:par>
                            </p:childTnLst>
                          </p:cTn>
                        </p:par>
                        <p:par>
                          <p:cTn id="10" fill="hold">
                            <p:stCondLst>
                              <p:cond delay="2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7">
                                            <p:txEl>
                                              <p:pRg st="1" end="1"/>
                                            </p:txEl>
                                          </p:spTgt>
                                        </p:tgtEl>
                                        <p:attrNameLst>
                                          <p:attrName>style.visibility</p:attrName>
                                        </p:attrNameLst>
                                      </p:cBhvr>
                                      <p:to>
                                        <p:strVal val="visible"/>
                                      </p:to>
                                    </p:set>
                                    <p:anim calcmode="discrete" valueType="clr">
                                      <p:cBhvr override="childStyle">
                                        <p:cTn id="13" dur="500"/>
                                        <p:tgtEl>
                                          <p:spTgt spid="17">
                                            <p:txEl>
                                              <p:pRg st="1" end="1"/>
                                            </p:txEl>
                                          </p:spTgt>
                                        </p:tgtEl>
                                        <p:attrNameLst>
                                          <p:attrName>style.color</p:attrName>
                                        </p:attrNameLst>
                                      </p:cBhvr>
                                      <p:tavLst>
                                        <p:tav tm="0">
                                          <p:val>
                                            <p:clrVal>
                                              <a:srgbClr val="DBB733"/>
                                            </p:clrVal>
                                          </p:val>
                                        </p:tav>
                                        <p:tav tm="50000">
                                          <p:val>
                                            <p:clrVal>
                                              <a:schemeClr val="accent2"/>
                                            </p:clrVal>
                                          </p:val>
                                        </p:tav>
                                      </p:tavLst>
                                    </p:anim>
                                    <p:anim calcmode="discrete" valueType="clr">
                                      <p:cBhvr>
                                        <p:cTn id="14" dur="500"/>
                                        <p:tgtEl>
                                          <p:spTgt spid="17">
                                            <p:txEl>
                                              <p:pRg st="1" end="1"/>
                                            </p:txEl>
                                          </p:spTgt>
                                        </p:tgtEl>
                                        <p:attrNameLst>
                                          <p:attrName>fillcolor</p:attrName>
                                        </p:attrNameLst>
                                      </p:cBhvr>
                                      <p:tavLst>
                                        <p:tav tm="0">
                                          <p:val>
                                            <p:clrVal>
                                              <a:schemeClr val="accent2"/>
                                            </p:clrVal>
                                          </p:val>
                                        </p:tav>
                                        <p:tav tm="50000">
                                          <p:val>
                                            <p:clrVal>
                                              <a:schemeClr val="hlink"/>
                                            </p:clrVal>
                                          </p:val>
                                        </p:tav>
                                      </p:tavLst>
                                    </p:anim>
                                    <p:set>
                                      <p:cBhvr>
                                        <p:cTn id="15" dur="500"/>
                                        <p:tgtEl>
                                          <p:spTgt spid="1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95736" y="332656"/>
            <a:ext cx="561662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История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500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1275" name="Группа 5"/>
          <p:cNvGrpSpPr>
            <a:grpSpLocks/>
          </p:cNvGrpSpPr>
          <p:nvPr/>
        </p:nvGrpSpPr>
        <p:grpSpPr bwMode="auto">
          <a:xfrm rot="19800000">
            <a:off x="219825" y="-243945"/>
            <a:ext cx="1340144" cy="1714500"/>
            <a:chOff x="2857488" y="642918"/>
            <a:chExt cx="3573715" cy="4572032"/>
          </a:xfrm>
        </p:grpSpPr>
        <p:grpSp>
          <p:nvGrpSpPr>
            <p:cNvPr id="11277"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428596" y="1484784"/>
            <a:ext cx="8286808" cy="181588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В 1395 г. Владимирская икона Богоматери, привезённая в Москву, спасла город от нашествия этого хана.</a:t>
            </a:r>
          </a:p>
          <a:p>
            <a:pPr algn="ctr" fontAlgn="auto">
              <a:spcBef>
                <a:spcPts val="0"/>
              </a:spcBef>
              <a:spcAft>
                <a:spcPts val="0"/>
              </a:spcAft>
              <a:defRPr/>
            </a:pP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21"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54274" name="Picture 2" descr="http://www.hramtlt.ru/wp-content/uploads/2016/09/%D0%92%D1%81%D1%82%D1%80%D0%B5%D1%87%D0%B0-%D0%92%D0%BB%D0%B0%D0%B4%D0%B8%D0%BC%D0%B8%D1%80%D1%81%D0%BA%D0%BE%D0%B9.jpg"/>
          <p:cNvPicPr>
            <a:picLocks noChangeAspect="1" noChangeArrowheads="1"/>
          </p:cNvPicPr>
          <p:nvPr/>
        </p:nvPicPr>
        <p:blipFill>
          <a:blip r:embed="rId3"/>
          <a:srcRect/>
          <a:stretch>
            <a:fillRect/>
          </a:stretch>
        </p:blipFill>
        <p:spPr bwMode="auto">
          <a:xfrm>
            <a:off x="3714744" y="3429000"/>
            <a:ext cx="5000660" cy="32432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par>
                          <p:cTn id="13" fill="hold" nodeType="afterGroup">
                            <p:stCondLst>
                              <p:cond delay="2000"/>
                            </p:stCondLst>
                            <p:childTnLst>
                              <p:par>
                                <p:cTn id="14" presetID="2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71612"/>
            <a:ext cx="8286808" cy="181588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По часам,  расположенным на Спасской башне Московского Кремля, сверяет время вся наша страна. Как называются эти часы?</a:t>
            </a:r>
          </a:p>
          <a:p>
            <a:pPr algn="ctr" fontAlgn="auto">
              <a:spcBef>
                <a:spcPts val="0"/>
              </a:spcBef>
              <a:spcAft>
                <a:spcPts val="0"/>
              </a:spcAft>
              <a:defRPr/>
            </a:pP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571736" y="188640"/>
            <a:ext cx="4592552"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Московский Кремль </a:t>
            </a:r>
            <a:r>
              <a:rPr lang="en-US" sz="3600" b="1" dirty="0" smtClean="0">
                <a:solidFill>
                  <a:schemeClr val="bg1"/>
                </a:solidFill>
                <a:effectLst>
                  <a:outerShdw blurRad="38100" dist="38100" dir="2700000" algn="tl">
                    <a:srgbClr val="000000">
                      <a:alpha val="43137"/>
                    </a:srgbClr>
                  </a:outerShdw>
                </a:effectLst>
                <a:latin typeface="Calibri" pitchFamily="34" charset="0"/>
              </a:rPr>
              <a:t>100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2296" name="Группа 5"/>
          <p:cNvGrpSpPr>
            <a:grpSpLocks/>
          </p:cNvGrpSpPr>
          <p:nvPr/>
        </p:nvGrpSpPr>
        <p:grpSpPr bwMode="auto">
          <a:xfrm rot="19800000">
            <a:off x="219825" y="-243945"/>
            <a:ext cx="1340144" cy="1714500"/>
            <a:chOff x="2857488" y="642918"/>
            <a:chExt cx="3573715" cy="4572032"/>
          </a:xfrm>
        </p:grpSpPr>
        <p:grpSp>
          <p:nvGrpSpPr>
            <p:cNvPr id="1229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53252" name="AutoShape 4" descr="https://icdn.lenta.ru/images/0000/0285/000002855349/pic_135890890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3254" name="Picture 6" descr="http://icache.rutraveller.ru/icache/place/9/609/002/96092_603x354.jpg"/>
          <p:cNvPicPr>
            <a:picLocks noChangeAspect="1" noChangeArrowheads="1"/>
          </p:cNvPicPr>
          <p:nvPr/>
        </p:nvPicPr>
        <p:blipFill>
          <a:blip r:embed="rId3"/>
          <a:srcRect/>
          <a:stretch>
            <a:fillRect/>
          </a:stretch>
        </p:blipFill>
        <p:spPr bwMode="auto">
          <a:xfrm>
            <a:off x="3643306" y="3429000"/>
            <a:ext cx="5072098"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14612" y="260648"/>
            <a:ext cx="4593692"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Московский Кремль </a:t>
            </a: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3320" name="Группа 5"/>
          <p:cNvGrpSpPr>
            <a:grpSpLocks/>
          </p:cNvGrpSpPr>
          <p:nvPr/>
        </p:nvGrpSpPr>
        <p:grpSpPr bwMode="auto">
          <a:xfrm rot="19800000">
            <a:off x="219825" y="-243945"/>
            <a:ext cx="1340144" cy="1714500"/>
            <a:chOff x="2857488" y="642918"/>
            <a:chExt cx="3573715" cy="4572032"/>
          </a:xfrm>
        </p:grpSpPr>
        <p:grpSp>
          <p:nvGrpSpPr>
            <p:cNvPr id="1332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593485" y="669695"/>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52226" name="Picture 2" descr="http://edikst.ru/misc/i/gallery/24207/803792.jpg"/>
          <p:cNvPicPr>
            <a:picLocks noChangeAspect="1" noChangeArrowheads="1"/>
          </p:cNvPicPr>
          <p:nvPr/>
        </p:nvPicPr>
        <p:blipFill>
          <a:blip r:embed="rId3"/>
          <a:srcRect/>
          <a:stretch>
            <a:fillRect/>
          </a:stretch>
        </p:blipFill>
        <p:spPr bwMode="auto">
          <a:xfrm>
            <a:off x="3714744" y="3286124"/>
            <a:ext cx="5000660" cy="3357586"/>
          </a:xfrm>
          <a:prstGeom prst="rect">
            <a:avLst/>
          </a:prstGeom>
          <a:noFill/>
        </p:spPr>
      </p:pic>
      <p:sp>
        <p:nvSpPr>
          <p:cNvPr id="22" name="Прямоугольник 21"/>
          <p:cNvSpPr/>
          <p:nvPr/>
        </p:nvSpPr>
        <p:spPr>
          <a:xfrm>
            <a:off x="428596" y="1714488"/>
            <a:ext cx="8286808" cy="120032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dirty="0" smtClean="0">
                <a:latin typeface="Arial Black" pitchFamily="34" charset="0"/>
              </a:rPr>
              <a:t>Эту </a:t>
            </a:r>
            <a:r>
              <a:rPr lang="ru-RU" sz="2400" b="1" dirty="0" smtClean="0">
                <a:latin typeface="Arial Black" pitchFamily="34" charset="0"/>
              </a:rPr>
              <a:t>геометрическую фигуру представляет собой Московский кремль в плане</a:t>
            </a:r>
            <a:r>
              <a:rPr lang="ru-RU" sz="2400" b="1" dirty="0" smtClean="0">
                <a:latin typeface="Arial Black" pitchFamily="34" charset="0"/>
              </a:rPr>
              <a:t>.</a:t>
            </a:r>
          </a:p>
          <a:p>
            <a:pPr algn="ctr"/>
            <a:endParaRPr lang="ru-RU" sz="2400" b="1"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71612"/>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С 14 века этот знаменитый архитектурный ансамбль в Москве вместо устаревшего слова «детинец» стали называть именно так</a:t>
            </a:r>
            <a:r>
              <a:rPr lang="ru-RU" sz="2400" dirty="0" smtClean="0">
                <a:latin typeface="Arial Black" pitchFamily="34" charset="0"/>
              </a:rPr>
              <a:t>…</a:t>
            </a:r>
          </a:p>
          <a:p>
            <a:pPr algn="ctr" fontAlgn="auto">
              <a:spcBef>
                <a:spcPts val="0"/>
              </a:spcBef>
              <a:spcAft>
                <a:spcPts val="0"/>
              </a:spcAft>
              <a:defRPr/>
            </a:pPr>
            <a:endParaRPr lang="ru-RU" sz="2400" dirty="0" smtClean="0">
              <a:latin typeface="Arial Black" pitchFamily="34" charset="0"/>
            </a:endParaRPr>
          </a:p>
        </p:txBody>
      </p:sp>
      <p:sp>
        <p:nvSpPr>
          <p:cNvPr id="3" name="Прямоугольник 2"/>
          <p:cNvSpPr/>
          <p:nvPr/>
        </p:nvSpPr>
        <p:spPr>
          <a:xfrm>
            <a:off x="2428860" y="260649"/>
            <a:ext cx="5000660"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Московский Кремль </a:t>
            </a:r>
            <a:r>
              <a:rPr lang="en-US" sz="3600" b="1" dirty="0" smtClean="0">
                <a:solidFill>
                  <a:schemeClr val="bg1"/>
                </a:solidFill>
                <a:effectLst>
                  <a:outerShdw blurRad="38100" dist="38100" dir="2700000" algn="tl">
                    <a:srgbClr val="000000">
                      <a:alpha val="43137"/>
                    </a:srgbClr>
                  </a:outerShdw>
                </a:effectLst>
                <a:latin typeface="Calibri" pitchFamily="34" charset="0"/>
              </a:rPr>
              <a:t>300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4344" name="Группа 5"/>
          <p:cNvGrpSpPr>
            <a:grpSpLocks/>
          </p:cNvGrpSpPr>
          <p:nvPr/>
        </p:nvGrpSpPr>
        <p:grpSpPr bwMode="auto">
          <a:xfrm rot="19800000">
            <a:off x="219825" y="-243945"/>
            <a:ext cx="1340144" cy="1714500"/>
            <a:chOff x="2857488" y="642918"/>
            <a:chExt cx="3573715" cy="4572032"/>
          </a:xfrm>
        </p:grpSpPr>
        <p:grpSp>
          <p:nvGrpSpPr>
            <p:cNvPr id="1434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51204" name="AutoShape 4" descr="https://pastvu.com/_p/a/e/d/d/edd5e4def458c3fae206faf4cf9381f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02" name="AutoShape 2" descr="https://pastvu.com/_p/a/e/d/d/edd5e4def458c3fae206faf4cf9381f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06" name="AutoShape 6" descr="https://pastvu.com/_p/a/e/d/d/edd5e4def458c3fae206faf4cf9381f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10" name="AutoShape 10" descr="https://www.wikireading.ru/img/407997_292__25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12" name="AutoShape 12" descr="https://im0-tub-ru.yandex.net/i?id=9b945ec1cf8f38845514b123a1640378&amp;n=33&amp;h=215&amp;w=37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1214" name="Picture 14" descr="http://konkurs.trip2rus.ru/sites/default/files/styles/foto_ist_600x360/public/field/images/foto/dsc_0830_2.jpg?itok=Ml9Ca_X5"/>
          <p:cNvPicPr>
            <a:picLocks noChangeAspect="1" noChangeArrowheads="1"/>
          </p:cNvPicPr>
          <p:nvPr/>
        </p:nvPicPr>
        <p:blipFill>
          <a:blip r:embed="rId3"/>
          <a:srcRect/>
          <a:stretch>
            <a:fillRect/>
          </a:stretch>
        </p:blipFill>
        <p:spPr bwMode="auto">
          <a:xfrm>
            <a:off x="3714744" y="3286124"/>
            <a:ext cx="5000660"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714488"/>
            <a:ext cx="800105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Эти охотничьи птицы были приняты на службу в Московский Кремль, чтобы отпугивать голубей и ворон.</a:t>
            </a:r>
          </a:p>
          <a:p>
            <a:pPr algn="ctr" fontAlgn="auto">
              <a:spcBef>
                <a:spcPts val="0"/>
              </a:spcBef>
              <a:spcAft>
                <a:spcPts val="0"/>
              </a:spcAft>
              <a:defRPr/>
            </a:pPr>
            <a:endParaRPr lang="ru-RU" sz="2400" dirty="0" smtClean="0">
              <a:latin typeface="Arial Black" pitchFamily="34" charset="0"/>
            </a:endParaRPr>
          </a:p>
        </p:txBody>
      </p:sp>
      <p:sp>
        <p:nvSpPr>
          <p:cNvPr id="3" name="Прямоугольник 2"/>
          <p:cNvSpPr/>
          <p:nvPr/>
        </p:nvSpPr>
        <p:spPr>
          <a:xfrm>
            <a:off x="2571736" y="332657"/>
            <a:ext cx="450059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Московский Кремль</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5368" name="Группа 5"/>
          <p:cNvGrpSpPr>
            <a:grpSpLocks/>
          </p:cNvGrpSpPr>
          <p:nvPr/>
        </p:nvGrpSpPr>
        <p:grpSpPr bwMode="auto">
          <a:xfrm rot="19800000">
            <a:off x="219825" y="-243945"/>
            <a:ext cx="1340144" cy="1714500"/>
            <a:chOff x="2857488" y="642918"/>
            <a:chExt cx="3573715" cy="4572032"/>
          </a:xfrm>
        </p:grpSpPr>
        <p:grpSp>
          <p:nvGrpSpPr>
            <p:cNvPr id="1537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pic>
        <p:nvPicPr>
          <p:cNvPr id="4" name="Picture 2" descr="http://www.mk.ru/upload/article_images/a2/a5/61/495_37299.jpg"/>
          <p:cNvPicPr>
            <a:picLocks noChangeAspect="1" noChangeArrowheads="1"/>
          </p:cNvPicPr>
          <p:nvPr/>
        </p:nvPicPr>
        <p:blipFill>
          <a:blip r:embed="rId3"/>
          <a:srcRect/>
          <a:stretch>
            <a:fillRect/>
          </a:stretch>
        </p:blipFill>
        <p:spPr bwMode="auto">
          <a:xfrm>
            <a:off x="3857620" y="3467100"/>
            <a:ext cx="4714908" cy="31766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87824" y="260649"/>
            <a:ext cx="4584572"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Московский Кремль </a:t>
            </a:r>
            <a:r>
              <a:rPr lang="en-US" sz="3600" b="1" dirty="0" smtClean="0">
                <a:solidFill>
                  <a:schemeClr val="bg1"/>
                </a:solidFill>
                <a:effectLst>
                  <a:outerShdw blurRad="38100" dist="38100" dir="2700000" algn="tl">
                    <a:srgbClr val="000000">
                      <a:alpha val="43137"/>
                    </a:srgbClr>
                  </a:outerShdw>
                </a:effectLst>
                <a:latin typeface="Calibri" pitchFamily="34" charset="0"/>
              </a:rPr>
              <a:t>500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6392" name="Группа 5"/>
          <p:cNvGrpSpPr>
            <a:grpSpLocks/>
          </p:cNvGrpSpPr>
          <p:nvPr/>
        </p:nvGrpSpPr>
        <p:grpSpPr bwMode="auto">
          <a:xfrm rot="19800000">
            <a:off x="219825" y="-243945"/>
            <a:ext cx="1340144" cy="1714500"/>
            <a:chOff x="2857488" y="642918"/>
            <a:chExt cx="3573715" cy="4572032"/>
          </a:xfrm>
        </p:grpSpPr>
        <p:grpSp>
          <p:nvGrpSpPr>
            <p:cNvPr id="1639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9160" name="AutoShape 8" descr="https://im3-tub-ru.yandex.net/i?id=2014a6e45c439703b57bcc4a2e23d8e5&amp;n=33&amp;h=215&amp;w=28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9156" name="AutoShape 4" descr="https://lh4.googleusercontent.com/-MN6wa9RnQzY/TXkATaSB39I/AAAAAAAABA0/0xoPLy7Euas/s1600/%25D0%25A2%25D0%25B0%25D0%25B9%25D0%25BD%25D0%25B8%25D1%2586%25D0%25BA%25D0%25B0%25D1%258F+%25D0%25B1%25D0%25B0%25D1%2588%25D0%25BD%25D1%258F+%25D0%25BC%25D0%25BE%25D1%2581%25D0%25BA%25D0%25BE%25D0%25B2%25D1%2581%25D0%25BA%25D0%25B8%25D0%25B9++%25D0%25BA%25D1%2580%25D0%25B5%25D0%25BC%25D0%25BB%25D1%258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 name="Picture 10" descr="http://mos-holidays.ru/wp-content/uploads/2015/02/taynitskaya_bashnya_kremlya_3.jpg"/>
          <p:cNvPicPr>
            <a:picLocks noChangeAspect="1" noChangeArrowheads="1"/>
          </p:cNvPicPr>
          <p:nvPr/>
        </p:nvPicPr>
        <p:blipFill>
          <a:blip r:embed="rId3"/>
          <a:srcRect/>
          <a:stretch>
            <a:fillRect/>
          </a:stretch>
        </p:blipFill>
        <p:spPr bwMode="auto">
          <a:xfrm>
            <a:off x="3643306" y="3429000"/>
            <a:ext cx="5072098" cy="3286148"/>
          </a:xfrm>
          <a:prstGeom prst="rect">
            <a:avLst/>
          </a:prstGeom>
          <a:noFill/>
        </p:spPr>
      </p:pic>
      <p:sp>
        <p:nvSpPr>
          <p:cNvPr id="21" name="Прямоугольник 20"/>
          <p:cNvSpPr/>
          <p:nvPr/>
        </p:nvSpPr>
        <p:spPr>
          <a:xfrm>
            <a:off x="428596" y="1714488"/>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dirty="0" smtClean="0">
                <a:latin typeface="Arial Black" pitchFamily="34" charset="0"/>
              </a:rPr>
              <a:t>Эту башню построили в 1485 году и назвали именно так потому, что в ней находились два тайника: колодец и подземный ход к речному берегу. Как называлась эта башня?</a:t>
            </a:r>
            <a:endParaRPr lang="ru-RU" sz="2400" b="1"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414" y="1500174"/>
            <a:ext cx="764386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dirty="0" smtClean="0">
                <a:effectLst>
                  <a:outerShdw blurRad="38100" dist="38100" dir="2700000" algn="tl">
                    <a:srgbClr val="000000">
                      <a:alpha val="43137"/>
                    </a:srgbClr>
                  </a:outerShdw>
                </a:effectLst>
                <a:latin typeface="Arial Black" pitchFamily="34" charset="0"/>
              </a:rPr>
              <a:t>Китай </a:t>
            </a:r>
            <a:r>
              <a:rPr lang="ru-RU" sz="2400" b="1" dirty="0" smtClean="0">
                <a:effectLst>
                  <a:outerShdw blurRad="38100" dist="38100" dir="2700000" algn="tl">
                    <a:srgbClr val="000000">
                      <a:alpha val="43137"/>
                    </a:srgbClr>
                  </a:outerShdw>
                </a:effectLst>
                <a:latin typeface="Arial Black" pitchFamily="34" charset="0"/>
              </a:rPr>
              <a:t>– город древнейший район Москвы, известный изначально </a:t>
            </a:r>
            <a:r>
              <a:rPr lang="ru-RU" sz="2400" b="1" dirty="0" smtClean="0">
                <a:effectLst>
                  <a:outerShdw blurRad="38100" dist="38100" dir="2700000" algn="tl">
                    <a:srgbClr val="000000">
                      <a:alpha val="43137"/>
                    </a:srgbClr>
                  </a:outerShdw>
                </a:effectLst>
                <a:latin typeface="Arial Black" pitchFamily="34" charset="0"/>
              </a:rPr>
              <a:t>как…</a:t>
            </a:r>
          </a:p>
          <a:p>
            <a:pPr algn="ctr" fontAlgn="auto">
              <a:spcBef>
                <a:spcPts val="0"/>
              </a:spcBef>
              <a:spcAft>
                <a:spcPts val="0"/>
              </a:spcAft>
              <a:defRPr/>
            </a:pPr>
            <a:endParaRPr lang="ru-RU" sz="2400" b="1" dirty="0" smtClean="0">
              <a:effectLst>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ru-RU" sz="2400" b="1" dirty="0" smtClean="0">
                <a:effectLst>
                  <a:outerShdw blurRad="38100" dist="38100" dir="2700000" algn="tl">
                    <a:srgbClr val="000000">
                      <a:alpha val="43137"/>
                    </a:srgbClr>
                  </a:outerShdw>
                </a:effectLst>
                <a:latin typeface="Arial Black" pitchFamily="34" charset="0"/>
              </a:rPr>
              <a:t> </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2051720" y="332657"/>
            <a:ext cx="6480720"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Китай - город</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7416" name="Группа 5"/>
          <p:cNvGrpSpPr>
            <a:grpSpLocks/>
          </p:cNvGrpSpPr>
          <p:nvPr/>
        </p:nvGrpSpPr>
        <p:grpSpPr bwMode="auto">
          <a:xfrm rot="19800000">
            <a:off x="219825" y="-243945"/>
            <a:ext cx="1340144" cy="1714500"/>
            <a:chOff x="2857488" y="642918"/>
            <a:chExt cx="3573715" cy="4572032"/>
          </a:xfrm>
        </p:grpSpPr>
        <p:grpSp>
          <p:nvGrpSpPr>
            <p:cNvPr id="1741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8130" name="Picture 2" descr="Варварские ворота Китайгородской стены"/>
          <p:cNvPicPr>
            <a:picLocks noChangeAspect="1" noChangeArrowheads="1"/>
          </p:cNvPicPr>
          <p:nvPr/>
        </p:nvPicPr>
        <p:blipFill>
          <a:blip r:embed="rId3"/>
          <a:srcRect/>
          <a:stretch>
            <a:fillRect/>
          </a:stretch>
        </p:blipFill>
        <p:spPr bwMode="auto">
          <a:xfrm>
            <a:off x="3714744" y="3357562"/>
            <a:ext cx="5072098"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43" name="Группа 5"/>
          <p:cNvGrpSpPr>
            <a:grpSpLocks/>
          </p:cNvGrpSpPr>
          <p:nvPr/>
        </p:nvGrpSpPr>
        <p:grpSpPr bwMode="auto">
          <a:xfrm rot="19800000">
            <a:off x="219825" y="-243945"/>
            <a:ext cx="1340144" cy="1714500"/>
            <a:chOff x="2857488" y="642918"/>
            <a:chExt cx="3573715" cy="4572032"/>
          </a:xfrm>
        </p:grpSpPr>
        <p:grpSp>
          <p:nvGrpSpPr>
            <p:cNvPr id="18445"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1785918" y="404664"/>
            <a:ext cx="692948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Китай - город</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sp>
        <p:nvSpPr>
          <p:cNvPr id="21" name="Прямоугольник 20"/>
          <p:cNvSpPr/>
          <p:nvPr/>
        </p:nvSpPr>
        <p:spPr>
          <a:xfrm>
            <a:off x="428596" y="1500174"/>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dirty="0" smtClean="0">
                <a:latin typeface="Arial Black" pitchFamily="34" charset="0"/>
              </a:rPr>
              <a:t>	Китай – город славится своей непревзойденной стеной, которая была сооружена в 16 веке для обороны от </a:t>
            </a:r>
            <a:r>
              <a:rPr lang="ru-RU" sz="2400" b="1" dirty="0" err="1" smtClean="0">
                <a:latin typeface="Arial Black" pitchFamily="34" charset="0"/>
              </a:rPr>
              <a:t>крымчан</a:t>
            </a:r>
            <a:r>
              <a:rPr lang="ru-RU" sz="2400" b="1" dirty="0" smtClean="0">
                <a:latin typeface="Arial Black" pitchFamily="34" charset="0"/>
              </a:rPr>
              <a:t>.  Ее протяженность составляла 2,5 км. Как называется эта стена?</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22"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7110" name="AutoShape 6" descr="https://otvet.imgsmail.ru/download/bde8f206dec9f3d39f73f76c12ec3830_i-359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7112" name="AutoShape 8" descr="https://im1-tub-ru.yandex.net/i?id=97cae7dc0c93cff39a9603c1cc8e4414-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7114" name="AutoShape 10" descr="https://im2-tub-ru.yandex.net/i?id=2d5583847a9359a8be2a783342afe432-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7116" name="AutoShape 12" descr="https://im1-tub-ru.yandex.net/i?id=bd3f36031de68e6e6f5d0f513be987f5-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7118" name="Picture 14" descr="http://siriusmsk.users.photofile.ru/photo/siriusmsk/96670614/large/129593349.jpg"/>
          <p:cNvPicPr>
            <a:picLocks noChangeAspect="1" noChangeArrowheads="1"/>
          </p:cNvPicPr>
          <p:nvPr/>
        </p:nvPicPr>
        <p:blipFill>
          <a:blip r:embed="rId3"/>
          <a:srcRect/>
          <a:stretch>
            <a:fillRect/>
          </a:stretch>
        </p:blipFill>
        <p:spPr bwMode="auto">
          <a:xfrm>
            <a:off x="3714744" y="3571876"/>
            <a:ext cx="5000660" cy="30718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0"/>
                                        <p:tgtEl>
                                          <p:spTgt spid="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358246" cy="2123658"/>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b="1" dirty="0" smtClean="0">
                <a:effectLst>
                  <a:outerShdw blurRad="38100" dist="38100" dir="2700000" algn="tl">
                    <a:srgbClr val="000000">
                      <a:alpha val="43137"/>
                    </a:srgbClr>
                  </a:outerShdw>
                </a:effectLst>
                <a:latin typeface="Arial Black" pitchFamily="34" charset="0"/>
              </a:rPr>
              <a:t>Точное происхождение  названия этого района Москвы до сих пор не установлено, но согласно наиболее распространенной версии,  он получил своё название от слова «кита», т.е. вязка жердей, которые применялись при постройке укреплений. Какое название носит этот район? </a:t>
            </a:r>
            <a:endParaRPr lang="ru-RU" sz="22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2051720" y="332656"/>
            <a:ext cx="669674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Китай – город</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300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9464" name="Группа 5"/>
          <p:cNvGrpSpPr>
            <a:grpSpLocks/>
          </p:cNvGrpSpPr>
          <p:nvPr/>
        </p:nvGrpSpPr>
        <p:grpSpPr bwMode="auto">
          <a:xfrm rot="19800000">
            <a:off x="219825" y="-243945"/>
            <a:ext cx="1340144" cy="1714500"/>
            <a:chOff x="2857488" y="642918"/>
            <a:chExt cx="3573715" cy="4572032"/>
          </a:xfrm>
        </p:grpSpPr>
        <p:grpSp>
          <p:nvGrpSpPr>
            <p:cNvPr id="1946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pic>
        <p:nvPicPr>
          <p:cNvPr id="47106" name="Picture 2" descr="http://www.kuponika.ru/img/actions/n_7bf0f78e6cd_310.jpg"/>
          <p:cNvPicPr>
            <a:picLocks noChangeAspect="1" noChangeArrowheads="1"/>
          </p:cNvPicPr>
          <p:nvPr/>
        </p:nvPicPr>
        <p:blipFill>
          <a:blip r:embed="rId3"/>
          <a:srcRect/>
          <a:stretch>
            <a:fillRect/>
          </a:stretch>
        </p:blipFill>
        <p:spPr bwMode="auto">
          <a:xfrm>
            <a:off x="3643306" y="3857628"/>
            <a:ext cx="5072099" cy="2857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84784"/>
            <a:ext cx="8286808" cy="196977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dirty="0" smtClean="0">
                <a:latin typeface="Arial Black" pitchFamily="34" charset="0"/>
              </a:rPr>
              <a:t>	</a:t>
            </a:r>
            <a:r>
              <a:rPr lang="ru-RU" sz="2000" dirty="0" smtClean="0">
                <a:latin typeface="Arial Black" pitchFamily="34" charset="0"/>
              </a:rPr>
              <a:t>Этот крупный торговый комплекс в центре Москвы занимает целый квартал Китай-города и выходит главным фасадом на Красную площадь. До 1921 года он назывался «Верхними торговыми рядами». Как сейчас называется это московское здание, находящееся недалеко от Кремл</a:t>
            </a:r>
            <a:r>
              <a:rPr lang="ru-RU" sz="2200" dirty="0" smtClean="0">
                <a:latin typeface="Arial Black" pitchFamily="34" charset="0"/>
              </a:rPr>
              <a:t>я ?</a:t>
            </a:r>
          </a:p>
        </p:txBody>
      </p:sp>
      <p:sp>
        <p:nvSpPr>
          <p:cNvPr id="3" name="Прямоугольник 2"/>
          <p:cNvSpPr/>
          <p:nvPr/>
        </p:nvSpPr>
        <p:spPr>
          <a:xfrm>
            <a:off x="1979712" y="332656"/>
            <a:ext cx="662473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Китай – город</a:t>
            </a:r>
          </a:p>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 </a:t>
            </a: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0488" name="Группа 5"/>
          <p:cNvGrpSpPr>
            <a:grpSpLocks/>
          </p:cNvGrpSpPr>
          <p:nvPr/>
        </p:nvGrpSpPr>
        <p:grpSpPr bwMode="auto">
          <a:xfrm rot="19800000">
            <a:off x="219825" y="-243945"/>
            <a:ext cx="1340144" cy="1714500"/>
            <a:chOff x="2857488" y="642918"/>
            <a:chExt cx="3573715" cy="4572032"/>
          </a:xfrm>
        </p:grpSpPr>
        <p:grpSp>
          <p:nvGrpSpPr>
            <p:cNvPr id="2049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www.fresher.ru/manager_content/images2/moskva-s-vysoty/big/20.jpg"/>
          <p:cNvPicPr>
            <a:picLocks noChangeAspect="1" noChangeArrowheads="1"/>
          </p:cNvPicPr>
          <p:nvPr/>
        </p:nvPicPr>
        <p:blipFill>
          <a:blip r:embed="rId3"/>
          <a:srcRect/>
          <a:stretch>
            <a:fillRect/>
          </a:stretch>
        </p:blipFill>
        <p:spPr bwMode="auto">
          <a:xfrm>
            <a:off x="3714744" y="3500438"/>
            <a:ext cx="5000660"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p:cNvGrpSpPr/>
        <p:nvPr/>
      </p:nvGrpSpPr>
      <p:grpSpPr>
        <a:xfrm>
          <a:off x="0" y="0"/>
          <a:ext cx="0" cy="0"/>
          <a:chOff x="0" y="0"/>
          <a:chExt cx="0" cy="0"/>
        </a:xfrm>
      </p:grpSpPr>
      <p:sp>
        <p:nvSpPr>
          <p:cNvPr id="22" name="Прямоугольник 21">
            <a:hlinkClick r:id="rId3" action="ppaction://hlinksldjump"/>
          </p:cNvPr>
          <p:cNvSpPr/>
          <p:nvPr/>
        </p:nvSpPr>
        <p:spPr>
          <a:xfrm>
            <a:off x="6357938" y="5715000"/>
            <a:ext cx="2428875" cy="857250"/>
          </a:xfrm>
          <a:prstGeom prst="rect">
            <a:avLst/>
          </a:prstGeom>
          <a:solidFill>
            <a:schemeClr val="accent3">
              <a:lumMod val="75000"/>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СТАРТ</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21" name="Прямоугольник 20"/>
          <p:cNvSpPr/>
          <p:nvPr/>
        </p:nvSpPr>
        <p:spPr>
          <a:xfrm>
            <a:off x="827584" y="2276872"/>
            <a:ext cx="7704856" cy="1200329"/>
          </a:xfrm>
          <a:prstGeom prst="rect">
            <a:avLst/>
          </a:prstGeom>
        </p:spPr>
        <p:txBody>
          <a:bodyPr wrap="square">
            <a:spAutoFit/>
          </a:bodyPr>
          <a:lstStyle/>
          <a:p>
            <a:pPr algn="ctr"/>
            <a:r>
              <a:rPr lang="ru-RU" sz="3600" b="1" spc="50" dirty="0" smtClean="0">
                <a:ln w="11430"/>
                <a:solidFill>
                  <a:schemeClr val="tx1">
                    <a:lumMod val="95000"/>
                  </a:schemeClr>
                </a:solidFill>
                <a:effectLst>
                  <a:outerShdw blurRad="38100" dist="38100" dir="2700000" algn="tl">
                    <a:srgbClr val="000000">
                      <a:alpha val="43137"/>
                    </a:srgbClr>
                  </a:outerShdw>
                </a:effectLst>
                <a:latin typeface="Broadway" pitchFamily="82" charset="0"/>
              </a:rPr>
              <a:t>АУКЦИОН</a:t>
            </a:r>
          </a:p>
          <a:p>
            <a:pPr algn="ctr"/>
            <a:r>
              <a:rPr lang="ru-RU" sz="3600" b="1" spc="50" dirty="0" smtClean="0">
                <a:ln w="11430"/>
                <a:solidFill>
                  <a:schemeClr val="tx1">
                    <a:lumMod val="95000"/>
                  </a:schemeClr>
                </a:solidFill>
                <a:effectLst>
                  <a:outerShdw blurRad="38100" dist="38100" dir="2700000" algn="tl">
                    <a:srgbClr val="000000">
                      <a:alpha val="43137"/>
                    </a:srgbClr>
                  </a:outerShdw>
                </a:effectLst>
                <a:latin typeface="Broadway" pitchFamily="82" charset="0"/>
              </a:rPr>
              <a:t>Путешествие по Москве</a:t>
            </a:r>
            <a:r>
              <a:rPr lang="en-US" sz="3600" b="1" spc="50" dirty="0" smtClean="0">
                <a:ln w="11430"/>
                <a:solidFill>
                  <a:schemeClr val="tx1">
                    <a:lumMod val="95000"/>
                  </a:schemeClr>
                </a:solidFill>
                <a:effectLst>
                  <a:outerShdw blurRad="38100" dist="38100" dir="2700000" algn="tl">
                    <a:srgbClr val="000000">
                      <a:alpha val="43137"/>
                    </a:srgbClr>
                  </a:outerShdw>
                </a:effectLst>
                <a:latin typeface="Broadway" pitchFamily="82" charset="0"/>
              </a:rPr>
              <a:t> </a:t>
            </a:r>
            <a:endParaRPr lang="ru-RU" sz="3600" b="1" spc="50" dirty="0" smtClean="0">
              <a:ln w="11430"/>
              <a:solidFill>
                <a:schemeClr val="tx1">
                  <a:lumMod val="95000"/>
                </a:schemeClr>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56792"/>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dirty="0" smtClean="0">
                <a:latin typeface="Arial Black" pitchFamily="34" charset="0"/>
              </a:rPr>
              <a:t>В 1934 г. Китайгородская стена  была полностью разрушена, но с 1995г. до 2000г. было решено её реконструировать. Были возобновлены Воскресенские  ворота, которые служат входом к одной из площадей Москвы. К какой площади Москвы можно выйти в эти ворота?</a:t>
            </a:r>
            <a:endParaRPr lang="ru-RU" sz="2000" b="1" dirty="0" smtClean="0">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1907704" y="404664"/>
            <a:ext cx="662473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Китай – город</a:t>
            </a:r>
          </a:p>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 </a:t>
            </a:r>
            <a:r>
              <a:rPr lang="en-US" sz="3600" b="1" dirty="0" smtClean="0">
                <a:solidFill>
                  <a:schemeClr val="bg1"/>
                </a:solidFill>
                <a:effectLst>
                  <a:outerShdw blurRad="38100" dist="38100" dir="2700000" algn="tl">
                    <a:srgbClr val="000000">
                      <a:alpha val="43137"/>
                    </a:srgbClr>
                  </a:outerShdw>
                </a:effectLst>
                <a:latin typeface="Calibri" pitchFamily="34" charset="0"/>
              </a:rPr>
              <a:t>500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1512" name="Группа 5"/>
          <p:cNvGrpSpPr>
            <a:grpSpLocks/>
          </p:cNvGrpSpPr>
          <p:nvPr/>
        </p:nvGrpSpPr>
        <p:grpSpPr bwMode="auto">
          <a:xfrm rot="19800000">
            <a:off x="219825" y="-243945"/>
            <a:ext cx="1340144" cy="1714500"/>
            <a:chOff x="2857488" y="642918"/>
            <a:chExt cx="3573715" cy="4572032"/>
          </a:xfrm>
        </p:grpSpPr>
        <p:grpSp>
          <p:nvGrpSpPr>
            <p:cNvPr id="2151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4037" name="AutoShape 5" descr="https://im1-tub-ru.yandex.net/i?id=89435b0729a3df1d6b315c8705c27576-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4041" name="AutoShape 9" descr="https://im1-tub-ru.yandex.net/i?id=89435b0729a3df1d6b315c8705c27576-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 name="Picture 4" descr="Китай город и Китайгородская стена4"/>
          <p:cNvPicPr>
            <a:picLocks noChangeAspect="1" noChangeArrowheads="1"/>
          </p:cNvPicPr>
          <p:nvPr/>
        </p:nvPicPr>
        <p:blipFill>
          <a:blip r:embed="rId3"/>
          <a:srcRect/>
          <a:stretch>
            <a:fillRect/>
          </a:stretch>
        </p:blipFill>
        <p:spPr bwMode="auto">
          <a:xfrm>
            <a:off x="3714744" y="3571876"/>
            <a:ext cx="5000660"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56792"/>
            <a:ext cx="835824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dirty="0" smtClean="0">
                <a:effectLst>
                  <a:outerShdw blurRad="38100" dist="38100" dir="2700000" algn="tl">
                    <a:srgbClr val="000000">
                      <a:alpha val="43137"/>
                    </a:srgbClr>
                  </a:outerShdw>
                </a:effectLst>
                <a:latin typeface="Arial Black" pitchFamily="34" charset="0"/>
              </a:rPr>
              <a:t>	Самая крупная и самая известная река российской столицы в черте города Москвы составляет протяженность около 80 км. Как называется  эта река?</a:t>
            </a:r>
          </a:p>
        </p:txBody>
      </p:sp>
      <p:sp>
        <p:nvSpPr>
          <p:cNvPr id="3" name="Прямоугольник 2"/>
          <p:cNvSpPr/>
          <p:nvPr/>
        </p:nvSpPr>
        <p:spPr>
          <a:xfrm>
            <a:off x="2000250" y="332657"/>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Реки Москвы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2536" name="Группа 5"/>
          <p:cNvGrpSpPr>
            <a:grpSpLocks/>
          </p:cNvGrpSpPr>
          <p:nvPr/>
        </p:nvGrpSpPr>
        <p:grpSpPr bwMode="auto">
          <a:xfrm rot="19800000">
            <a:off x="219825" y="-243945"/>
            <a:ext cx="1340144" cy="1714500"/>
            <a:chOff x="2857488" y="642918"/>
            <a:chExt cx="3573715" cy="4572032"/>
          </a:xfrm>
        </p:grpSpPr>
        <p:grpSp>
          <p:nvGrpSpPr>
            <p:cNvPr id="2253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 name="AutoShape 2" descr="https://im2-tub-ru.yandex.net/i?id=eda94e8873a3a92b0474e90e899513d4-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12" name="AutoShape 4" descr="https://im2-tub-ru.yandex.net/i?id=ff66e4f3bfa5b1fb3804be9f9065f6aa-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14" name="AutoShape 6" descr="https://im1-tub-ru.yandex.net/i?id=fc06420ed075bf33346d3ddceb8d6916-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20" name="AutoShape 12" descr="https://im3-tub-ru.yandex.net/i?id=9a94f9783aa168a613926ab10920e791&amp;n=33&amp;h=215&amp;w=32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22" name="AutoShape 14" descr="https://im0-tub-ru.yandex.net/i?id=080912e31df25ee6068879799b4d653c&amp;n=33&amp;h=215&amp;w=32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26" name="AutoShape 18" descr="https://im2-tub-ru.yandex.net/i?id=6a0ac4f11fb109e17d32fae8fe6a298d&amp;n=33&amp;h=215&amp;w=287"/>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3028" name="AutoShape 20" descr="https://im1-tub-ru.yandex.net/i?id=a818388b0aa1a82f729b56f56fe79291-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3032" name="Picture 24" descr="http://www.v3toys.ru/kiwi-public-data/Kiwi_Img/C-103348.jpg"/>
          <p:cNvPicPr>
            <a:picLocks noChangeAspect="1" noChangeArrowheads="1"/>
          </p:cNvPicPr>
          <p:nvPr/>
        </p:nvPicPr>
        <p:blipFill>
          <a:blip r:embed="rId3"/>
          <a:srcRect/>
          <a:stretch>
            <a:fillRect/>
          </a:stretch>
        </p:blipFill>
        <p:spPr bwMode="auto">
          <a:xfrm>
            <a:off x="3643306" y="3357562"/>
            <a:ext cx="5143536"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84784"/>
            <a:ext cx="8286808" cy="2554545"/>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000" b="1" dirty="0" smtClean="0">
                <a:effectLst>
                  <a:outerShdw blurRad="38100" dist="38100" dir="2700000" algn="tl">
                    <a:srgbClr val="000000">
                      <a:alpha val="43137"/>
                    </a:srgbClr>
                  </a:outerShdw>
                </a:effectLst>
                <a:latin typeface="Arial Black" pitchFamily="34" charset="0"/>
              </a:rPr>
              <a:t> 	Прочно вошла в историю российской столицы река, которая является одним из притоков Москвы-реки. Практически по всей длине (7,5 км) эта река сейчас заключена в трубу и увидеть мы ее не можем. Но в те времена, когда она свободно протекала по территории Москвы, эта река дала название некоторым улицам: </a:t>
            </a:r>
            <a:r>
              <a:rPr lang="ru-RU" sz="2000" b="1" dirty="0" err="1" smtClean="0">
                <a:effectLst>
                  <a:outerShdw blurRad="38100" dist="38100" dir="2700000" algn="tl">
                    <a:srgbClr val="000000">
                      <a:alpha val="43137"/>
                    </a:srgbClr>
                  </a:outerShdw>
                </a:effectLst>
                <a:latin typeface="Arial Black" pitchFamily="34" charset="0"/>
              </a:rPr>
              <a:t>Неглинная</a:t>
            </a:r>
            <a:r>
              <a:rPr lang="ru-RU" sz="2000" b="1" dirty="0" smtClean="0">
                <a:effectLst>
                  <a:outerShdw blurRad="38100" dist="38100" dir="2700000" algn="tl">
                    <a:srgbClr val="000000">
                      <a:alpha val="43137"/>
                    </a:srgbClr>
                  </a:outerShdw>
                </a:effectLst>
                <a:latin typeface="Arial Black" pitchFamily="34" charset="0"/>
              </a:rPr>
              <a:t> улица, Трубная улица. Назовите эту реку?</a:t>
            </a:r>
          </a:p>
        </p:txBody>
      </p:sp>
      <p:sp>
        <p:nvSpPr>
          <p:cNvPr id="3" name="Прямоугольник 2"/>
          <p:cNvSpPr/>
          <p:nvPr/>
        </p:nvSpPr>
        <p:spPr>
          <a:xfrm>
            <a:off x="2000250" y="332657"/>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Реки Москвы</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3560" name="Группа 5"/>
          <p:cNvGrpSpPr>
            <a:grpSpLocks/>
          </p:cNvGrpSpPr>
          <p:nvPr/>
        </p:nvGrpSpPr>
        <p:grpSpPr bwMode="auto">
          <a:xfrm rot="19800000">
            <a:off x="219825" y="-243945"/>
            <a:ext cx="1340144" cy="1714500"/>
            <a:chOff x="2857488" y="642918"/>
            <a:chExt cx="3573715" cy="4572032"/>
          </a:xfrm>
        </p:grpSpPr>
        <p:grpSp>
          <p:nvGrpSpPr>
            <p:cNvPr id="2356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4" name="AutoShape 2" descr="https://im1-tub-ru.yandex.net/i?id=a56fe7ee9bf845e20503b5c6c22e02c1-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988" name="Picture 4" descr="http://gs-news.ru/wp-content/uploads/2016/01/83c2372108da908c551cdcc4fdb6d82c.jpg"/>
          <p:cNvPicPr>
            <a:picLocks noChangeAspect="1" noChangeArrowheads="1"/>
          </p:cNvPicPr>
          <p:nvPr/>
        </p:nvPicPr>
        <p:blipFill>
          <a:blip r:embed="rId3"/>
          <a:srcRect/>
          <a:stretch>
            <a:fillRect/>
          </a:stretch>
        </p:blipFill>
        <p:spPr bwMode="auto">
          <a:xfrm>
            <a:off x="3714744" y="4143380"/>
            <a:ext cx="5000660"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72816"/>
            <a:ext cx="8286808" cy="1692771"/>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dirty="0" smtClean="0">
                <a:effectLst>
                  <a:outerShdw blurRad="38100" dist="38100" dir="2700000" algn="tl">
                    <a:srgbClr val="000000">
                      <a:alpha val="43137"/>
                    </a:srgbClr>
                  </a:outerShdw>
                </a:effectLst>
                <a:latin typeface="Arial Black" pitchFamily="34" charset="0"/>
              </a:rPr>
              <a:t>	</a:t>
            </a:r>
            <a:r>
              <a:rPr lang="ru-RU" sz="2000" b="1" dirty="0" smtClean="0">
                <a:effectLst>
                  <a:outerShdw blurRad="38100" dist="38100" dir="2700000" algn="tl">
                    <a:srgbClr val="000000">
                      <a:alpha val="43137"/>
                    </a:srgbClr>
                  </a:outerShdw>
                </a:effectLst>
                <a:latin typeface="Arial Black" pitchFamily="34" charset="0"/>
              </a:rPr>
              <a:t>Некоторые реки Москвы стали участниками исторических событий еще до основания самого города. Еще в 8 веке на  берегах это реки поселились первые поселения восточных славян, которые называли себя вятичами.  О какой реке идет речь?</a:t>
            </a:r>
          </a:p>
        </p:txBody>
      </p:sp>
      <p:sp>
        <p:nvSpPr>
          <p:cNvPr id="3" name="Прямоугольник 2"/>
          <p:cNvSpPr/>
          <p:nvPr/>
        </p:nvSpPr>
        <p:spPr>
          <a:xfrm>
            <a:off x="2000250" y="476673"/>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Реки Москвы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300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4584" name="Группа 5"/>
          <p:cNvGrpSpPr>
            <a:grpSpLocks/>
          </p:cNvGrpSpPr>
          <p:nvPr/>
        </p:nvGrpSpPr>
        <p:grpSpPr bwMode="auto">
          <a:xfrm rot="19800000">
            <a:off x="219825" y="-243945"/>
            <a:ext cx="1340144" cy="1714500"/>
            <a:chOff x="2857488" y="642918"/>
            <a:chExt cx="3573715" cy="4572032"/>
          </a:xfrm>
        </p:grpSpPr>
        <p:grpSp>
          <p:nvGrpSpPr>
            <p:cNvPr id="2458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 name="AutoShape 2" descr="https://snob.ru/i/indoc/d3/blog_entry_57274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0964" name="AutoShape 4" descr="https://im2-tub-ru.yandex.net/i?id=52a2a2d6500426a22a517b1e370cd0b3-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0966" name="Picture 6" descr="http://hiztory.ru/UserFiles/Image/poselok-slav.jpg"/>
          <p:cNvPicPr>
            <a:picLocks noChangeAspect="1" noChangeArrowheads="1"/>
          </p:cNvPicPr>
          <p:nvPr/>
        </p:nvPicPr>
        <p:blipFill>
          <a:blip r:embed="rId3"/>
          <a:srcRect/>
          <a:stretch>
            <a:fillRect/>
          </a:stretch>
        </p:blipFill>
        <p:spPr bwMode="auto">
          <a:xfrm>
            <a:off x="3643306" y="3571876"/>
            <a:ext cx="5072098" cy="30718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84784"/>
            <a:ext cx="8286808" cy="224676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000" b="1" dirty="0" smtClean="0">
                <a:effectLst>
                  <a:outerShdw blurRad="38100" dist="38100" dir="2700000" algn="tl">
                    <a:srgbClr val="000000">
                      <a:alpha val="43137"/>
                    </a:srgbClr>
                  </a:outerShdw>
                </a:effectLst>
                <a:latin typeface="Arial Black" pitchFamily="34" charset="0"/>
              </a:rPr>
              <a:t>	Путешествуя  по  рекам Москвы, нельзя не упомянуть о самом крупном притоке Москвы-реки в пределах города.  На целых 27, 6 км протянулась эта река по территории Москвы, а общая ее длина составляет 48 км. Эта </a:t>
            </a:r>
            <a:r>
              <a:rPr lang="ru-RU" b="1" dirty="0" smtClean="0">
                <a:effectLst>
                  <a:outerShdw blurRad="38100" dist="38100" dir="2700000" algn="tl">
                    <a:srgbClr val="000000">
                      <a:alpha val="43137"/>
                    </a:srgbClr>
                  </a:outerShdw>
                </a:effectLst>
                <a:latin typeface="Arial Black" pitchFamily="34" charset="0"/>
              </a:rPr>
              <a:t>московская</a:t>
            </a:r>
            <a:r>
              <a:rPr lang="ru-RU" sz="2000" b="1" dirty="0" smtClean="0">
                <a:effectLst>
                  <a:outerShdw blurRad="38100" dist="38100" dir="2700000" algn="tl">
                    <a:srgbClr val="000000">
                      <a:alpha val="43137"/>
                    </a:srgbClr>
                  </a:outerShdw>
                </a:effectLst>
                <a:latin typeface="Arial Black" pitchFamily="34" charset="0"/>
              </a:rPr>
              <a:t> река связана с рождением русского флота при Петре </a:t>
            </a:r>
            <a:r>
              <a:rPr lang="en-US" sz="2000" b="1" dirty="0" smtClean="0">
                <a:effectLst>
                  <a:outerShdw blurRad="38100" dist="38100" dir="2700000" algn="tl">
                    <a:srgbClr val="000000">
                      <a:alpha val="43137"/>
                    </a:srgbClr>
                  </a:outerShdw>
                </a:effectLst>
                <a:latin typeface="Arial Black" pitchFamily="34" charset="0"/>
              </a:rPr>
              <a:t>I. </a:t>
            </a:r>
            <a:endParaRPr lang="ru-RU" sz="2000" b="1" dirty="0" smtClean="0">
              <a:effectLst>
                <a:outerShdw blurRad="38100" dist="38100" dir="2700000" algn="tl">
                  <a:srgbClr val="000000">
                    <a:alpha val="43137"/>
                  </a:srgbClr>
                </a:outerShdw>
              </a:effectLst>
              <a:latin typeface="Arial Black" pitchFamily="34" charset="0"/>
            </a:endParaRPr>
          </a:p>
          <a:p>
            <a:pPr algn="ctr" fontAlgn="auto">
              <a:spcBef>
                <a:spcPts val="0"/>
              </a:spcBef>
              <a:spcAft>
                <a:spcPts val="0"/>
              </a:spcAft>
              <a:defRPr/>
            </a:pPr>
            <a:r>
              <a:rPr lang="ru-RU" sz="2000" b="1" dirty="0" smtClean="0">
                <a:effectLst>
                  <a:outerShdw blurRad="38100" dist="38100" dir="2700000" algn="tl">
                    <a:srgbClr val="000000">
                      <a:alpha val="43137"/>
                    </a:srgbClr>
                  </a:outerShdw>
                </a:effectLst>
                <a:latin typeface="Arial Black" pitchFamily="34" charset="0"/>
              </a:rPr>
              <a:t> Назовите эту реку?</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2000250" y="332657"/>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Реки Москвы </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5608" name="Группа 5"/>
          <p:cNvGrpSpPr>
            <a:grpSpLocks/>
          </p:cNvGrpSpPr>
          <p:nvPr/>
        </p:nvGrpSpPr>
        <p:grpSpPr bwMode="auto">
          <a:xfrm rot="19800000">
            <a:off x="219825" y="-243945"/>
            <a:ext cx="1340144" cy="1714500"/>
            <a:chOff x="2857488" y="642918"/>
            <a:chExt cx="3573715" cy="4572032"/>
          </a:xfrm>
        </p:grpSpPr>
        <p:grpSp>
          <p:nvGrpSpPr>
            <p:cNvPr id="2561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39940" name="AutoShape 4" descr="https://im2-tub-ru.yandex.net/i?id=a759a09aaa2aa1c359c113dcef29ce62-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9942" name="Picture 6" descr="http://aria-art.ru/0/P/Pjotr%20I/29.jpg"/>
          <p:cNvPicPr>
            <a:picLocks noChangeAspect="1" noChangeArrowheads="1"/>
          </p:cNvPicPr>
          <p:nvPr/>
        </p:nvPicPr>
        <p:blipFill>
          <a:blip r:embed="rId3"/>
          <a:srcRect/>
          <a:stretch>
            <a:fillRect/>
          </a:stretch>
        </p:blipFill>
        <p:spPr bwMode="auto">
          <a:xfrm>
            <a:off x="3714744" y="4000504"/>
            <a:ext cx="5000660"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56792"/>
            <a:ext cx="8286808" cy="2616101"/>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dirty="0" smtClean="0"/>
              <a:t> 	</a:t>
            </a:r>
            <a:r>
              <a:rPr lang="ru-RU" sz="2000" dirty="0" smtClean="0">
                <a:effectLst>
                  <a:outerShdw blurRad="38100" dist="38100" dir="2700000" algn="tl">
                    <a:srgbClr val="000000">
                      <a:alpha val="43137"/>
                    </a:srgbClr>
                  </a:outerShdw>
                </a:effectLst>
                <a:latin typeface="Arial Black" pitchFamily="34" charset="0"/>
              </a:rPr>
              <a:t> Сегодня число мостов переброшенных через Москву-реку превышает 20, а самый первый каменный мост был построен в 1692 году и долгое время именовался </a:t>
            </a:r>
            <a:r>
              <a:rPr lang="ru-RU" sz="2000" dirty="0" err="1" smtClean="0">
                <a:effectLst>
                  <a:outerShdw blurRad="38100" dist="38100" dir="2700000" algn="tl">
                    <a:srgbClr val="000000">
                      <a:alpha val="43137"/>
                    </a:srgbClr>
                  </a:outerShdw>
                </a:effectLst>
                <a:latin typeface="Arial Black" pitchFamily="34" charset="0"/>
              </a:rPr>
              <a:t>Всехсвятским</a:t>
            </a:r>
            <a:r>
              <a:rPr lang="ru-RU" sz="2000" dirty="0" smtClean="0">
                <a:effectLst>
                  <a:outerShdw blurRad="38100" dist="38100" dir="2700000" algn="tl">
                    <a:srgbClr val="000000">
                      <a:alpha val="43137"/>
                    </a:srgbClr>
                  </a:outerShdw>
                </a:effectLst>
                <a:latin typeface="Arial Black" pitchFamily="34" charset="0"/>
              </a:rPr>
              <a:t> мостом. В 30-е годы ХХ в. он был реконструирован.  Сейчас этот мост железобетонный, однако его облицевали гранитом, чтобы он соответствовал своему названию. Какое  название носит  этот мост сейчас?</a:t>
            </a:r>
            <a:endParaRPr lang="ru-RU" sz="2000" dirty="0">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2000250" y="332657"/>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Реки Москвы </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500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6632" name="Группа 5"/>
          <p:cNvGrpSpPr>
            <a:grpSpLocks/>
          </p:cNvGrpSpPr>
          <p:nvPr/>
        </p:nvGrpSpPr>
        <p:grpSpPr bwMode="auto">
          <a:xfrm rot="19800000">
            <a:off x="219825" y="-243945"/>
            <a:ext cx="1340144" cy="1714500"/>
            <a:chOff x="2857488" y="642918"/>
            <a:chExt cx="3573715" cy="4572032"/>
          </a:xfrm>
        </p:grpSpPr>
        <p:grpSp>
          <p:nvGrpSpPr>
            <p:cNvPr id="2663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 name="AutoShape 2" descr="https://im2-tub-ru.yandex.net/i?id=8ee84493ae695d1443a46627e909446a-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8916" name="AutoShape 4" descr="https://img-cdn.advisor.travel/fs1000x800px-8711134194c68f4671db0b547688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8918" name="AutoShape 6" descr="https://im0-tub-ru.yandex.net/i?id=13bad85de002e49681c435eb8b34a1f7-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8920" name="Picture 8" descr="http://e-libra.ru/files/books/2011/07/26/203529/i_042.jpg"/>
          <p:cNvPicPr>
            <a:picLocks noChangeAspect="1" noChangeArrowheads="1"/>
          </p:cNvPicPr>
          <p:nvPr/>
        </p:nvPicPr>
        <p:blipFill>
          <a:blip r:embed="rId3"/>
          <a:srcRect/>
          <a:stretch>
            <a:fillRect/>
          </a:stretch>
        </p:blipFill>
        <p:spPr bwMode="auto">
          <a:xfrm>
            <a:off x="3714744" y="4286256"/>
            <a:ext cx="5000660" cy="23574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857364"/>
            <a:ext cx="8286808" cy="120032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Этот  храм Москвы был построен в честь павших воинов Отечественной войны 1812 года. Назовите этот храм.</a:t>
            </a:r>
            <a:endParaRPr lang="ru-RU" sz="2400" dirty="0" smtClean="0">
              <a:latin typeface="Arial Black" pitchFamily="34" charset="0"/>
            </a:endParaRPr>
          </a:p>
        </p:txBody>
      </p:sp>
      <p:sp>
        <p:nvSpPr>
          <p:cNvPr id="3" name="Прямоугольник 2"/>
          <p:cNvSpPr/>
          <p:nvPr/>
        </p:nvSpPr>
        <p:spPr>
          <a:xfrm>
            <a:off x="1691680" y="476673"/>
            <a:ext cx="734481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Храмы, церкви, соборы Москвы</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pSp>
        <p:nvGrpSpPr>
          <p:cNvPr id="20" name="Группа 5"/>
          <p:cNvGrpSpPr>
            <a:grpSpLocks/>
          </p:cNvGrpSpPr>
          <p:nvPr/>
        </p:nvGrpSpPr>
        <p:grpSpPr bwMode="auto">
          <a:xfrm rot="19800000">
            <a:off x="219825" y="-243945"/>
            <a:ext cx="1340144" cy="1714500"/>
            <a:chOff x="2857488" y="642918"/>
            <a:chExt cx="3573715" cy="4572032"/>
          </a:xfrm>
        </p:grpSpPr>
        <p:grpSp>
          <p:nvGrpSpPr>
            <p:cNvPr id="21" name="Группа 16"/>
            <p:cNvGrpSpPr>
              <a:grpSpLocks/>
            </p:cNvGrpSpPr>
            <p:nvPr/>
          </p:nvGrpSpPr>
          <p:grpSpPr bwMode="auto">
            <a:xfrm>
              <a:off x="2852218" y="1623668"/>
              <a:ext cx="3575399" cy="3589467"/>
              <a:chOff x="2852218" y="1625484"/>
              <a:chExt cx="3575399" cy="3589467"/>
            </a:xfrm>
          </p:grpSpPr>
          <p:sp>
            <p:nvSpPr>
              <p:cNvPr id="23"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4" name="Дуга 23"/>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25" name="Дуга 24"/>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26" name="Дуга 25"/>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27" name="Дуга 26"/>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28" name="Дуга 27"/>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29" name="Дуга 28"/>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0" name="Дуга 29"/>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1" name="Дуга 30"/>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22"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32"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37890" name="AutoShape 2" descr="https://im0-tub-ru.yandex.net/i?id=a9f900e297203b16f2df423f0a34104c-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AutoShape 4" descr="https://im0-tub-ru.yandex.net/i?id=004410169f991a165394885279157c0c-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7894" name="AutoShape 6" descr="https://im2-tub-ru.yandex.net/i?id=f530538125661cbe873c75953b382dde-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7896" name="Picture 8" descr="http://uchebniki-vlg.ru/pic/302894.jpg"/>
          <p:cNvPicPr>
            <a:picLocks noChangeAspect="1" noChangeArrowheads="1"/>
          </p:cNvPicPr>
          <p:nvPr/>
        </p:nvPicPr>
        <p:blipFill>
          <a:blip r:embed="rId3"/>
          <a:srcRect/>
          <a:stretch>
            <a:fillRect/>
          </a:stretch>
        </p:blipFill>
        <p:spPr bwMode="auto">
          <a:xfrm>
            <a:off x="3714744" y="3357562"/>
            <a:ext cx="5000660"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19672" y="404665"/>
            <a:ext cx="7272808"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Храмы, церкви, соборы Москвы</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28680" name="Группа 5"/>
          <p:cNvGrpSpPr>
            <a:grpSpLocks/>
          </p:cNvGrpSpPr>
          <p:nvPr/>
        </p:nvGrpSpPr>
        <p:grpSpPr bwMode="auto">
          <a:xfrm rot="19800000">
            <a:off x="219825" y="-243945"/>
            <a:ext cx="1340144" cy="1714500"/>
            <a:chOff x="2857488" y="642918"/>
            <a:chExt cx="3573715" cy="4572032"/>
          </a:xfrm>
        </p:grpSpPr>
        <p:grpSp>
          <p:nvGrpSpPr>
            <p:cNvPr id="2868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pic>
        <p:nvPicPr>
          <p:cNvPr id="36868" name="Picture 4" descr="http://www.visacomtour.ru/wp-content/uploads/dostvisa/sobor_vasilija_blazhennogo.jpg"/>
          <p:cNvPicPr>
            <a:picLocks noChangeAspect="1" noChangeArrowheads="1"/>
          </p:cNvPicPr>
          <p:nvPr/>
        </p:nvPicPr>
        <p:blipFill>
          <a:blip r:embed="rId3"/>
          <a:srcRect/>
          <a:stretch>
            <a:fillRect/>
          </a:stretch>
        </p:blipFill>
        <p:spPr bwMode="auto">
          <a:xfrm>
            <a:off x="3643306" y="3286124"/>
            <a:ext cx="5072098" cy="3286149"/>
          </a:xfrm>
          <a:prstGeom prst="rect">
            <a:avLst/>
          </a:prstGeom>
          <a:noFill/>
        </p:spPr>
      </p:pic>
      <p:sp>
        <p:nvSpPr>
          <p:cNvPr id="21" name="Прямоугольник 20"/>
          <p:cNvSpPr/>
          <p:nvPr/>
        </p:nvSpPr>
        <p:spPr>
          <a:xfrm>
            <a:off x="428596" y="1714488"/>
            <a:ext cx="8286808" cy="461665"/>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sz="2400" dirty="0">
              <a:latin typeface="Arial Black" pitchFamily="34" charset="0"/>
            </a:endParaRPr>
          </a:p>
        </p:txBody>
      </p:sp>
      <p:sp>
        <p:nvSpPr>
          <p:cNvPr id="22" name="Прямоугольник 21"/>
          <p:cNvSpPr/>
          <p:nvPr/>
        </p:nvSpPr>
        <p:spPr>
          <a:xfrm>
            <a:off x="428596" y="1714488"/>
            <a:ext cx="8286808" cy="120032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dirty="0" smtClean="0">
                <a:effectLst>
                  <a:outerShdw blurRad="38100" dist="38100" dir="2700000" algn="tl">
                    <a:srgbClr val="000000">
                      <a:alpha val="43137"/>
                    </a:srgbClr>
                  </a:outerShdw>
                </a:effectLst>
                <a:latin typeface="Arial Black" pitchFamily="34" charset="0"/>
              </a:rPr>
              <a:t>В честь взятия Казани Иваном Грозным был построен Покровский собор, что на Рву. Какое более известное название носит этот собор?</a:t>
            </a:r>
            <a:endParaRPr lang="ru-RU" sz="2400" b="1" dirty="0" smtClean="0">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000240"/>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Аукцион</a:t>
            </a:r>
            <a:endPar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29707" name="Группа 5"/>
          <p:cNvGrpSpPr>
            <a:grpSpLocks/>
          </p:cNvGrpSpPr>
          <p:nvPr/>
        </p:nvGrpSpPr>
        <p:grpSpPr bwMode="auto">
          <a:xfrm rot="19800000">
            <a:off x="219825" y="-243945"/>
            <a:ext cx="1340144" cy="1714500"/>
            <a:chOff x="2857488" y="642918"/>
            <a:chExt cx="3573715" cy="4572032"/>
          </a:xfrm>
        </p:grpSpPr>
        <p:grpSp>
          <p:nvGrpSpPr>
            <p:cNvPr id="29709"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1547665" y="404664"/>
            <a:ext cx="734481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Храмы, церкви, соборы Москвы</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300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sp>
        <p:nvSpPr>
          <p:cNvPr id="22" name="Прямоугольник 21"/>
          <p:cNvSpPr/>
          <p:nvPr/>
        </p:nvSpPr>
        <p:spPr>
          <a:xfrm>
            <a:off x="428596" y="1700808"/>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Успенский собор – православный храм, расположенный на Соборной площади Московского Кремля, был сооружен в 1475-1479 годах по руководством итальянского зодчего. Назовите его имя? </a:t>
            </a:r>
            <a:endParaRPr lang="ru-RU" sz="2400" dirty="0" smtClean="0">
              <a:latin typeface="Arial Black" pitchFamily="34" charset="0"/>
            </a:endParaRPr>
          </a:p>
        </p:txBody>
      </p:sp>
      <p:sp>
        <p:nvSpPr>
          <p:cNvPr id="21"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sp>
        <p:nvSpPr>
          <p:cNvPr id="3" name="AutoShape 2" descr="https://im0-tub-ru.yandex.net/i?id=bfcb93cd2f234baf2c9b8569e71a57f4-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50" name="AutoShape 10" descr="https://im3-tub-ru.yandex.net/i?id=f951be32199ae791622dd09d3c5aafef-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54" name="AutoShape 14" descr="https://im2-tub-ru.yandex.net/i?id=21a8c066a71e93d65e2c2b0f5940b16a-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56" name="AutoShape 16" descr="https://im2-tub-ru.yandex.net/i?id=21a8c066a71e93d65e2c2b0f5940b16a-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60" name="AutoShape 20" descr="https://im2-tub-ru.yandex.net/i?id=3a5c3f9b5226a6b5dcac3d9ed99eff5a-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5864" name="AutoShape 24" descr="https://im1-tub-ru.yandex.net/i?id=4a568b29ec1582583d28999506ae9bc4&amp;n=33&amp;h=215&amp;w=18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5874" name="Picture 34" descr="http://mtdata.ru/u3/photo891F/20054376621-0/original.jpg"/>
          <p:cNvPicPr>
            <a:picLocks noChangeAspect="1" noChangeArrowheads="1"/>
          </p:cNvPicPr>
          <p:nvPr/>
        </p:nvPicPr>
        <p:blipFill>
          <a:blip r:embed="rId3"/>
          <a:srcRect/>
          <a:stretch>
            <a:fillRect/>
          </a:stretch>
        </p:blipFill>
        <p:spPr bwMode="auto">
          <a:xfrm>
            <a:off x="6215074" y="3714752"/>
            <a:ext cx="2500330" cy="2928958"/>
          </a:xfrm>
          <a:prstGeom prst="rect">
            <a:avLst/>
          </a:prstGeom>
          <a:noFill/>
        </p:spPr>
      </p:pic>
      <p:pic>
        <p:nvPicPr>
          <p:cNvPr id="35878" name="Picture 38" descr="http://cherry-angel.users.photofile.ru/photo/cherry-angel/2777304/middle/54365257.jpg"/>
          <p:cNvPicPr>
            <a:picLocks noChangeAspect="1" noChangeArrowheads="1"/>
          </p:cNvPicPr>
          <p:nvPr/>
        </p:nvPicPr>
        <p:blipFill>
          <a:blip r:embed="rId4"/>
          <a:srcRect/>
          <a:stretch>
            <a:fillRect/>
          </a:stretch>
        </p:blipFill>
        <p:spPr bwMode="auto">
          <a:xfrm>
            <a:off x="3714744" y="3714752"/>
            <a:ext cx="2500330" cy="29289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childTnLst>
                                </p:cTn>
                              </p:par>
                              <p:par>
                                <p:cTn id="23" presetID="10" presetClass="exit" presetSubtype="0" fill="hold" nodeType="with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84784"/>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На Красной площади находится сооружение, которое было построено в 17 веке в честь освобождения Москвы от поляков и воцарения династии Романовых. Назовите это сооружение? </a:t>
            </a:r>
          </a:p>
        </p:txBody>
      </p:sp>
      <p:sp>
        <p:nvSpPr>
          <p:cNvPr id="3" name="Прямоугольник 2"/>
          <p:cNvSpPr/>
          <p:nvPr/>
        </p:nvSpPr>
        <p:spPr>
          <a:xfrm>
            <a:off x="1547664" y="332656"/>
            <a:ext cx="7272808"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Храмы, церкви, соборы Москвы</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0728" name="Группа 5"/>
          <p:cNvGrpSpPr>
            <a:grpSpLocks/>
          </p:cNvGrpSpPr>
          <p:nvPr/>
        </p:nvGrpSpPr>
        <p:grpSpPr bwMode="auto">
          <a:xfrm rot="19800000">
            <a:off x="219825" y="-243945"/>
            <a:ext cx="1340144" cy="1714500"/>
            <a:chOff x="2857488" y="642918"/>
            <a:chExt cx="3573715" cy="4572032"/>
          </a:xfrm>
        </p:grpSpPr>
        <p:grpSp>
          <p:nvGrpSpPr>
            <p:cNvPr id="3073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900igr.net/up/datai/155947/0012-018-.jpg"/>
          <p:cNvPicPr>
            <a:picLocks noChangeAspect="1" noChangeArrowheads="1"/>
          </p:cNvPicPr>
          <p:nvPr/>
        </p:nvPicPr>
        <p:blipFill>
          <a:blip r:embed="rId3"/>
          <a:srcRect/>
          <a:stretch>
            <a:fillRect/>
          </a:stretch>
        </p:blipFill>
        <p:spPr bwMode="auto">
          <a:xfrm>
            <a:off x="3714744" y="3500438"/>
            <a:ext cx="5000660"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2" name="Группа 15"/>
          <p:cNvGrpSpPr>
            <a:grpSpLocks/>
          </p:cNvGrpSpPr>
          <p:nvPr/>
        </p:nvGrpSpPr>
        <p:grpSpPr bwMode="auto">
          <a:xfrm rot="-1800000">
            <a:off x="-917707" y="-293095"/>
            <a:ext cx="3429001" cy="1714500"/>
            <a:chOff x="142909" y="642918"/>
            <a:chExt cx="9144000" cy="4572032"/>
          </a:xfrm>
        </p:grpSpPr>
        <p:grpSp>
          <p:nvGrpSpPr>
            <p:cNvPr id="4132" name="Группа 2"/>
            <p:cNvGrpSpPr>
              <a:grpSpLocks/>
            </p:cNvGrpSpPr>
            <p:nvPr/>
          </p:nvGrpSpPr>
          <p:grpSpPr bwMode="auto">
            <a:xfrm>
              <a:off x="2857488" y="642918"/>
              <a:ext cx="3573715" cy="4572032"/>
              <a:chOff x="2857488" y="642918"/>
              <a:chExt cx="3573715" cy="4572032"/>
            </a:xfrm>
          </p:grpSpPr>
          <p:grpSp>
            <p:nvGrpSpPr>
              <p:cNvPr id="4134" name="Группа 16"/>
              <p:cNvGrpSpPr>
                <a:grpSpLocks/>
              </p:cNvGrpSpPr>
              <p:nvPr/>
            </p:nvGrpSpPr>
            <p:grpSpPr bwMode="auto">
              <a:xfrm>
                <a:off x="2857488" y="1641235"/>
                <a:ext cx="3573715" cy="3573715"/>
                <a:chOff x="2857488" y="1643051"/>
                <a:chExt cx="3573715" cy="3573715"/>
              </a:xfrm>
            </p:grpSpPr>
            <p:sp>
              <p:nvSpPr>
                <p:cNvPr id="6"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Дуга 6"/>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0" name="Дуга 9"/>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1" name="Дуга 10"/>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rot="16200000">
                  <a:off x="4035112" y="448623"/>
                  <a:ext cx="1138776" cy="3492499"/>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5"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4133" name="TextBox 14"/>
            <p:cNvSpPr txBox="1">
              <a:spLocks noChangeArrowheads="1"/>
            </p:cNvSpPr>
            <p:nvPr/>
          </p:nvSpPr>
          <p:spPr bwMode="auto">
            <a:xfrm>
              <a:off x="142909" y="3430500"/>
              <a:ext cx="9144000" cy="1395263"/>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grpSp>
      <p:sp>
        <p:nvSpPr>
          <p:cNvPr id="17" name="TextBox 16"/>
          <p:cNvSpPr txBox="1">
            <a:spLocks noChangeArrowheads="1"/>
          </p:cNvSpPr>
          <p:nvPr/>
        </p:nvSpPr>
        <p:spPr bwMode="auto">
          <a:xfrm>
            <a:off x="1571625" y="2286000"/>
            <a:ext cx="6215063" cy="1570038"/>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РАУНД</a:t>
            </a:r>
            <a:r>
              <a:rPr lang="en-US"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 1</a:t>
            </a:r>
            <a:endPar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p:txBody>
      </p:sp>
      <p:sp>
        <p:nvSpPr>
          <p:cNvPr id="24" name="Прямоугольник 23"/>
          <p:cNvSpPr/>
          <p:nvPr/>
        </p:nvSpPr>
        <p:spPr>
          <a:xfrm>
            <a:off x="714375"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История Москвы</a:t>
            </a:r>
            <a:endParaRPr lang="ru-RU" sz="1600" dirty="0">
              <a:effectLst>
                <a:outerShdw blurRad="38100" dist="38100" dir="2700000" algn="tl">
                  <a:srgbClr val="000000">
                    <a:alpha val="43137"/>
                  </a:srgbClr>
                </a:outerShdw>
              </a:effectLst>
              <a:latin typeface="Comic Sans MS" pitchFamily="66" charset="0"/>
            </a:endParaRPr>
          </a:p>
        </p:txBody>
      </p:sp>
      <p:sp>
        <p:nvSpPr>
          <p:cNvPr id="25" name="Прямоугольник 24"/>
          <p:cNvSpPr/>
          <p:nvPr/>
        </p:nvSpPr>
        <p:spPr>
          <a:xfrm>
            <a:off x="2286000"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Московский Кремль</a:t>
            </a:r>
            <a:endParaRPr lang="ru-RU" sz="1600" dirty="0">
              <a:effectLst>
                <a:outerShdw blurRad="38100" dist="38100" dir="2700000" algn="tl">
                  <a:srgbClr val="000000">
                    <a:alpha val="43137"/>
                  </a:srgbClr>
                </a:outerShdw>
              </a:effectLst>
              <a:latin typeface="Comic Sans MS" pitchFamily="66" charset="0"/>
            </a:endParaRPr>
          </a:p>
        </p:txBody>
      </p:sp>
      <p:sp>
        <p:nvSpPr>
          <p:cNvPr id="26" name="Прямоугольник 25"/>
          <p:cNvSpPr/>
          <p:nvPr/>
        </p:nvSpPr>
        <p:spPr>
          <a:xfrm>
            <a:off x="3929063"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Китай-город</a:t>
            </a:r>
          </a:p>
        </p:txBody>
      </p:sp>
      <p:sp>
        <p:nvSpPr>
          <p:cNvPr id="27" name="Прямоугольник 26"/>
          <p:cNvSpPr/>
          <p:nvPr/>
        </p:nvSpPr>
        <p:spPr>
          <a:xfrm>
            <a:off x="5572125"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Реки Москвы </a:t>
            </a:r>
            <a:r>
              <a:rPr lang="en-US" dirty="0" smtClean="0">
                <a:effectLst>
                  <a:outerShdw blurRad="38100" dist="38100" dir="2700000" algn="tl">
                    <a:srgbClr val="000000">
                      <a:alpha val="43137"/>
                    </a:srgbClr>
                  </a:outerShdw>
                </a:effectLst>
                <a:latin typeface="Comic Sans MS" pitchFamily="66" charset="0"/>
              </a:rPr>
              <a:t> </a:t>
            </a:r>
            <a:endParaRPr lang="ru-RU" dirty="0">
              <a:effectLst>
                <a:outerShdw blurRad="38100" dist="38100" dir="2700000" algn="tl">
                  <a:srgbClr val="000000">
                    <a:alpha val="43137"/>
                  </a:srgbClr>
                </a:outerShdw>
              </a:effectLst>
              <a:latin typeface="Comic Sans MS" pitchFamily="66" charset="0"/>
            </a:endParaRPr>
          </a:p>
        </p:txBody>
      </p:sp>
      <p:sp>
        <p:nvSpPr>
          <p:cNvPr id="28" name="Прямоугольник 27"/>
          <p:cNvSpPr/>
          <p:nvPr/>
        </p:nvSpPr>
        <p:spPr>
          <a:xfrm>
            <a:off x="7215188"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400" b="1" dirty="0" smtClean="0">
                <a:effectLst>
                  <a:outerShdw blurRad="38100" dist="38100" dir="2700000" algn="tl">
                    <a:srgbClr val="000000">
                      <a:alpha val="43137"/>
                    </a:srgbClr>
                  </a:outerShdw>
                </a:effectLst>
                <a:latin typeface="Comic Sans MS" pitchFamily="66" charset="0"/>
              </a:rPr>
              <a:t>Храмы , церкви, </a:t>
            </a:r>
            <a:r>
              <a:rPr lang="ru-RU" sz="1400" b="1" smtClean="0">
                <a:effectLst>
                  <a:outerShdw blurRad="38100" dist="38100" dir="2700000" algn="tl">
                    <a:srgbClr val="000000">
                      <a:alpha val="43137"/>
                    </a:srgbClr>
                  </a:outerShdw>
                </a:effectLst>
                <a:latin typeface="Comic Sans MS" pitchFamily="66" charset="0"/>
              </a:rPr>
              <a:t>соборы Москвы</a:t>
            </a:r>
            <a:endParaRPr lang="ru-RU" sz="1400" b="1" dirty="0">
              <a:effectLst>
                <a:outerShdw blurRad="38100" dist="38100" dir="2700000" algn="tl">
                  <a:srgbClr val="000000">
                    <a:alpha val="43137"/>
                  </a:srgbClr>
                </a:outerShdw>
              </a:effectLst>
              <a:latin typeface="Comic Sans MS" pitchFamily="66" charset="0"/>
            </a:endParaRPr>
          </a:p>
        </p:txBody>
      </p:sp>
      <p:sp>
        <p:nvSpPr>
          <p:cNvPr id="29" name="Прямоугольник 28">
            <a:hlinkClick r:id="rId3" action="ppaction://hlinksldjump"/>
          </p:cNvPr>
          <p:cNvSpPr/>
          <p:nvPr/>
        </p:nvSpPr>
        <p:spPr>
          <a:xfrm>
            <a:off x="928688"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a:t>
            </a:r>
            <a:endParaRPr lang="ru-RU" dirty="0">
              <a:solidFill>
                <a:schemeClr val="accent3">
                  <a:lumMod val="50000"/>
                </a:schemeClr>
              </a:solidFill>
              <a:latin typeface="Arial Black" pitchFamily="34" charset="0"/>
            </a:endParaRPr>
          </a:p>
        </p:txBody>
      </p:sp>
      <p:sp>
        <p:nvSpPr>
          <p:cNvPr id="30" name="Прямоугольник 29">
            <a:hlinkClick r:id="rId4" action="ppaction://hlinksldjump"/>
          </p:cNvPr>
          <p:cNvSpPr/>
          <p:nvPr/>
        </p:nvSpPr>
        <p:spPr>
          <a:xfrm>
            <a:off x="928688"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31" name="Прямоугольник 30">
            <a:hlinkClick r:id="rId5" action="ppaction://hlinksldjump"/>
          </p:cNvPr>
          <p:cNvSpPr/>
          <p:nvPr/>
        </p:nvSpPr>
        <p:spPr>
          <a:xfrm>
            <a:off x="928688"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300</a:t>
            </a:r>
            <a:endParaRPr lang="ru-RU" dirty="0">
              <a:solidFill>
                <a:schemeClr val="accent3">
                  <a:lumMod val="50000"/>
                </a:schemeClr>
              </a:solidFill>
              <a:latin typeface="Arial Black" pitchFamily="34" charset="0"/>
            </a:endParaRPr>
          </a:p>
        </p:txBody>
      </p:sp>
      <p:sp>
        <p:nvSpPr>
          <p:cNvPr id="32" name="Прямоугольник 31">
            <a:hlinkClick r:id="rId6" action="ppaction://hlinksldjump"/>
          </p:cNvPr>
          <p:cNvSpPr/>
          <p:nvPr/>
        </p:nvSpPr>
        <p:spPr>
          <a:xfrm>
            <a:off x="928688"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33" name="Прямоугольник 32">
            <a:hlinkClick r:id="rId7" action="ppaction://hlinksldjump"/>
          </p:cNvPr>
          <p:cNvSpPr/>
          <p:nvPr/>
        </p:nvSpPr>
        <p:spPr>
          <a:xfrm>
            <a:off x="928688"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500</a:t>
            </a:r>
            <a:endParaRPr lang="ru-RU" dirty="0">
              <a:solidFill>
                <a:schemeClr val="accent3">
                  <a:lumMod val="50000"/>
                </a:schemeClr>
              </a:solidFill>
              <a:latin typeface="Arial Black" pitchFamily="34" charset="0"/>
            </a:endParaRPr>
          </a:p>
        </p:txBody>
      </p:sp>
      <p:sp>
        <p:nvSpPr>
          <p:cNvPr id="34" name="Прямоугольник 33">
            <a:hlinkClick r:id="rId8" action="ppaction://hlinksldjump"/>
          </p:cNvPr>
          <p:cNvSpPr/>
          <p:nvPr/>
        </p:nvSpPr>
        <p:spPr>
          <a:xfrm>
            <a:off x="2500313"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a:t>
            </a:r>
            <a:endParaRPr lang="ru-RU" dirty="0">
              <a:solidFill>
                <a:schemeClr val="accent3">
                  <a:lumMod val="50000"/>
                </a:schemeClr>
              </a:solidFill>
              <a:latin typeface="Arial Black" pitchFamily="34" charset="0"/>
            </a:endParaRPr>
          </a:p>
        </p:txBody>
      </p:sp>
      <p:sp>
        <p:nvSpPr>
          <p:cNvPr id="35" name="Прямоугольник 34">
            <a:hlinkClick r:id="rId9" action="ppaction://hlinksldjump"/>
          </p:cNvPr>
          <p:cNvSpPr/>
          <p:nvPr/>
        </p:nvSpPr>
        <p:spPr>
          <a:xfrm>
            <a:off x="2500313"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36" name="Прямоугольник 35">
            <a:hlinkClick r:id="rId10" action="ppaction://hlinksldjump"/>
          </p:cNvPr>
          <p:cNvSpPr/>
          <p:nvPr/>
        </p:nvSpPr>
        <p:spPr>
          <a:xfrm>
            <a:off x="2500313"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300</a:t>
            </a:r>
            <a:endParaRPr lang="ru-RU" dirty="0">
              <a:solidFill>
                <a:schemeClr val="accent3">
                  <a:lumMod val="50000"/>
                </a:schemeClr>
              </a:solidFill>
              <a:latin typeface="Arial Black" pitchFamily="34" charset="0"/>
            </a:endParaRPr>
          </a:p>
        </p:txBody>
      </p:sp>
      <p:sp>
        <p:nvSpPr>
          <p:cNvPr id="37" name="Прямоугольник 36">
            <a:hlinkClick r:id="rId11" action="ppaction://hlinksldjump"/>
          </p:cNvPr>
          <p:cNvSpPr/>
          <p:nvPr/>
        </p:nvSpPr>
        <p:spPr>
          <a:xfrm>
            <a:off x="2500313"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38" name="Прямоугольник 37">
            <a:hlinkClick r:id="rId12" action="ppaction://hlinksldjump"/>
          </p:cNvPr>
          <p:cNvSpPr/>
          <p:nvPr/>
        </p:nvSpPr>
        <p:spPr>
          <a:xfrm>
            <a:off x="2500313"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500</a:t>
            </a:r>
            <a:endParaRPr lang="ru-RU" dirty="0">
              <a:solidFill>
                <a:schemeClr val="accent3">
                  <a:lumMod val="50000"/>
                </a:schemeClr>
              </a:solidFill>
              <a:latin typeface="Arial Black" pitchFamily="34" charset="0"/>
            </a:endParaRPr>
          </a:p>
        </p:txBody>
      </p:sp>
      <p:sp>
        <p:nvSpPr>
          <p:cNvPr id="39" name="Прямоугольник 38">
            <a:hlinkClick r:id="rId13" action="ppaction://hlinksldjump"/>
          </p:cNvPr>
          <p:cNvSpPr/>
          <p:nvPr/>
        </p:nvSpPr>
        <p:spPr>
          <a:xfrm>
            <a:off x="4143375"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a:t>
            </a:r>
            <a:endParaRPr lang="ru-RU" dirty="0">
              <a:solidFill>
                <a:schemeClr val="accent3">
                  <a:lumMod val="50000"/>
                </a:schemeClr>
              </a:solidFill>
              <a:latin typeface="Arial Black" pitchFamily="34" charset="0"/>
            </a:endParaRPr>
          </a:p>
        </p:txBody>
      </p:sp>
      <p:sp>
        <p:nvSpPr>
          <p:cNvPr id="40" name="Прямоугольник 39">
            <a:hlinkClick r:id="rId14" action="ppaction://hlinksldjump"/>
          </p:cNvPr>
          <p:cNvSpPr/>
          <p:nvPr/>
        </p:nvSpPr>
        <p:spPr>
          <a:xfrm>
            <a:off x="4143375"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41" name="Прямоугольник 40">
            <a:hlinkClick r:id="rId15" action="ppaction://hlinksldjump"/>
          </p:cNvPr>
          <p:cNvSpPr/>
          <p:nvPr/>
        </p:nvSpPr>
        <p:spPr>
          <a:xfrm>
            <a:off x="4143375"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300</a:t>
            </a:r>
            <a:endParaRPr lang="ru-RU" dirty="0">
              <a:solidFill>
                <a:schemeClr val="accent3">
                  <a:lumMod val="50000"/>
                </a:schemeClr>
              </a:solidFill>
              <a:latin typeface="Arial Black" pitchFamily="34" charset="0"/>
            </a:endParaRPr>
          </a:p>
        </p:txBody>
      </p:sp>
      <p:sp>
        <p:nvSpPr>
          <p:cNvPr id="42" name="Прямоугольник 41">
            <a:hlinkClick r:id="rId16" action="ppaction://hlinksldjump"/>
          </p:cNvPr>
          <p:cNvSpPr/>
          <p:nvPr/>
        </p:nvSpPr>
        <p:spPr>
          <a:xfrm>
            <a:off x="4143375"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43" name="Прямоугольник 42">
            <a:hlinkClick r:id="rId17" action="ppaction://hlinksldjump"/>
          </p:cNvPr>
          <p:cNvSpPr/>
          <p:nvPr/>
        </p:nvSpPr>
        <p:spPr>
          <a:xfrm>
            <a:off x="4143375"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500</a:t>
            </a:r>
            <a:endParaRPr lang="ru-RU" dirty="0">
              <a:solidFill>
                <a:schemeClr val="accent3">
                  <a:lumMod val="50000"/>
                </a:schemeClr>
              </a:solidFill>
              <a:latin typeface="Arial Black" pitchFamily="34" charset="0"/>
            </a:endParaRPr>
          </a:p>
        </p:txBody>
      </p:sp>
      <p:sp>
        <p:nvSpPr>
          <p:cNvPr id="44" name="Прямоугольник 43">
            <a:hlinkClick r:id="rId18" action="ppaction://hlinksldjump"/>
          </p:cNvPr>
          <p:cNvSpPr/>
          <p:nvPr/>
        </p:nvSpPr>
        <p:spPr>
          <a:xfrm>
            <a:off x="5857875"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a:t>
            </a:r>
            <a:endParaRPr lang="ru-RU" dirty="0">
              <a:solidFill>
                <a:schemeClr val="accent3">
                  <a:lumMod val="50000"/>
                </a:schemeClr>
              </a:solidFill>
              <a:latin typeface="Arial Black" pitchFamily="34" charset="0"/>
            </a:endParaRPr>
          </a:p>
        </p:txBody>
      </p:sp>
      <p:sp>
        <p:nvSpPr>
          <p:cNvPr id="45" name="Прямоугольник 44">
            <a:hlinkClick r:id="rId19" action="ppaction://hlinksldjump"/>
          </p:cNvPr>
          <p:cNvSpPr/>
          <p:nvPr/>
        </p:nvSpPr>
        <p:spPr>
          <a:xfrm>
            <a:off x="5857875"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46" name="Прямоугольник 45">
            <a:hlinkClick r:id="rId20" action="ppaction://hlinksldjump"/>
          </p:cNvPr>
          <p:cNvSpPr/>
          <p:nvPr/>
        </p:nvSpPr>
        <p:spPr>
          <a:xfrm>
            <a:off x="5857875"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300</a:t>
            </a:r>
            <a:endParaRPr lang="ru-RU" dirty="0">
              <a:solidFill>
                <a:schemeClr val="accent3">
                  <a:lumMod val="50000"/>
                </a:schemeClr>
              </a:solidFill>
              <a:latin typeface="Arial Black" pitchFamily="34" charset="0"/>
            </a:endParaRPr>
          </a:p>
        </p:txBody>
      </p:sp>
      <p:sp>
        <p:nvSpPr>
          <p:cNvPr id="47" name="Прямоугольник 46">
            <a:hlinkClick r:id="rId21" action="ppaction://hlinksldjump"/>
          </p:cNvPr>
          <p:cNvSpPr/>
          <p:nvPr/>
        </p:nvSpPr>
        <p:spPr>
          <a:xfrm>
            <a:off x="5857875"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48" name="Прямоугольник 47">
            <a:hlinkClick r:id="rId22" action="ppaction://hlinksldjump"/>
          </p:cNvPr>
          <p:cNvSpPr/>
          <p:nvPr/>
        </p:nvSpPr>
        <p:spPr>
          <a:xfrm>
            <a:off x="5857875"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500</a:t>
            </a:r>
            <a:endParaRPr lang="ru-RU" dirty="0">
              <a:solidFill>
                <a:schemeClr val="accent3">
                  <a:lumMod val="50000"/>
                </a:schemeClr>
              </a:solidFill>
              <a:latin typeface="Arial Black" pitchFamily="34" charset="0"/>
            </a:endParaRPr>
          </a:p>
        </p:txBody>
      </p:sp>
      <p:sp>
        <p:nvSpPr>
          <p:cNvPr id="49" name="Прямоугольник 48">
            <a:hlinkClick r:id="rId23" action="ppaction://hlinksldjump"/>
          </p:cNvPr>
          <p:cNvSpPr/>
          <p:nvPr/>
        </p:nvSpPr>
        <p:spPr>
          <a:xfrm>
            <a:off x="7429500"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a:t>
            </a:r>
            <a:endParaRPr lang="ru-RU" dirty="0">
              <a:solidFill>
                <a:schemeClr val="accent3">
                  <a:lumMod val="50000"/>
                </a:schemeClr>
              </a:solidFill>
              <a:latin typeface="Arial Black" pitchFamily="34" charset="0"/>
            </a:endParaRPr>
          </a:p>
        </p:txBody>
      </p:sp>
      <p:sp>
        <p:nvSpPr>
          <p:cNvPr id="50" name="Прямоугольник 49">
            <a:hlinkClick r:id="rId24" action="ppaction://hlinksldjump"/>
          </p:cNvPr>
          <p:cNvSpPr/>
          <p:nvPr/>
        </p:nvSpPr>
        <p:spPr>
          <a:xfrm>
            <a:off x="7429500"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51" name="Прямоугольник 50">
            <a:hlinkClick r:id="rId25" action="ppaction://hlinksldjump"/>
          </p:cNvPr>
          <p:cNvSpPr/>
          <p:nvPr/>
        </p:nvSpPr>
        <p:spPr>
          <a:xfrm>
            <a:off x="7429500"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300</a:t>
            </a:r>
            <a:endParaRPr lang="ru-RU" dirty="0">
              <a:solidFill>
                <a:schemeClr val="accent3">
                  <a:lumMod val="50000"/>
                </a:schemeClr>
              </a:solidFill>
              <a:latin typeface="Arial Black" pitchFamily="34" charset="0"/>
            </a:endParaRPr>
          </a:p>
        </p:txBody>
      </p:sp>
      <p:sp>
        <p:nvSpPr>
          <p:cNvPr id="52" name="Прямоугольник 51">
            <a:hlinkClick r:id="rId26" action="ppaction://hlinksldjump"/>
          </p:cNvPr>
          <p:cNvSpPr/>
          <p:nvPr/>
        </p:nvSpPr>
        <p:spPr>
          <a:xfrm>
            <a:off x="7429500"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53" name="Прямоугольник 52">
            <a:hlinkClick r:id="rId27" action="ppaction://hlinksldjump"/>
          </p:cNvPr>
          <p:cNvSpPr/>
          <p:nvPr/>
        </p:nvSpPr>
        <p:spPr>
          <a:xfrm>
            <a:off x="7429500"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500</a:t>
            </a:r>
            <a:endParaRPr lang="ru-RU" dirty="0">
              <a:solidFill>
                <a:schemeClr val="accent3">
                  <a:lumMod val="50000"/>
                </a:schemeClr>
              </a:solidFill>
              <a:latin typeface="Arial Black" pitchFamily="34" charset="0"/>
            </a:endParaRPr>
          </a:p>
        </p:txBody>
      </p:sp>
      <p:sp>
        <p:nvSpPr>
          <p:cNvPr id="56" name="Стрелка вправо 55">
            <a:hlinkClick r:id="rId28" action="ppaction://hlinksldjump"/>
          </p:cNvPr>
          <p:cNvSpPr/>
          <p:nvPr/>
        </p:nvSpPr>
        <p:spPr>
          <a:xfrm>
            <a:off x="8215313" y="214313"/>
            <a:ext cx="714375" cy="571500"/>
          </a:xfrm>
          <a:prstGeom prst="rightArrow">
            <a:avLst/>
          </a:prstGeom>
          <a:solidFill>
            <a:schemeClr val="accent3">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dirty="0">
                <a:effectLst>
                  <a:outerShdw blurRad="38100" dist="38100" dir="2700000" algn="tl">
                    <a:srgbClr val="000000">
                      <a:alpha val="43137"/>
                    </a:srgbClr>
                  </a:outerShdw>
                </a:effectLst>
                <a:latin typeface="Comic Sans MS" pitchFamily="66" charset="0"/>
              </a:rPr>
              <a:t>2</a:t>
            </a:r>
            <a:endParaRPr lang="ru-RU" sz="2000" b="1" dirty="0">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26"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80">
                                          <p:stCondLst>
                                            <p:cond delay="0"/>
                                          </p:stCondLst>
                                        </p:cTn>
                                        <p:tgtEl>
                                          <p:spTgt spid="17"/>
                                        </p:tgtEl>
                                      </p:cBhvr>
                                    </p:animEffect>
                                    <p:anim calcmode="lin" valueType="num">
                                      <p:cBhvr>
                                        <p:cTn id="1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0" dur="26">
                                          <p:stCondLst>
                                            <p:cond delay="650"/>
                                          </p:stCondLst>
                                        </p:cTn>
                                        <p:tgtEl>
                                          <p:spTgt spid="17"/>
                                        </p:tgtEl>
                                      </p:cBhvr>
                                      <p:to x="100000" y="60000"/>
                                    </p:animScale>
                                    <p:animScale>
                                      <p:cBhvr>
                                        <p:cTn id="21" dur="166" decel="50000">
                                          <p:stCondLst>
                                            <p:cond delay="676"/>
                                          </p:stCondLst>
                                        </p:cTn>
                                        <p:tgtEl>
                                          <p:spTgt spid="17"/>
                                        </p:tgtEl>
                                      </p:cBhvr>
                                      <p:to x="100000" y="100000"/>
                                    </p:animScale>
                                    <p:animScale>
                                      <p:cBhvr>
                                        <p:cTn id="22" dur="26">
                                          <p:stCondLst>
                                            <p:cond delay="1312"/>
                                          </p:stCondLst>
                                        </p:cTn>
                                        <p:tgtEl>
                                          <p:spTgt spid="17"/>
                                        </p:tgtEl>
                                      </p:cBhvr>
                                      <p:to x="100000" y="80000"/>
                                    </p:animScale>
                                    <p:animScale>
                                      <p:cBhvr>
                                        <p:cTn id="23" dur="166" decel="50000">
                                          <p:stCondLst>
                                            <p:cond delay="1338"/>
                                          </p:stCondLst>
                                        </p:cTn>
                                        <p:tgtEl>
                                          <p:spTgt spid="17"/>
                                        </p:tgtEl>
                                      </p:cBhvr>
                                      <p:to x="100000" y="100000"/>
                                    </p:animScale>
                                    <p:animScale>
                                      <p:cBhvr>
                                        <p:cTn id="24" dur="26">
                                          <p:stCondLst>
                                            <p:cond delay="1642"/>
                                          </p:stCondLst>
                                        </p:cTn>
                                        <p:tgtEl>
                                          <p:spTgt spid="17"/>
                                        </p:tgtEl>
                                      </p:cBhvr>
                                      <p:to x="100000" y="90000"/>
                                    </p:animScale>
                                    <p:animScale>
                                      <p:cBhvr>
                                        <p:cTn id="25" dur="166" decel="50000">
                                          <p:stCondLst>
                                            <p:cond delay="1668"/>
                                          </p:stCondLst>
                                        </p:cTn>
                                        <p:tgtEl>
                                          <p:spTgt spid="17"/>
                                        </p:tgtEl>
                                      </p:cBhvr>
                                      <p:to x="100000" y="100000"/>
                                    </p:animScale>
                                    <p:animScale>
                                      <p:cBhvr>
                                        <p:cTn id="26" dur="26">
                                          <p:stCondLst>
                                            <p:cond delay="1808"/>
                                          </p:stCondLst>
                                        </p:cTn>
                                        <p:tgtEl>
                                          <p:spTgt spid="17"/>
                                        </p:tgtEl>
                                      </p:cBhvr>
                                      <p:to x="100000" y="95000"/>
                                    </p:animScale>
                                    <p:animScale>
                                      <p:cBhvr>
                                        <p:cTn id="27" dur="166" decel="50000">
                                          <p:stCondLst>
                                            <p:cond delay="1834"/>
                                          </p:stCondLst>
                                        </p:cTn>
                                        <p:tgtEl>
                                          <p:spTgt spid="17"/>
                                        </p:tgtEl>
                                      </p:cBhvr>
                                      <p:to x="100000" y="100000"/>
                                    </p:animScale>
                                  </p:childTnLst>
                                </p:cTn>
                              </p:par>
                              <p:par>
                                <p:cTn id="28" presetID="10" presetClass="exit" presetSubtype="0" fill="hold" grpId="1" nodeType="withEffect">
                                  <p:stCondLst>
                                    <p:cond delay="0"/>
                                  </p:stCondLst>
                                  <p:childTnLst>
                                    <p:animEffect transition="out" filter="fade">
                                      <p:cBhvr>
                                        <p:cTn id="29" dur="5000"/>
                                        <p:tgtEl>
                                          <p:spTgt spid="17"/>
                                        </p:tgtEl>
                                      </p:cBhvr>
                                    </p:animEffect>
                                    <p:set>
                                      <p:cBhvr>
                                        <p:cTn id="30" dur="1" fill="hold">
                                          <p:stCondLst>
                                            <p:cond delay="4999"/>
                                          </p:stCondLst>
                                        </p:cTn>
                                        <p:tgtEl>
                                          <p:spTgt spid="17"/>
                                        </p:tgtEl>
                                        <p:attrNameLst>
                                          <p:attrName>style.visibility</p:attrName>
                                        </p:attrNameLst>
                                      </p:cBhvr>
                                      <p:to>
                                        <p:strVal val="hidden"/>
                                      </p:to>
                                    </p:set>
                                  </p:childTnLst>
                                </p:cTn>
                              </p:par>
                            </p:childTnLst>
                          </p:cTn>
                        </p:par>
                        <p:par>
                          <p:cTn id="31" fill="hold">
                            <p:stCondLst>
                              <p:cond delay="70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
                                        <p:tgtEl>
                                          <p:spTgt spid="24"/>
                                        </p:tgtEl>
                                      </p:cBhvr>
                                    </p:animEffect>
                                  </p:childTnLst>
                                </p:cTn>
                              </p:par>
                            </p:childTnLst>
                          </p:cTn>
                        </p:par>
                        <p:par>
                          <p:cTn id="35" fill="hold">
                            <p:stCondLst>
                              <p:cond delay="710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
                                        <p:tgtEl>
                                          <p:spTgt spid="25"/>
                                        </p:tgtEl>
                                      </p:cBhvr>
                                    </p:animEffect>
                                  </p:childTnLst>
                                </p:cTn>
                              </p:par>
                            </p:childTnLst>
                          </p:cTn>
                        </p:par>
                        <p:par>
                          <p:cTn id="39" fill="hold">
                            <p:stCondLst>
                              <p:cond delay="72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
                                        <p:tgtEl>
                                          <p:spTgt spid="26"/>
                                        </p:tgtEl>
                                      </p:cBhvr>
                                    </p:animEffect>
                                  </p:childTnLst>
                                </p:cTn>
                              </p:par>
                            </p:childTnLst>
                          </p:cTn>
                        </p:par>
                        <p:par>
                          <p:cTn id="43" fill="hold">
                            <p:stCondLst>
                              <p:cond delay="73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
                                        <p:tgtEl>
                                          <p:spTgt spid="27"/>
                                        </p:tgtEl>
                                      </p:cBhvr>
                                    </p:animEffect>
                                  </p:childTnLst>
                                </p:cTn>
                              </p:par>
                            </p:childTnLst>
                          </p:cTn>
                        </p:par>
                        <p:par>
                          <p:cTn id="47" fill="hold">
                            <p:stCondLst>
                              <p:cond delay="74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
                                        <p:tgtEl>
                                          <p:spTgt spid="28"/>
                                        </p:tgtEl>
                                      </p:cBhvr>
                                    </p:animEffect>
                                  </p:childTnLst>
                                </p:cTn>
                              </p:par>
                            </p:childTnLst>
                          </p:cTn>
                        </p:par>
                        <p:par>
                          <p:cTn id="51" fill="hold">
                            <p:stCondLst>
                              <p:cond delay="750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
                                        <p:tgtEl>
                                          <p:spTgt spid="29"/>
                                        </p:tgtEl>
                                      </p:cBhvr>
                                    </p:animEffect>
                                  </p:childTnLst>
                                </p:cTn>
                              </p:par>
                            </p:childTnLst>
                          </p:cTn>
                        </p:par>
                        <p:par>
                          <p:cTn id="55" fill="hold">
                            <p:stCondLst>
                              <p:cond delay="7600"/>
                            </p:stCondLst>
                            <p:childTnLst>
                              <p:par>
                                <p:cTn id="56" presetID="10"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
                                        <p:tgtEl>
                                          <p:spTgt spid="30"/>
                                        </p:tgtEl>
                                      </p:cBhvr>
                                    </p:animEffect>
                                  </p:childTnLst>
                                </p:cTn>
                              </p:par>
                            </p:childTnLst>
                          </p:cTn>
                        </p:par>
                        <p:par>
                          <p:cTn id="59" fill="hold" nodeType="afterGroup">
                            <p:stCondLst>
                              <p:cond delay="770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
                                        <p:tgtEl>
                                          <p:spTgt spid="31"/>
                                        </p:tgtEl>
                                      </p:cBhvr>
                                    </p:animEffect>
                                  </p:childTnLst>
                                </p:cTn>
                              </p:par>
                            </p:childTnLst>
                          </p:cTn>
                        </p:par>
                        <p:par>
                          <p:cTn id="63" fill="hold" nodeType="afterGroup">
                            <p:stCondLst>
                              <p:cond delay="7800"/>
                            </p:stCondLst>
                            <p:childTnLst>
                              <p:par>
                                <p:cTn id="64" presetID="10" presetClass="entr" presetSubtype="0"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
                                        <p:tgtEl>
                                          <p:spTgt spid="32"/>
                                        </p:tgtEl>
                                      </p:cBhvr>
                                    </p:animEffect>
                                  </p:childTnLst>
                                </p:cTn>
                              </p:par>
                            </p:childTnLst>
                          </p:cTn>
                        </p:par>
                        <p:par>
                          <p:cTn id="67" fill="hold" nodeType="afterGroup">
                            <p:stCondLst>
                              <p:cond delay="7900"/>
                            </p:stCondLst>
                            <p:childTnLst>
                              <p:par>
                                <p:cTn id="68" presetID="10" presetClass="entr" presetSubtype="0"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
                                        <p:tgtEl>
                                          <p:spTgt spid="33"/>
                                        </p:tgtEl>
                                      </p:cBhvr>
                                    </p:animEffect>
                                  </p:childTnLst>
                                </p:cTn>
                              </p:par>
                            </p:childTnLst>
                          </p:cTn>
                        </p:par>
                        <p:par>
                          <p:cTn id="71" fill="hold" nodeType="afterGroup">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
                                        <p:tgtEl>
                                          <p:spTgt spid="34"/>
                                        </p:tgtEl>
                                      </p:cBhvr>
                                    </p:animEffect>
                                  </p:childTnLst>
                                </p:cTn>
                              </p:par>
                            </p:childTnLst>
                          </p:cTn>
                        </p:par>
                        <p:par>
                          <p:cTn id="75" fill="hold" nodeType="afterGroup">
                            <p:stCondLst>
                              <p:cond delay="8100"/>
                            </p:stCondLst>
                            <p:childTnLst>
                              <p:par>
                                <p:cTn id="76" presetID="10" presetClass="entr" presetSubtype="0"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
                                        <p:tgtEl>
                                          <p:spTgt spid="35"/>
                                        </p:tgtEl>
                                      </p:cBhvr>
                                    </p:animEffect>
                                  </p:childTnLst>
                                </p:cTn>
                              </p:par>
                            </p:childTnLst>
                          </p:cTn>
                        </p:par>
                        <p:par>
                          <p:cTn id="79" fill="hold" nodeType="afterGroup">
                            <p:stCondLst>
                              <p:cond delay="8200"/>
                            </p:stCondLst>
                            <p:childTnLst>
                              <p:par>
                                <p:cTn id="80" presetID="10" presetClass="entr" presetSubtype="0" fill="hold" grpId="0"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
                                        <p:tgtEl>
                                          <p:spTgt spid="36"/>
                                        </p:tgtEl>
                                      </p:cBhvr>
                                    </p:animEffect>
                                  </p:childTnLst>
                                </p:cTn>
                              </p:par>
                            </p:childTnLst>
                          </p:cTn>
                        </p:par>
                        <p:par>
                          <p:cTn id="83" fill="hold" nodeType="afterGroup">
                            <p:stCondLst>
                              <p:cond delay="8300"/>
                            </p:stCondLst>
                            <p:childTnLst>
                              <p:par>
                                <p:cTn id="84" presetID="10" presetClass="entr" presetSubtype="0" fill="hold" grpId="0"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100"/>
                                        <p:tgtEl>
                                          <p:spTgt spid="37"/>
                                        </p:tgtEl>
                                      </p:cBhvr>
                                    </p:animEffect>
                                  </p:childTnLst>
                                </p:cTn>
                              </p:par>
                            </p:childTnLst>
                          </p:cTn>
                        </p:par>
                        <p:par>
                          <p:cTn id="87" fill="hold" nodeType="afterGroup">
                            <p:stCondLst>
                              <p:cond delay="84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nodeType="afterGroup">
                            <p:stCondLst>
                              <p:cond delay="8500"/>
                            </p:stCondLst>
                            <p:childTnLst>
                              <p:par>
                                <p:cTn id="92" presetID="10" presetClass="entr" presetSubtype="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100"/>
                                        <p:tgtEl>
                                          <p:spTgt spid="39"/>
                                        </p:tgtEl>
                                      </p:cBhvr>
                                    </p:animEffect>
                                  </p:childTnLst>
                                </p:cTn>
                              </p:par>
                            </p:childTnLst>
                          </p:cTn>
                        </p:par>
                        <p:par>
                          <p:cTn id="95" fill="hold">
                            <p:stCondLst>
                              <p:cond delay="8600"/>
                            </p:stCondLst>
                            <p:childTnLst>
                              <p:par>
                                <p:cTn id="96" presetID="10" presetClass="entr" presetSubtype="0"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100"/>
                                        <p:tgtEl>
                                          <p:spTgt spid="40"/>
                                        </p:tgtEl>
                                      </p:cBhvr>
                                    </p:animEffect>
                                  </p:childTnLst>
                                </p:cTn>
                              </p:par>
                            </p:childTnLst>
                          </p:cTn>
                        </p:par>
                        <p:par>
                          <p:cTn id="99" fill="hold">
                            <p:stCondLst>
                              <p:cond delay="8700"/>
                            </p:stCondLst>
                            <p:childTnLst>
                              <p:par>
                                <p:cTn id="100" presetID="10" presetClass="entr" presetSubtype="0"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100"/>
                                        <p:tgtEl>
                                          <p:spTgt spid="41"/>
                                        </p:tgtEl>
                                      </p:cBhvr>
                                    </p:animEffect>
                                  </p:childTnLst>
                                </p:cTn>
                              </p:par>
                            </p:childTnLst>
                          </p:cTn>
                        </p:par>
                        <p:par>
                          <p:cTn id="103" fill="hold">
                            <p:stCondLst>
                              <p:cond delay="8800"/>
                            </p:stCondLst>
                            <p:childTnLst>
                              <p:par>
                                <p:cTn id="104" presetID="10" presetClass="entr" presetSubtype="0"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100"/>
                                        <p:tgtEl>
                                          <p:spTgt spid="42"/>
                                        </p:tgtEl>
                                      </p:cBhvr>
                                    </p:animEffect>
                                  </p:childTnLst>
                                </p:cTn>
                              </p:par>
                            </p:childTnLst>
                          </p:cTn>
                        </p:par>
                        <p:par>
                          <p:cTn id="107" fill="hold">
                            <p:stCondLst>
                              <p:cond delay="8900"/>
                            </p:stCondLst>
                            <p:childTnLst>
                              <p:par>
                                <p:cTn id="108" presetID="10" presetClass="entr" presetSubtype="0" fill="hold" grpId="0" nodeType="after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100"/>
                                        <p:tgtEl>
                                          <p:spTgt spid="43"/>
                                        </p:tgtEl>
                                      </p:cBhvr>
                                    </p:animEffect>
                                  </p:childTnLst>
                                </p:cTn>
                              </p:par>
                            </p:childTnLst>
                          </p:cTn>
                        </p:par>
                        <p:par>
                          <p:cTn id="111" fill="hold">
                            <p:stCondLst>
                              <p:cond delay="9000"/>
                            </p:stCondLst>
                            <p:childTnLst>
                              <p:par>
                                <p:cTn id="112" presetID="10" presetClass="entr" presetSubtype="0" fill="hold" grpId="0" nodeType="after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100"/>
                                        <p:tgtEl>
                                          <p:spTgt spid="44"/>
                                        </p:tgtEl>
                                      </p:cBhvr>
                                    </p:animEffect>
                                  </p:childTnLst>
                                </p:cTn>
                              </p:par>
                            </p:childTnLst>
                          </p:cTn>
                        </p:par>
                        <p:par>
                          <p:cTn id="115" fill="hold">
                            <p:stCondLst>
                              <p:cond delay="9100"/>
                            </p:stCondLst>
                            <p:childTnLst>
                              <p:par>
                                <p:cTn id="116" presetID="10" presetClass="entr" presetSubtype="0" fill="hold" grpId="0" nodeType="after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fade">
                                      <p:cBhvr>
                                        <p:cTn id="118" dur="100"/>
                                        <p:tgtEl>
                                          <p:spTgt spid="45"/>
                                        </p:tgtEl>
                                      </p:cBhvr>
                                    </p:animEffect>
                                  </p:childTnLst>
                                </p:cTn>
                              </p:par>
                            </p:childTnLst>
                          </p:cTn>
                        </p:par>
                        <p:par>
                          <p:cTn id="119" fill="hold">
                            <p:stCondLst>
                              <p:cond delay="9200"/>
                            </p:stCondLst>
                            <p:childTnLst>
                              <p:par>
                                <p:cTn id="120" presetID="10" presetClass="entr" presetSubtype="0" fill="hold" grpId="0" nodeType="after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100"/>
                                        <p:tgtEl>
                                          <p:spTgt spid="46"/>
                                        </p:tgtEl>
                                      </p:cBhvr>
                                    </p:animEffect>
                                  </p:childTnLst>
                                </p:cTn>
                              </p:par>
                            </p:childTnLst>
                          </p:cTn>
                        </p:par>
                        <p:par>
                          <p:cTn id="123" fill="hold">
                            <p:stCondLst>
                              <p:cond delay="9300"/>
                            </p:stCondLst>
                            <p:childTnLst>
                              <p:par>
                                <p:cTn id="124" presetID="10" presetClass="entr" presetSubtype="0" fill="hold" grpId="0"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
                                        <p:tgtEl>
                                          <p:spTgt spid="47"/>
                                        </p:tgtEl>
                                      </p:cBhvr>
                                    </p:animEffect>
                                  </p:childTnLst>
                                </p:cTn>
                              </p:par>
                            </p:childTnLst>
                          </p:cTn>
                        </p:par>
                        <p:par>
                          <p:cTn id="127" fill="hold">
                            <p:stCondLst>
                              <p:cond delay="9400"/>
                            </p:stCondLst>
                            <p:childTnLst>
                              <p:par>
                                <p:cTn id="128" presetID="10" presetClass="entr" presetSubtype="0" fill="hold" grpId="0" nodeType="after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100"/>
                                        <p:tgtEl>
                                          <p:spTgt spid="48"/>
                                        </p:tgtEl>
                                      </p:cBhvr>
                                    </p:animEffect>
                                  </p:childTnLst>
                                </p:cTn>
                              </p:par>
                            </p:childTnLst>
                          </p:cTn>
                        </p:par>
                        <p:par>
                          <p:cTn id="131" fill="hold">
                            <p:stCondLst>
                              <p:cond delay="9500"/>
                            </p:stCondLst>
                            <p:childTnLst>
                              <p:par>
                                <p:cTn id="132" presetID="10" presetClass="entr" presetSubtype="0" fill="hold" grpId="0"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fade">
                                      <p:cBhvr>
                                        <p:cTn id="134" dur="100"/>
                                        <p:tgtEl>
                                          <p:spTgt spid="49"/>
                                        </p:tgtEl>
                                      </p:cBhvr>
                                    </p:animEffect>
                                  </p:childTnLst>
                                </p:cTn>
                              </p:par>
                            </p:childTnLst>
                          </p:cTn>
                        </p:par>
                        <p:par>
                          <p:cTn id="135" fill="hold">
                            <p:stCondLst>
                              <p:cond delay="9600"/>
                            </p:stCondLst>
                            <p:childTnLst>
                              <p:par>
                                <p:cTn id="136" presetID="10" presetClass="entr" presetSubtype="0" fill="hold" grpId="0" nodeType="after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100"/>
                                        <p:tgtEl>
                                          <p:spTgt spid="50"/>
                                        </p:tgtEl>
                                      </p:cBhvr>
                                    </p:animEffect>
                                  </p:childTnLst>
                                </p:cTn>
                              </p:par>
                            </p:childTnLst>
                          </p:cTn>
                        </p:par>
                        <p:par>
                          <p:cTn id="139" fill="hold">
                            <p:stCondLst>
                              <p:cond delay="9700"/>
                            </p:stCondLst>
                            <p:childTnLst>
                              <p:par>
                                <p:cTn id="140" presetID="10" presetClass="entr" presetSubtype="0" fill="hold" grpId="0" nodeType="after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100"/>
                                        <p:tgtEl>
                                          <p:spTgt spid="51"/>
                                        </p:tgtEl>
                                      </p:cBhvr>
                                    </p:animEffect>
                                  </p:childTnLst>
                                </p:cTn>
                              </p:par>
                            </p:childTnLst>
                          </p:cTn>
                        </p:par>
                        <p:par>
                          <p:cTn id="143" fill="hold">
                            <p:stCondLst>
                              <p:cond delay="9800"/>
                            </p:stCondLst>
                            <p:childTnLst>
                              <p:par>
                                <p:cTn id="144" presetID="10" presetClass="entr" presetSubtype="0" fill="hold" grpId="0" nodeType="after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100"/>
                                        <p:tgtEl>
                                          <p:spTgt spid="52"/>
                                        </p:tgtEl>
                                      </p:cBhvr>
                                    </p:animEffect>
                                  </p:childTnLst>
                                </p:cTn>
                              </p:par>
                            </p:childTnLst>
                          </p:cTn>
                        </p:par>
                        <p:par>
                          <p:cTn id="147" fill="hold">
                            <p:stCondLst>
                              <p:cond delay="9900"/>
                            </p:stCondLst>
                            <p:childTnLst>
                              <p:par>
                                <p:cTn id="148" presetID="10" presetClass="entr" presetSubtype="0" fill="hold" grpId="0" nodeType="after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100"/>
                                        <p:tgtEl>
                                          <p:spTgt spid="53"/>
                                        </p:tgtEl>
                                      </p:cBhvr>
                                    </p:animEffect>
                                  </p:childTnLst>
                                </p:cTn>
                              </p:par>
                            </p:childTnLst>
                          </p:cTn>
                        </p:par>
                        <p:par>
                          <p:cTn id="151" fill="hold">
                            <p:stCondLst>
                              <p:cond delay="10000"/>
                            </p:stCondLst>
                            <p:childTnLst>
                              <p:par>
                                <p:cTn id="152" presetID="10"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animEffect transition="in" filter="fade">
                                      <p:cBhvr>
                                        <p:cTn id="15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286808" cy="230832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Храм Христа Спасителя был построен в 19 в. на месте Алексеевского монастыря. При Советской власти в 1931 г. он был спасён. Что хотели построить по указанию И. В. Сталина на этом месте и даже заложили фундамент?</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1475656" y="476673"/>
            <a:ext cx="734481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Храмы, церкви, соборы Москвы</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500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1752" name="Группа 5"/>
          <p:cNvGrpSpPr>
            <a:grpSpLocks/>
          </p:cNvGrpSpPr>
          <p:nvPr/>
        </p:nvGrpSpPr>
        <p:grpSpPr bwMode="auto">
          <a:xfrm rot="19800000">
            <a:off x="219825" y="-243945"/>
            <a:ext cx="1340144" cy="1714500"/>
            <a:chOff x="2857488" y="642918"/>
            <a:chExt cx="3573715" cy="4572032"/>
          </a:xfrm>
        </p:grpSpPr>
        <p:grpSp>
          <p:nvGrpSpPr>
            <p:cNvPr id="3175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4" name="AutoShape 2" descr="https://pbs.twimg.com/media/CnakAbmWcAAkyu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3796" name="AutoShape 4" descr="https://pbs.twimg.com/media/CnakAbmWcAAkyu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3800" name="Picture 8" descr="https://azbyka.ru/palomnik/images/5/5a/%D0%90%D0%BB%D0%B5%D0%BA%D1%81%D0%B5%D0%B5%D0%B2%D1%81%D0%BA%D0%B8%D0%B9_%D0%BC%D0%BE%D0%BD%D0%B0%D1%81%D1%82%D1%8B%D1%80%D1%8C3.jpg"/>
          <p:cNvPicPr>
            <a:picLocks noChangeAspect="1" noChangeArrowheads="1"/>
          </p:cNvPicPr>
          <p:nvPr/>
        </p:nvPicPr>
        <p:blipFill>
          <a:blip r:embed="rId3"/>
          <a:srcRect/>
          <a:stretch>
            <a:fillRect/>
          </a:stretch>
        </p:blipFill>
        <p:spPr bwMode="auto">
          <a:xfrm>
            <a:off x="3714744" y="4071942"/>
            <a:ext cx="2500330" cy="2643206"/>
          </a:xfrm>
          <a:prstGeom prst="rect">
            <a:avLst/>
          </a:prstGeom>
          <a:noFill/>
        </p:spPr>
      </p:pic>
      <p:pic>
        <p:nvPicPr>
          <p:cNvPr id="33802" name="Picture 10" descr="http://megabook.ru/stream/mediapreview?Key=%D0%A5%D1%80%D0%B8%D1%81%D1%82%D0%B0%20%D0%A1%D0%BF%D0%B0%D1%81%D0%B8%D1%82%D0%B5%D0%BB%D1%8F%20%D1%85%D1%80%D0%B0%D0%BC%20(%D0%B4%D0%BE%20%D1%80%D0%B0%D0%B7%D1%80%D1%83%D1%88%D0%B5%D0%BD%D0%B8%D1%8F)&amp;Width=654&amp;Height=654"/>
          <p:cNvPicPr>
            <a:picLocks noChangeAspect="1" noChangeArrowheads="1"/>
          </p:cNvPicPr>
          <p:nvPr/>
        </p:nvPicPr>
        <p:blipFill>
          <a:blip r:embed="rId4"/>
          <a:srcRect/>
          <a:stretch>
            <a:fillRect/>
          </a:stretch>
        </p:blipFill>
        <p:spPr bwMode="auto">
          <a:xfrm>
            <a:off x="6215074" y="4071942"/>
            <a:ext cx="2500330" cy="26432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28800"/>
            <a:ext cx="835824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400" dirty="0" smtClean="0">
                <a:latin typeface="Arial Black" pitchFamily="34" charset="0"/>
              </a:rPr>
              <a:t>На какой площади Москвы стоит памятник К. Минину и Д. Пожарскому</a:t>
            </a:r>
            <a:r>
              <a:rPr lang="ru-RU" sz="2400" dirty="0" smtClean="0">
                <a:latin typeface="Arial Black" pitchFamily="34" charset="0"/>
              </a:rPr>
              <a:t>?</a:t>
            </a:r>
          </a:p>
          <a:p>
            <a:pPr algn="ctr">
              <a:defRPr/>
            </a:pPr>
            <a:endParaRPr lang="ru-RU" sz="2400" dirty="0" smtClean="0">
              <a:latin typeface="Arial Black" pitchFamily="34" charset="0"/>
            </a:endParaRPr>
          </a:p>
          <a:p>
            <a:pPr algn="ctr">
              <a:defRPr/>
            </a:pPr>
            <a:endParaRPr lang="ru-RU" sz="2400" dirty="0">
              <a:latin typeface="Arial Black" pitchFamily="34" charset="0"/>
            </a:endParaRPr>
          </a:p>
        </p:txBody>
      </p:sp>
      <p:sp>
        <p:nvSpPr>
          <p:cNvPr id="3" name="Прямоугольник 2"/>
          <p:cNvSpPr/>
          <p:nvPr/>
        </p:nvSpPr>
        <p:spPr>
          <a:xfrm>
            <a:off x="1691680" y="404664"/>
            <a:ext cx="6768752"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Площади и парки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2776" name="Группа 5"/>
          <p:cNvGrpSpPr>
            <a:grpSpLocks/>
          </p:cNvGrpSpPr>
          <p:nvPr/>
        </p:nvGrpSpPr>
        <p:grpSpPr bwMode="auto">
          <a:xfrm rot="19800000">
            <a:off x="219825" y="-243945"/>
            <a:ext cx="1340144" cy="1714500"/>
            <a:chOff x="2857488" y="642918"/>
            <a:chExt cx="3573715" cy="4572032"/>
          </a:xfrm>
        </p:grpSpPr>
        <p:grpSp>
          <p:nvGrpSpPr>
            <p:cNvPr id="3277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1" name="Picture 4" descr="http://www.vzsar.ru/i/news/big/2013/11/78901.jpg"/>
          <p:cNvPicPr>
            <a:picLocks noChangeAspect="1" noChangeArrowheads="1"/>
          </p:cNvPicPr>
          <p:nvPr/>
        </p:nvPicPr>
        <p:blipFill>
          <a:blip r:embed="rId3"/>
          <a:srcRect/>
          <a:stretch>
            <a:fillRect/>
          </a:stretch>
        </p:blipFill>
        <p:spPr bwMode="auto">
          <a:xfrm>
            <a:off x="3714745" y="3357562"/>
            <a:ext cx="5000660" cy="32861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84784"/>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400" dirty="0" smtClean="0">
                <a:latin typeface="Arial Black" pitchFamily="34" charset="0"/>
              </a:rPr>
              <a:t>На какой площади Москвы дьяки выкрикивали народу царские указы</a:t>
            </a:r>
            <a:r>
              <a:rPr lang="ru-RU" sz="2400" dirty="0" smtClean="0">
                <a:latin typeface="Arial Black" pitchFamily="34" charset="0"/>
              </a:rPr>
              <a:t>?</a:t>
            </a:r>
          </a:p>
          <a:p>
            <a:pPr algn="ctr">
              <a:defRPr/>
            </a:pP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a:p>
            <a:pPr algn="ctr">
              <a:defRPr/>
            </a:pP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1619672" y="332656"/>
            <a:ext cx="6840760"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Площади и парки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3800" name="Группа 5"/>
          <p:cNvGrpSpPr>
            <a:grpSpLocks/>
          </p:cNvGrpSpPr>
          <p:nvPr/>
        </p:nvGrpSpPr>
        <p:grpSpPr bwMode="auto">
          <a:xfrm rot="19800000">
            <a:off x="219825" y="-243945"/>
            <a:ext cx="1340144" cy="1714500"/>
            <a:chOff x="2857488" y="642918"/>
            <a:chExt cx="3573715" cy="4572032"/>
          </a:xfrm>
        </p:grpSpPr>
        <p:grpSp>
          <p:nvGrpSpPr>
            <p:cNvPr id="3380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1" name="Picture 4" descr="http://img1.liveinternet.ru/images/attach/c/5/123/386/123386559_24.jpg"/>
          <p:cNvPicPr>
            <a:picLocks noChangeAspect="1" noChangeArrowheads="1"/>
          </p:cNvPicPr>
          <p:nvPr/>
        </p:nvPicPr>
        <p:blipFill>
          <a:blip r:embed="rId3"/>
          <a:srcRect/>
          <a:stretch>
            <a:fillRect/>
          </a:stretch>
        </p:blipFill>
        <p:spPr bwMode="auto">
          <a:xfrm>
            <a:off x="3714743" y="3357562"/>
            <a:ext cx="5000661" cy="32861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43050"/>
            <a:ext cx="8286808" cy="1928826"/>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400" dirty="0" smtClean="0">
                <a:latin typeface="Arial Black" pitchFamily="34" charset="0"/>
              </a:rPr>
              <a:t>По храму Святой Троицы эту площадь называли Троицкой, по частым пожарам – Пожар, по месту торговли – Торг. Сейчас она тоже известна во всем мире, но под другим названием. Каким?</a:t>
            </a:r>
            <a:endParaRPr lang="ru-RU" sz="2400" dirty="0">
              <a:latin typeface="Arial Black" pitchFamily="34" charset="0"/>
            </a:endParaRPr>
          </a:p>
        </p:txBody>
      </p:sp>
      <p:sp>
        <p:nvSpPr>
          <p:cNvPr id="3" name="Прямоугольник 2"/>
          <p:cNvSpPr/>
          <p:nvPr/>
        </p:nvSpPr>
        <p:spPr>
          <a:xfrm>
            <a:off x="1763688" y="404665"/>
            <a:ext cx="669674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Площади и парки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600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4824" name="Группа 5"/>
          <p:cNvGrpSpPr>
            <a:grpSpLocks/>
          </p:cNvGrpSpPr>
          <p:nvPr/>
        </p:nvGrpSpPr>
        <p:grpSpPr bwMode="auto">
          <a:xfrm rot="19800000">
            <a:off x="219825" y="-243945"/>
            <a:ext cx="1340144" cy="1714500"/>
            <a:chOff x="2857488" y="642918"/>
            <a:chExt cx="3573715" cy="4572032"/>
          </a:xfrm>
        </p:grpSpPr>
        <p:grpSp>
          <p:nvGrpSpPr>
            <p:cNvPr id="3482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www.artlib.ru/objects/gallery_171/artlib_gallery-85996-b.jpg"/>
          <p:cNvPicPr>
            <a:picLocks noChangeAspect="1" noChangeArrowheads="1"/>
          </p:cNvPicPr>
          <p:nvPr/>
        </p:nvPicPr>
        <p:blipFill>
          <a:blip r:embed="rId3"/>
          <a:srcRect/>
          <a:stretch>
            <a:fillRect/>
          </a:stretch>
        </p:blipFill>
        <p:spPr bwMode="auto">
          <a:xfrm>
            <a:off x="3643306" y="3643314"/>
            <a:ext cx="5072098" cy="30718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2357430"/>
            <a:ext cx="8286808" cy="120032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КОТ В МЕШКЕ</a:t>
            </a:r>
            <a:endParaRPr lang="ru-RU"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35851" name="Группа 5"/>
          <p:cNvGrpSpPr>
            <a:grpSpLocks/>
          </p:cNvGrpSpPr>
          <p:nvPr/>
        </p:nvGrpSpPr>
        <p:grpSpPr bwMode="auto">
          <a:xfrm rot="19800000">
            <a:off x="219825" y="-243945"/>
            <a:ext cx="1340144" cy="1714500"/>
            <a:chOff x="2857488" y="642918"/>
            <a:chExt cx="3573715" cy="4572032"/>
          </a:xfrm>
        </p:grpSpPr>
        <p:grpSp>
          <p:nvGrpSpPr>
            <p:cNvPr id="35853"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1763688" y="476672"/>
            <a:ext cx="698477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Площади и парки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800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sp>
        <p:nvSpPr>
          <p:cNvPr id="21" name="Прямоугольник 20"/>
          <p:cNvSpPr/>
          <p:nvPr/>
        </p:nvSpPr>
        <p:spPr>
          <a:xfrm>
            <a:off x="428596" y="1714488"/>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400" b="1" dirty="0" smtClean="0">
                <a:effectLst>
                  <a:outerShdw blurRad="38100" dist="38100" dir="2700000" algn="tl">
                    <a:srgbClr val="000000">
                      <a:alpha val="43137"/>
                    </a:srgbClr>
                  </a:outerShdw>
                </a:effectLst>
                <a:latin typeface="Arial Black" pitchFamily="34" charset="0"/>
              </a:rPr>
              <a:t>На Пушкинской площади сейчас стоит памятник А. С. Пушкину. Но изначально он располагался на бульваре, который находится на другой стороне площади. Что это за бульвар?</a:t>
            </a:r>
            <a:endParaRPr lang="ru-RU" sz="2400" b="1" dirty="0">
              <a:effectLst>
                <a:outerShdw blurRad="38100" dist="38100" dir="2700000" algn="tl">
                  <a:srgbClr val="000000">
                    <a:alpha val="43137"/>
                  </a:srgbClr>
                </a:outerShdw>
              </a:effectLst>
              <a:latin typeface="Arial Black" pitchFamily="34" charset="0"/>
            </a:endParaRPr>
          </a:p>
        </p:txBody>
      </p:sp>
      <p:sp>
        <p:nvSpPr>
          <p:cNvPr id="22" name="TextBox 14"/>
          <p:cNvSpPr txBox="1">
            <a:spLocks noChangeArrowheads="1"/>
          </p:cNvSpPr>
          <p:nvPr/>
        </p:nvSpPr>
        <p:spPr bwMode="auto">
          <a:xfrm rot="19800000">
            <a:off x="-634526" y="558176"/>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3" name="Picture 2" descr="http://www.dagerotip.ru/catalog/big/gr052.jpg"/>
          <p:cNvPicPr>
            <a:picLocks noChangeAspect="1" noChangeArrowheads="1"/>
          </p:cNvPicPr>
          <p:nvPr/>
        </p:nvPicPr>
        <p:blipFill>
          <a:blip r:embed="rId3"/>
          <a:srcRect/>
          <a:stretch>
            <a:fillRect/>
          </a:stretch>
        </p:blipFill>
        <p:spPr bwMode="auto">
          <a:xfrm>
            <a:off x="3714744" y="3714752"/>
            <a:ext cx="5000660" cy="30003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10" presetClass="exit" presetSubtype="0" fill="hold" nodeType="withEffect">
                                  <p:stCondLst>
                                    <p:cond delay="0"/>
                                  </p:stCondLst>
                                  <p:childTnLst>
                                    <p:animEffect transition="out" filter="fade">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71612"/>
            <a:ext cx="8358246"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400" dirty="0" smtClean="0">
                <a:latin typeface="Arial Black" pitchFamily="34" charset="0"/>
                <a:cs typeface="Times New Roman" pitchFamily="18" charset="0"/>
              </a:rPr>
              <a:t>Этот известный природный парк, заповедник, находится на </a:t>
            </a:r>
            <a:r>
              <a:rPr lang="ru-RU" sz="2400" dirty="0" err="1" smtClean="0">
                <a:latin typeface="Arial Black" pitchFamily="34" charset="0"/>
                <a:cs typeface="Times New Roman" pitchFamily="18" charset="0"/>
              </a:rPr>
              <a:t>северо</a:t>
            </a:r>
            <a:r>
              <a:rPr lang="ru-RU" sz="2400" dirty="0" smtClean="0">
                <a:latin typeface="Arial Black" pitchFamily="34" charset="0"/>
                <a:cs typeface="Times New Roman" pitchFamily="18" charset="0"/>
              </a:rPr>
              <a:t> – востоке Москвы. Иван </a:t>
            </a:r>
            <a:r>
              <a:rPr lang="en-US" sz="2400" dirty="0" smtClean="0">
                <a:latin typeface="Arial Black" pitchFamily="34" charset="0"/>
                <a:cs typeface="Times New Roman" pitchFamily="18" charset="0"/>
              </a:rPr>
              <a:t>IV</a:t>
            </a:r>
            <a:r>
              <a:rPr lang="ru-RU" sz="2400" dirty="0" smtClean="0">
                <a:latin typeface="Arial Black" pitchFamily="34" charset="0"/>
                <a:cs typeface="Times New Roman" pitchFamily="18" charset="0"/>
              </a:rPr>
              <a:t> Грозный называл его «государевой заповедной рощей». Как называется он сейчас?</a:t>
            </a:r>
            <a:endParaRPr lang="ru-RU" sz="2400" dirty="0">
              <a:latin typeface="Arial Black" pitchFamily="34" charset="0"/>
              <a:cs typeface="Arial" pitchFamily="34" charset="0"/>
            </a:endParaRPr>
          </a:p>
        </p:txBody>
      </p:sp>
      <p:sp>
        <p:nvSpPr>
          <p:cNvPr id="3" name="Прямоугольник 2"/>
          <p:cNvSpPr/>
          <p:nvPr/>
        </p:nvSpPr>
        <p:spPr>
          <a:xfrm>
            <a:off x="2000250" y="332657"/>
            <a:ext cx="674821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Площади и парки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6872" name="Группа 5"/>
          <p:cNvGrpSpPr>
            <a:grpSpLocks/>
          </p:cNvGrpSpPr>
          <p:nvPr/>
        </p:nvGrpSpPr>
        <p:grpSpPr bwMode="auto">
          <a:xfrm rot="19800000">
            <a:off x="219825" y="-243945"/>
            <a:ext cx="1340144" cy="1714500"/>
            <a:chOff x="2857488" y="642918"/>
            <a:chExt cx="3573715" cy="4572032"/>
          </a:xfrm>
        </p:grpSpPr>
        <p:grpSp>
          <p:nvGrpSpPr>
            <p:cNvPr id="3687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moscow.ru/ru/old/common/img/uploaded/hp3582.jpg"/>
          <p:cNvPicPr>
            <a:picLocks noChangeAspect="1" noChangeArrowheads="1"/>
          </p:cNvPicPr>
          <p:nvPr/>
        </p:nvPicPr>
        <p:blipFill>
          <a:blip r:embed="rId3"/>
          <a:srcRect/>
          <a:stretch>
            <a:fillRect/>
          </a:stretch>
        </p:blipFill>
        <p:spPr bwMode="auto">
          <a:xfrm>
            <a:off x="6143636" y="3571876"/>
            <a:ext cx="2571768" cy="3071834"/>
          </a:xfrm>
          <a:prstGeom prst="rect">
            <a:avLst/>
          </a:prstGeom>
          <a:noFill/>
        </p:spPr>
      </p:pic>
      <p:pic>
        <p:nvPicPr>
          <p:cNvPr id="28676" name="Picture 4" descr="http://pda.donbass.ua/multimedia/images/news/original/2012/08/20/losiniy_ostrov.jpg"/>
          <p:cNvPicPr>
            <a:picLocks noChangeAspect="1" noChangeArrowheads="1"/>
          </p:cNvPicPr>
          <p:nvPr/>
        </p:nvPicPr>
        <p:blipFill>
          <a:blip r:embed="rId4"/>
          <a:srcRect/>
          <a:stretch>
            <a:fillRect/>
          </a:stretch>
        </p:blipFill>
        <p:spPr bwMode="auto">
          <a:xfrm>
            <a:off x="3714744" y="3571876"/>
            <a:ext cx="2428892" cy="30718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56792"/>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 В Москве есть улица, названная в честь </a:t>
            </a:r>
          </a:p>
          <a:p>
            <a:pPr algn="ctr" fontAlgn="auto">
              <a:spcBef>
                <a:spcPts val="0"/>
              </a:spcBef>
              <a:spcAft>
                <a:spcPts val="0"/>
              </a:spcAft>
              <a:defRPr/>
            </a:pPr>
            <a:r>
              <a:rPr lang="ru-RU" sz="2400" dirty="0" smtClean="0">
                <a:latin typeface="Arial Black" pitchFamily="34" charset="0"/>
              </a:rPr>
              <a:t>800 – </a:t>
            </a:r>
            <a:r>
              <a:rPr lang="ru-RU" sz="2400" dirty="0" err="1" smtClean="0">
                <a:latin typeface="Arial Black" pitchFamily="34" charset="0"/>
              </a:rPr>
              <a:t>летия</a:t>
            </a:r>
            <a:r>
              <a:rPr lang="ru-RU" sz="2400" dirty="0" smtClean="0">
                <a:latin typeface="Arial Black" pitchFamily="34" charset="0"/>
              </a:rPr>
              <a:t> Москвы. В каком году она появилась</a:t>
            </a:r>
            <a:r>
              <a:rPr lang="ru-RU" sz="2400" dirty="0" smtClean="0">
                <a:latin typeface="Arial Black" pitchFamily="34" charset="0"/>
              </a:rPr>
              <a:t>?</a:t>
            </a:r>
          </a:p>
          <a:p>
            <a:pPr algn="ctr" fontAlgn="auto">
              <a:spcBef>
                <a:spcPts val="0"/>
              </a:spcBef>
              <a:spcAft>
                <a:spcPts val="0"/>
              </a:spcAft>
              <a:defRPr/>
            </a:pPr>
            <a:endParaRPr lang="ru-RU" sz="2400" dirty="0" smtClean="0">
              <a:latin typeface="Arial Black" pitchFamily="34" charset="0"/>
            </a:endParaRPr>
          </a:p>
        </p:txBody>
      </p:sp>
      <p:sp>
        <p:nvSpPr>
          <p:cNvPr id="3" name="Прямоугольник 2"/>
          <p:cNvSpPr/>
          <p:nvPr/>
        </p:nvSpPr>
        <p:spPr>
          <a:xfrm>
            <a:off x="1331640" y="260649"/>
            <a:ext cx="7812360"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Улицы Москвы</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7896" name="Группа 5"/>
          <p:cNvGrpSpPr>
            <a:grpSpLocks/>
          </p:cNvGrpSpPr>
          <p:nvPr/>
        </p:nvGrpSpPr>
        <p:grpSpPr bwMode="auto">
          <a:xfrm rot="19800000">
            <a:off x="86315" y="-239244"/>
            <a:ext cx="1340144" cy="1714500"/>
            <a:chOff x="2857488" y="642918"/>
            <a:chExt cx="3573715" cy="4572032"/>
          </a:xfrm>
        </p:grpSpPr>
        <p:grpSp>
          <p:nvGrpSpPr>
            <p:cNvPr id="3789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4" descr="http://img.likeness.ru/uploads/users/17572/1478813765.jpg"/>
          <p:cNvPicPr>
            <a:picLocks noChangeAspect="1" noChangeArrowheads="1"/>
          </p:cNvPicPr>
          <p:nvPr/>
        </p:nvPicPr>
        <p:blipFill>
          <a:blip r:embed="rId3"/>
          <a:srcRect/>
          <a:stretch>
            <a:fillRect/>
          </a:stretch>
        </p:blipFill>
        <p:spPr bwMode="auto">
          <a:xfrm>
            <a:off x="3714744" y="3357562"/>
            <a:ext cx="5000660"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56792"/>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В конце 19 в. в целях экономии Московская городская дума распорядилась включать уличное освещение только в такие ночи</a:t>
            </a:r>
            <a:r>
              <a:rPr lang="ru-RU" sz="2400" dirty="0" smtClean="0">
                <a:latin typeface="Arial Black" pitchFamily="34" charset="0"/>
              </a:rPr>
              <a:t>.</a:t>
            </a:r>
          </a:p>
          <a:p>
            <a:pPr algn="ctr" fontAlgn="auto">
              <a:spcBef>
                <a:spcPts val="0"/>
              </a:spcBef>
              <a:spcAft>
                <a:spcPts val="0"/>
              </a:spcAft>
              <a:defRPr/>
            </a:pPr>
            <a:endParaRPr lang="ru-RU" sz="2400" dirty="0" smtClean="0">
              <a:latin typeface="Arial Black" pitchFamily="34" charset="0"/>
            </a:endParaRPr>
          </a:p>
        </p:txBody>
      </p:sp>
      <p:sp>
        <p:nvSpPr>
          <p:cNvPr id="3" name="Прямоугольник 2"/>
          <p:cNvSpPr/>
          <p:nvPr/>
        </p:nvSpPr>
        <p:spPr>
          <a:xfrm>
            <a:off x="1547664" y="260649"/>
            <a:ext cx="7596336" cy="1200329"/>
          </a:xfrm>
          <a:prstGeom prst="rect">
            <a:avLst/>
          </a:prstGeom>
        </p:spPr>
        <p:txBody>
          <a:bodyPr wrap="square">
            <a:spAutoFit/>
          </a:bodyPr>
          <a:lstStyle/>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 </a:t>
            </a:r>
            <a:r>
              <a:rPr lang="ru-RU" sz="3600" b="1" dirty="0" smtClean="0">
                <a:solidFill>
                  <a:schemeClr val="bg1"/>
                </a:solidFill>
                <a:effectLst>
                  <a:outerShdw blurRad="38100" dist="38100" dir="2700000" algn="tl">
                    <a:srgbClr val="000000">
                      <a:alpha val="43137"/>
                    </a:srgbClr>
                  </a:outerShdw>
                </a:effectLst>
                <a:latin typeface="Calibri" pitchFamily="34" charset="0"/>
              </a:rPr>
              <a:t>Улицы Москвы</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8920" name="Группа 5"/>
          <p:cNvGrpSpPr>
            <a:grpSpLocks/>
          </p:cNvGrpSpPr>
          <p:nvPr/>
        </p:nvGrpSpPr>
        <p:grpSpPr bwMode="auto">
          <a:xfrm rot="19800000">
            <a:off x="219825" y="-243945"/>
            <a:ext cx="1340144" cy="1714500"/>
            <a:chOff x="2857488" y="642918"/>
            <a:chExt cx="3573715" cy="4572032"/>
          </a:xfrm>
        </p:grpSpPr>
        <p:grpSp>
          <p:nvGrpSpPr>
            <p:cNvPr id="3892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files.kuponator.ru/offer/big/fe/36/d7ad61dd63530c7d3c73ae341c8d.jpg"/>
          <p:cNvPicPr>
            <a:picLocks noChangeAspect="1" noChangeArrowheads="1"/>
          </p:cNvPicPr>
          <p:nvPr/>
        </p:nvPicPr>
        <p:blipFill>
          <a:blip r:embed="rId3"/>
          <a:srcRect/>
          <a:stretch>
            <a:fillRect/>
          </a:stretch>
        </p:blipFill>
        <p:spPr bwMode="auto">
          <a:xfrm>
            <a:off x="3643306" y="3357562"/>
            <a:ext cx="507209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28800"/>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dirty="0" smtClean="0">
                <a:latin typeface="Arial Black" pitchFamily="34" charset="0"/>
              </a:rPr>
              <a:t>Какое название получило дорожное кольцо в Москве на месте стен Белого города</a:t>
            </a:r>
            <a:r>
              <a:rPr lang="ru-RU" sz="2400" b="1" dirty="0" smtClean="0">
                <a:latin typeface="Arial Black" pitchFamily="34" charset="0"/>
              </a:rPr>
              <a:t>?</a:t>
            </a:r>
          </a:p>
          <a:p>
            <a:pPr algn="ctr" fontAlgn="auto">
              <a:spcBef>
                <a:spcPts val="0"/>
              </a:spcBef>
              <a:spcAft>
                <a:spcPts val="0"/>
              </a:spcAft>
              <a:defRPr/>
            </a:pPr>
            <a:endParaRPr lang="ru-RU" sz="2400" b="1" dirty="0" smtClean="0">
              <a:latin typeface="Arial Black" pitchFamily="34" charset="0"/>
            </a:endParaRPr>
          </a:p>
          <a:p>
            <a:pPr algn="ctr" fontAlgn="auto">
              <a:spcBef>
                <a:spcPts val="0"/>
              </a:spcBef>
              <a:spcAft>
                <a:spcPts val="0"/>
              </a:spcAft>
              <a:defRPr/>
            </a:pPr>
            <a:endParaRPr lang="ru-RU" sz="2400" dirty="0" smtClean="0">
              <a:latin typeface="Arial Black" pitchFamily="34" charset="0"/>
            </a:endParaRPr>
          </a:p>
        </p:txBody>
      </p:sp>
      <p:sp>
        <p:nvSpPr>
          <p:cNvPr id="3" name="Прямоугольник 2"/>
          <p:cNvSpPr/>
          <p:nvPr/>
        </p:nvSpPr>
        <p:spPr>
          <a:xfrm>
            <a:off x="1547664" y="332656"/>
            <a:ext cx="741682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Улицы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600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39944" name="Группа 5"/>
          <p:cNvGrpSpPr>
            <a:grpSpLocks/>
          </p:cNvGrpSpPr>
          <p:nvPr/>
        </p:nvGrpSpPr>
        <p:grpSpPr bwMode="auto">
          <a:xfrm rot="19800000">
            <a:off x="219825" y="-243945"/>
            <a:ext cx="1340144" cy="1714500"/>
            <a:chOff x="2857488" y="642918"/>
            <a:chExt cx="3573715" cy="4572032"/>
          </a:xfrm>
        </p:grpSpPr>
        <p:grpSp>
          <p:nvGrpSpPr>
            <p:cNvPr id="3994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5608" name="Picture 8" descr="http://cdn-st1.rtr-vesti.ru/p/lw_271091.jpg"/>
          <p:cNvPicPr>
            <a:picLocks noChangeAspect="1" noChangeArrowheads="1"/>
          </p:cNvPicPr>
          <p:nvPr/>
        </p:nvPicPr>
        <p:blipFill>
          <a:blip r:embed="rId3"/>
          <a:srcRect/>
          <a:stretch>
            <a:fillRect/>
          </a:stretch>
        </p:blipFill>
        <p:spPr bwMode="auto">
          <a:xfrm>
            <a:off x="3714744" y="3357562"/>
            <a:ext cx="5000660"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328036"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dirty="0" smtClean="0">
                <a:latin typeface="Arial Black" pitchFamily="34" charset="0"/>
              </a:rPr>
              <a:t>Арабские купцы, путешествуя по свету, строили укреплённые торговые дворы, окруженные высокими гладкими стенами. Один такой двор был в Москве. Какая улица напоминает об этом факте?</a:t>
            </a:r>
            <a:endParaRPr lang="ru-RU" sz="2400" dirty="0" smtClean="0">
              <a:latin typeface="Arial Black" pitchFamily="34" charset="0"/>
            </a:endParaRPr>
          </a:p>
        </p:txBody>
      </p:sp>
      <p:sp>
        <p:nvSpPr>
          <p:cNvPr id="3" name="Прямоугольник 2"/>
          <p:cNvSpPr/>
          <p:nvPr/>
        </p:nvSpPr>
        <p:spPr>
          <a:xfrm>
            <a:off x="1547664" y="404664"/>
            <a:ext cx="7488832"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Улицы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800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0968" name="Группа 5"/>
          <p:cNvGrpSpPr>
            <a:grpSpLocks/>
          </p:cNvGrpSpPr>
          <p:nvPr/>
        </p:nvGrpSpPr>
        <p:grpSpPr bwMode="auto">
          <a:xfrm rot="19800000">
            <a:off x="219825" y="-243945"/>
            <a:ext cx="1340144" cy="1714500"/>
            <a:chOff x="2857488" y="642918"/>
            <a:chExt cx="3573715" cy="4572032"/>
          </a:xfrm>
        </p:grpSpPr>
        <p:grpSp>
          <p:nvGrpSpPr>
            <p:cNvPr id="4097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media.ticketland.ru/images/420x270/show/2086409/9.png"/>
          <p:cNvPicPr>
            <a:picLocks noChangeAspect="1" noChangeArrowheads="1"/>
          </p:cNvPicPr>
          <p:nvPr/>
        </p:nvPicPr>
        <p:blipFill>
          <a:blip r:embed="rId3"/>
          <a:srcRect/>
          <a:stretch>
            <a:fillRect/>
          </a:stretch>
        </p:blipFill>
        <p:spPr bwMode="auto">
          <a:xfrm>
            <a:off x="3643306" y="3714752"/>
            <a:ext cx="5072098" cy="3000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5156" name="Группа 2"/>
          <p:cNvGrpSpPr>
            <a:grpSpLocks/>
          </p:cNvGrpSpPr>
          <p:nvPr/>
        </p:nvGrpSpPr>
        <p:grpSpPr bwMode="auto">
          <a:xfrm rot="19800000">
            <a:off x="76950" y="-243945"/>
            <a:ext cx="1340144" cy="1714500"/>
            <a:chOff x="2857488" y="642918"/>
            <a:chExt cx="3573715" cy="4572032"/>
          </a:xfrm>
        </p:grpSpPr>
        <p:grpSp>
          <p:nvGrpSpPr>
            <p:cNvPr id="5158" name="Группа 16"/>
            <p:cNvGrpSpPr>
              <a:grpSpLocks/>
            </p:cNvGrpSpPr>
            <p:nvPr/>
          </p:nvGrpSpPr>
          <p:grpSpPr bwMode="auto">
            <a:xfrm>
              <a:off x="2857488" y="1641235"/>
              <a:ext cx="3573715" cy="3573715"/>
              <a:chOff x="2857488" y="1643051"/>
              <a:chExt cx="3573715" cy="3573715"/>
            </a:xfrm>
          </p:grpSpPr>
          <p:sp>
            <p:nvSpPr>
              <p:cNvPr id="6"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Дуга 6"/>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0" name="Дуга 9"/>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1" name="Дуга 10"/>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rot="16200000">
                <a:off x="4035112" y="448623"/>
                <a:ext cx="1138776" cy="3492499"/>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5"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7" name="TextBox 16"/>
          <p:cNvSpPr txBox="1">
            <a:spLocks noChangeArrowheads="1"/>
          </p:cNvSpPr>
          <p:nvPr/>
        </p:nvSpPr>
        <p:spPr bwMode="auto">
          <a:xfrm>
            <a:off x="1571625" y="2286000"/>
            <a:ext cx="6215063" cy="1570038"/>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РАУНД </a:t>
            </a:r>
            <a:r>
              <a:rPr lang="en-US"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 </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2</a:t>
            </a:r>
            <a:endPar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p:txBody>
      </p:sp>
      <p:sp>
        <p:nvSpPr>
          <p:cNvPr id="24" name="Прямоугольник 23">
            <a:hlinkClick r:id="" action="ppaction://hlinkshowjump?jump=nextslide"/>
          </p:cNvPr>
          <p:cNvSpPr/>
          <p:nvPr/>
        </p:nvSpPr>
        <p:spPr>
          <a:xfrm>
            <a:off x="714375"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Площади и парки Москвы</a:t>
            </a:r>
            <a:endParaRPr lang="ru-RU" sz="1600" dirty="0">
              <a:effectLst>
                <a:outerShdw blurRad="38100" dist="38100" dir="2700000" algn="tl">
                  <a:srgbClr val="000000">
                    <a:alpha val="43137"/>
                  </a:srgbClr>
                </a:outerShdw>
              </a:effectLst>
              <a:latin typeface="Comic Sans MS" pitchFamily="66" charset="0"/>
            </a:endParaRPr>
          </a:p>
        </p:txBody>
      </p:sp>
      <p:sp>
        <p:nvSpPr>
          <p:cNvPr id="25" name="Прямоугольник 24">
            <a:hlinkClick r:id="" action="ppaction://hlinkshowjump?jump=nextslide"/>
          </p:cNvPr>
          <p:cNvSpPr/>
          <p:nvPr/>
        </p:nvSpPr>
        <p:spPr>
          <a:xfrm>
            <a:off x="2286000"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Улицы Москвы</a:t>
            </a:r>
            <a:endParaRPr lang="ru-RU" sz="1600" dirty="0">
              <a:effectLst>
                <a:outerShdw blurRad="38100" dist="38100" dir="2700000" algn="tl">
                  <a:srgbClr val="000000">
                    <a:alpha val="43137"/>
                  </a:srgbClr>
                </a:outerShdw>
              </a:effectLst>
              <a:latin typeface="Comic Sans MS" pitchFamily="66" charset="0"/>
            </a:endParaRPr>
          </a:p>
        </p:txBody>
      </p:sp>
      <p:sp>
        <p:nvSpPr>
          <p:cNvPr id="26" name="Прямоугольник 25">
            <a:hlinkClick r:id="" action="ppaction://hlinkshowjump?jump=nextslide"/>
          </p:cNvPr>
          <p:cNvSpPr/>
          <p:nvPr/>
        </p:nvSpPr>
        <p:spPr>
          <a:xfrm>
            <a:off x="3929063"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Транспорт Москвы</a:t>
            </a:r>
            <a:endParaRPr lang="ru-RU" sz="1600" dirty="0">
              <a:effectLst>
                <a:outerShdw blurRad="38100" dist="38100" dir="2700000" algn="tl">
                  <a:srgbClr val="000000">
                    <a:alpha val="43137"/>
                  </a:srgbClr>
                </a:outerShdw>
              </a:effectLst>
              <a:latin typeface="Comic Sans MS" pitchFamily="66" charset="0"/>
            </a:endParaRPr>
          </a:p>
        </p:txBody>
      </p:sp>
      <p:sp>
        <p:nvSpPr>
          <p:cNvPr id="27" name="Прямоугольник 26">
            <a:hlinkClick r:id="" action="ppaction://hlinkshowjump?jump=nextslide"/>
          </p:cNvPr>
          <p:cNvSpPr/>
          <p:nvPr/>
        </p:nvSpPr>
        <p:spPr>
          <a:xfrm>
            <a:off x="5572125"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600" dirty="0" smtClean="0">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Москва в искусстве	 </a:t>
            </a:r>
            <a:endParaRPr lang="ru-RU" sz="1600" dirty="0">
              <a:effectLst>
                <a:outerShdw blurRad="38100" dist="38100" dir="2700000" algn="tl">
                  <a:srgbClr val="000000">
                    <a:alpha val="43137"/>
                  </a:srgbClr>
                </a:outerShdw>
              </a:effectLst>
              <a:latin typeface="Comic Sans MS" pitchFamily="66" charset="0"/>
            </a:endParaRPr>
          </a:p>
        </p:txBody>
      </p:sp>
      <p:sp>
        <p:nvSpPr>
          <p:cNvPr id="28" name="Прямоугольник 27">
            <a:hlinkClick r:id="" action="ppaction://hlinkshowjump?jump=nextslide"/>
          </p:cNvPr>
          <p:cNvSpPr/>
          <p:nvPr/>
        </p:nvSpPr>
        <p:spPr>
          <a:xfrm>
            <a:off x="7215188" y="1143000"/>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dirty="0" smtClean="0">
                <a:effectLst>
                  <a:outerShdw blurRad="38100" dist="38100" dir="2700000" algn="tl">
                    <a:srgbClr val="000000">
                      <a:alpha val="43137"/>
                    </a:srgbClr>
                  </a:outerShdw>
                </a:effectLst>
                <a:latin typeface="Comic Sans MS" pitchFamily="66" charset="0"/>
              </a:rPr>
              <a:t>Великие люди Москвы</a:t>
            </a:r>
            <a:r>
              <a:rPr lang="ru-RU" dirty="0" smtClean="0">
                <a:effectLst>
                  <a:outerShdw blurRad="38100" dist="38100" dir="2700000" algn="tl">
                    <a:srgbClr val="000000">
                      <a:alpha val="43137"/>
                    </a:srgbClr>
                  </a:outerShdw>
                </a:effectLst>
                <a:latin typeface="Comic Sans MS" pitchFamily="66" charset="0"/>
              </a:rPr>
              <a:t> </a:t>
            </a:r>
            <a:r>
              <a:rPr lang="en-US" dirty="0" smtClean="0">
                <a:effectLst>
                  <a:outerShdw blurRad="38100" dist="38100" dir="2700000" algn="tl">
                    <a:srgbClr val="000000">
                      <a:alpha val="43137"/>
                    </a:srgbClr>
                  </a:outerShdw>
                </a:effectLst>
                <a:latin typeface="Comic Sans MS" pitchFamily="66" charset="0"/>
              </a:rPr>
              <a:t> </a:t>
            </a:r>
            <a:endParaRPr lang="ru-RU" dirty="0">
              <a:effectLst>
                <a:outerShdw blurRad="38100" dist="38100" dir="2700000" algn="tl">
                  <a:srgbClr val="000000">
                    <a:alpha val="43137"/>
                  </a:srgbClr>
                </a:outerShdw>
              </a:effectLst>
              <a:latin typeface="Comic Sans MS" pitchFamily="66" charset="0"/>
            </a:endParaRPr>
          </a:p>
        </p:txBody>
      </p:sp>
      <p:sp>
        <p:nvSpPr>
          <p:cNvPr id="29" name="Прямоугольник 28">
            <a:hlinkClick r:id="rId3" action="ppaction://hlinksldjump"/>
          </p:cNvPr>
          <p:cNvSpPr/>
          <p:nvPr/>
        </p:nvSpPr>
        <p:spPr>
          <a:xfrm>
            <a:off x="928688"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30" name="Прямоугольник 29">
            <a:hlinkClick r:id="rId4" action="ppaction://hlinksldjump"/>
          </p:cNvPr>
          <p:cNvSpPr/>
          <p:nvPr/>
        </p:nvSpPr>
        <p:spPr>
          <a:xfrm>
            <a:off x="928688"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31" name="Прямоугольник 30">
            <a:hlinkClick r:id="rId5" action="ppaction://hlinksldjump"/>
          </p:cNvPr>
          <p:cNvSpPr/>
          <p:nvPr/>
        </p:nvSpPr>
        <p:spPr>
          <a:xfrm>
            <a:off x="928688"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600</a:t>
            </a:r>
            <a:endParaRPr lang="ru-RU" dirty="0">
              <a:solidFill>
                <a:schemeClr val="accent3">
                  <a:lumMod val="50000"/>
                </a:schemeClr>
              </a:solidFill>
              <a:latin typeface="Arial Black" pitchFamily="34" charset="0"/>
            </a:endParaRPr>
          </a:p>
        </p:txBody>
      </p:sp>
      <p:sp>
        <p:nvSpPr>
          <p:cNvPr id="32" name="Прямоугольник 31">
            <a:hlinkClick r:id="rId6" action="ppaction://hlinksldjump"/>
          </p:cNvPr>
          <p:cNvSpPr/>
          <p:nvPr/>
        </p:nvSpPr>
        <p:spPr>
          <a:xfrm>
            <a:off x="928688"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800</a:t>
            </a:r>
            <a:endParaRPr lang="ru-RU" dirty="0">
              <a:solidFill>
                <a:schemeClr val="accent3">
                  <a:lumMod val="50000"/>
                </a:schemeClr>
              </a:solidFill>
              <a:latin typeface="Arial Black" pitchFamily="34" charset="0"/>
            </a:endParaRPr>
          </a:p>
        </p:txBody>
      </p:sp>
      <p:sp>
        <p:nvSpPr>
          <p:cNvPr id="33" name="Прямоугольник 32">
            <a:hlinkClick r:id="rId7" action="ppaction://hlinksldjump"/>
          </p:cNvPr>
          <p:cNvSpPr/>
          <p:nvPr/>
        </p:nvSpPr>
        <p:spPr>
          <a:xfrm>
            <a:off x="928688"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1000</a:t>
            </a:r>
            <a:endParaRPr lang="ru-RU" dirty="0">
              <a:solidFill>
                <a:schemeClr val="accent3">
                  <a:lumMod val="50000"/>
                </a:schemeClr>
              </a:solidFill>
              <a:latin typeface="Arial Black" pitchFamily="34" charset="0"/>
            </a:endParaRPr>
          </a:p>
        </p:txBody>
      </p:sp>
      <p:sp>
        <p:nvSpPr>
          <p:cNvPr id="34" name="Прямоугольник 33">
            <a:hlinkClick r:id="rId8" action="ppaction://hlinksldjump"/>
          </p:cNvPr>
          <p:cNvSpPr/>
          <p:nvPr/>
        </p:nvSpPr>
        <p:spPr>
          <a:xfrm>
            <a:off x="2500313"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35" name="Прямоугольник 34">
            <a:hlinkClick r:id="rId9" action="ppaction://hlinksldjump"/>
          </p:cNvPr>
          <p:cNvSpPr/>
          <p:nvPr/>
        </p:nvSpPr>
        <p:spPr>
          <a:xfrm>
            <a:off x="2500313"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36" name="Прямоугольник 35">
            <a:hlinkClick r:id="rId10" action="ppaction://hlinksldjump"/>
          </p:cNvPr>
          <p:cNvSpPr/>
          <p:nvPr/>
        </p:nvSpPr>
        <p:spPr>
          <a:xfrm>
            <a:off x="2500313"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600</a:t>
            </a:r>
            <a:endParaRPr lang="ru-RU" dirty="0">
              <a:solidFill>
                <a:schemeClr val="accent3">
                  <a:lumMod val="50000"/>
                </a:schemeClr>
              </a:solidFill>
              <a:latin typeface="Arial Black" pitchFamily="34" charset="0"/>
            </a:endParaRPr>
          </a:p>
        </p:txBody>
      </p:sp>
      <p:sp>
        <p:nvSpPr>
          <p:cNvPr id="37" name="Прямоугольник 36">
            <a:hlinkClick r:id="rId11" action="ppaction://hlinksldjump"/>
          </p:cNvPr>
          <p:cNvSpPr/>
          <p:nvPr/>
        </p:nvSpPr>
        <p:spPr>
          <a:xfrm>
            <a:off x="2500313"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800</a:t>
            </a:r>
            <a:endParaRPr lang="ru-RU" dirty="0">
              <a:solidFill>
                <a:schemeClr val="accent3">
                  <a:lumMod val="50000"/>
                </a:schemeClr>
              </a:solidFill>
              <a:latin typeface="Arial Black" pitchFamily="34" charset="0"/>
            </a:endParaRPr>
          </a:p>
        </p:txBody>
      </p:sp>
      <p:sp>
        <p:nvSpPr>
          <p:cNvPr id="38" name="Прямоугольник 37">
            <a:hlinkClick r:id="rId12" action="ppaction://hlinksldjump"/>
          </p:cNvPr>
          <p:cNvSpPr/>
          <p:nvPr/>
        </p:nvSpPr>
        <p:spPr>
          <a:xfrm>
            <a:off x="2500313"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1000</a:t>
            </a:r>
            <a:endParaRPr lang="ru-RU" dirty="0">
              <a:solidFill>
                <a:schemeClr val="accent3">
                  <a:lumMod val="50000"/>
                </a:schemeClr>
              </a:solidFill>
              <a:latin typeface="Arial Black" pitchFamily="34" charset="0"/>
            </a:endParaRPr>
          </a:p>
        </p:txBody>
      </p:sp>
      <p:sp>
        <p:nvSpPr>
          <p:cNvPr id="39" name="Прямоугольник 38">
            <a:hlinkClick r:id="rId13" action="ppaction://hlinksldjump"/>
          </p:cNvPr>
          <p:cNvSpPr/>
          <p:nvPr/>
        </p:nvSpPr>
        <p:spPr>
          <a:xfrm>
            <a:off x="4143375"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40" name="Прямоугольник 39">
            <a:hlinkClick r:id="rId14" action="ppaction://hlinksldjump"/>
          </p:cNvPr>
          <p:cNvSpPr/>
          <p:nvPr/>
        </p:nvSpPr>
        <p:spPr>
          <a:xfrm>
            <a:off x="4143375"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41" name="Прямоугольник 40">
            <a:hlinkClick r:id="rId15" action="ppaction://hlinksldjump"/>
          </p:cNvPr>
          <p:cNvSpPr/>
          <p:nvPr/>
        </p:nvSpPr>
        <p:spPr>
          <a:xfrm>
            <a:off x="4143375"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600</a:t>
            </a:r>
            <a:endParaRPr lang="ru-RU" dirty="0">
              <a:solidFill>
                <a:schemeClr val="accent3">
                  <a:lumMod val="50000"/>
                </a:schemeClr>
              </a:solidFill>
              <a:latin typeface="Arial Black" pitchFamily="34" charset="0"/>
            </a:endParaRPr>
          </a:p>
        </p:txBody>
      </p:sp>
      <p:sp>
        <p:nvSpPr>
          <p:cNvPr id="42" name="Прямоугольник 41">
            <a:hlinkClick r:id="rId16" action="ppaction://hlinksldjump"/>
          </p:cNvPr>
          <p:cNvSpPr/>
          <p:nvPr/>
        </p:nvSpPr>
        <p:spPr>
          <a:xfrm>
            <a:off x="4143375"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800</a:t>
            </a:r>
            <a:endParaRPr lang="ru-RU" dirty="0">
              <a:solidFill>
                <a:schemeClr val="accent3">
                  <a:lumMod val="50000"/>
                </a:schemeClr>
              </a:solidFill>
              <a:latin typeface="Arial Black" pitchFamily="34" charset="0"/>
            </a:endParaRPr>
          </a:p>
        </p:txBody>
      </p:sp>
      <p:sp>
        <p:nvSpPr>
          <p:cNvPr id="43" name="Прямоугольник 42">
            <a:hlinkClick r:id="rId17" action="ppaction://hlinksldjump"/>
          </p:cNvPr>
          <p:cNvSpPr/>
          <p:nvPr/>
        </p:nvSpPr>
        <p:spPr>
          <a:xfrm>
            <a:off x="4143375"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1000</a:t>
            </a:r>
            <a:endParaRPr lang="ru-RU" dirty="0">
              <a:solidFill>
                <a:schemeClr val="accent3">
                  <a:lumMod val="50000"/>
                </a:schemeClr>
              </a:solidFill>
              <a:latin typeface="Arial Black" pitchFamily="34" charset="0"/>
            </a:endParaRPr>
          </a:p>
        </p:txBody>
      </p:sp>
      <p:sp>
        <p:nvSpPr>
          <p:cNvPr id="44" name="Прямоугольник 43">
            <a:hlinkClick r:id="rId18" action="ppaction://hlinksldjump"/>
          </p:cNvPr>
          <p:cNvSpPr/>
          <p:nvPr/>
        </p:nvSpPr>
        <p:spPr>
          <a:xfrm>
            <a:off x="5857875"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45" name="Прямоугольник 44">
            <a:hlinkClick r:id="rId19" action="ppaction://hlinksldjump"/>
          </p:cNvPr>
          <p:cNvSpPr/>
          <p:nvPr/>
        </p:nvSpPr>
        <p:spPr>
          <a:xfrm>
            <a:off x="5857875"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46" name="Прямоугольник 45">
            <a:hlinkClick r:id="rId20" action="ppaction://hlinksldjump"/>
          </p:cNvPr>
          <p:cNvSpPr/>
          <p:nvPr/>
        </p:nvSpPr>
        <p:spPr>
          <a:xfrm>
            <a:off x="5857875"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600</a:t>
            </a:r>
            <a:endParaRPr lang="ru-RU" dirty="0">
              <a:solidFill>
                <a:schemeClr val="accent3">
                  <a:lumMod val="50000"/>
                </a:schemeClr>
              </a:solidFill>
              <a:latin typeface="Arial Black" pitchFamily="34" charset="0"/>
            </a:endParaRPr>
          </a:p>
        </p:txBody>
      </p:sp>
      <p:sp>
        <p:nvSpPr>
          <p:cNvPr id="47" name="Прямоугольник 46">
            <a:hlinkClick r:id="rId21" action="ppaction://hlinksldjump"/>
          </p:cNvPr>
          <p:cNvSpPr/>
          <p:nvPr/>
        </p:nvSpPr>
        <p:spPr>
          <a:xfrm>
            <a:off x="5857875"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800</a:t>
            </a:r>
            <a:endParaRPr lang="ru-RU" dirty="0">
              <a:solidFill>
                <a:schemeClr val="accent3">
                  <a:lumMod val="50000"/>
                </a:schemeClr>
              </a:solidFill>
              <a:latin typeface="Arial Black" pitchFamily="34" charset="0"/>
            </a:endParaRPr>
          </a:p>
        </p:txBody>
      </p:sp>
      <p:sp>
        <p:nvSpPr>
          <p:cNvPr id="48" name="Прямоугольник 47">
            <a:hlinkClick r:id="rId22" action="ppaction://hlinksldjump"/>
          </p:cNvPr>
          <p:cNvSpPr/>
          <p:nvPr/>
        </p:nvSpPr>
        <p:spPr>
          <a:xfrm>
            <a:off x="5857875"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1000</a:t>
            </a:r>
            <a:endParaRPr lang="ru-RU" dirty="0">
              <a:solidFill>
                <a:schemeClr val="accent3">
                  <a:lumMod val="50000"/>
                </a:schemeClr>
              </a:solidFill>
              <a:latin typeface="Arial Black" pitchFamily="34" charset="0"/>
            </a:endParaRPr>
          </a:p>
        </p:txBody>
      </p:sp>
      <p:sp>
        <p:nvSpPr>
          <p:cNvPr id="49" name="Прямоугольник 48">
            <a:hlinkClick r:id="rId23" action="ppaction://hlinksldjump"/>
          </p:cNvPr>
          <p:cNvSpPr/>
          <p:nvPr/>
        </p:nvSpPr>
        <p:spPr>
          <a:xfrm>
            <a:off x="7429500" y="235743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200</a:t>
            </a:r>
            <a:endParaRPr lang="ru-RU" dirty="0">
              <a:solidFill>
                <a:schemeClr val="accent3">
                  <a:lumMod val="50000"/>
                </a:schemeClr>
              </a:solidFill>
              <a:latin typeface="Arial Black" pitchFamily="34" charset="0"/>
            </a:endParaRPr>
          </a:p>
        </p:txBody>
      </p:sp>
      <p:sp>
        <p:nvSpPr>
          <p:cNvPr id="50" name="Прямоугольник 49">
            <a:hlinkClick r:id="rId24" action="ppaction://hlinksldjump"/>
          </p:cNvPr>
          <p:cNvSpPr/>
          <p:nvPr/>
        </p:nvSpPr>
        <p:spPr>
          <a:xfrm>
            <a:off x="7429500" y="3214688"/>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400</a:t>
            </a:r>
            <a:endParaRPr lang="ru-RU" dirty="0">
              <a:solidFill>
                <a:schemeClr val="accent3">
                  <a:lumMod val="50000"/>
                </a:schemeClr>
              </a:solidFill>
              <a:latin typeface="Arial Black" pitchFamily="34" charset="0"/>
            </a:endParaRPr>
          </a:p>
        </p:txBody>
      </p:sp>
      <p:sp>
        <p:nvSpPr>
          <p:cNvPr id="51" name="Прямоугольник 50">
            <a:hlinkClick r:id="rId25" action="ppaction://hlinksldjump"/>
          </p:cNvPr>
          <p:cNvSpPr/>
          <p:nvPr/>
        </p:nvSpPr>
        <p:spPr>
          <a:xfrm>
            <a:off x="7429500" y="4000500"/>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600</a:t>
            </a:r>
            <a:endParaRPr lang="ru-RU" dirty="0">
              <a:solidFill>
                <a:schemeClr val="accent3">
                  <a:lumMod val="50000"/>
                </a:schemeClr>
              </a:solidFill>
              <a:latin typeface="Arial Black" pitchFamily="34" charset="0"/>
            </a:endParaRPr>
          </a:p>
        </p:txBody>
      </p:sp>
      <p:sp>
        <p:nvSpPr>
          <p:cNvPr id="52" name="Прямоугольник 51">
            <a:hlinkClick r:id="rId26" action="ppaction://hlinksldjump"/>
          </p:cNvPr>
          <p:cNvSpPr/>
          <p:nvPr/>
        </p:nvSpPr>
        <p:spPr>
          <a:xfrm>
            <a:off x="7429500" y="4786313"/>
            <a:ext cx="1000125" cy="700087"/>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800</a:t>
            </a:r>
            <a:endParaRPr lang="ru-RU" dirty="0">
              <a:solidFill>
                <a:schemeClr val="accent3">
                  <a:lumMod val="50000"/>
                </a:schemeClr>
              </a:solidFill>
              <a:latin typeface="Arial Black" pitchFamily="34" charset="0"/>
            </a:endParaRPr>
          </a:p>
        </p:txBody>
      </p:sp>
      <p:sp>
        <p:nvSpPr>
          <p:cNvPr id="53" name="Прямоугольник 52">
            <a:hlinkClick r:id="rId27" action="ppaction://hlinksldjump"/>
          </p:cNvPr>
          <p:cNvSpPr/>
          <p:nvPr/>
        </p:nvSpPr>
        <p:spPr>
          <a:xfrm>
            <a:off x="7429500" y="5572125"/>
            <a:ext cx="1000125" cy="700088"/>
          </a:xfrm>
          <a:prstGeom prst="rect">
            <a:avLst/>
          </a:prstGeom>
          <a:solidFill>
            <a:schemeClr val="accent3">
              <a:lumMod val="20000"/>
              <a:lumOff val="8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accent3">
                    <a:lumMod val="50000"/>
                  </a:schemeClr>
                </a:solidFill>
                <a:latin typeface="Arial Black" pitchFamily="34" charset="0"/>
              </a:rPr>
              <a:t>1000</a:t>
            </a:r>
            <a:endParaRPr lang="ru-RU" dirty="0">
              <a:solidFill>
                <a:schemeClr val="accent3">
                  <a:lumMod val="50000"/>
                </a:schemeClr>
              </a:solidFill>
              <a:latin typeface="Arial Black" pitchFamily="34" charset="0"/>
            </a:endParaRPr>
          </a:p>
        </p:txBody>
      </p:sp>
      <p:sp>
        <p:nvSpPr>
          <p:cNvPr id="54" name="Стрелка вправо 53">
            <a:hlinkClick r:id="rId28" action="ppaction://hlinksldjump"/>
          </p:cNvPr>
          <p:cNvSpPr/>
          <p:nvPr/>
        </p:nvSpPr>
        <p:spPr>
          <a:xfrm>
            <a:off x="8215313" y="214313"/>
            <a:ext cx="714375" cy="571500"/>
          </a:xfrm>
          <a:prstGeom prst="rightArrow">
            <a:avLst/>
          </a:prstGeom>
          <a:solidFill>
            <a:schemeClr val="accent3">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effectLst>
                  <a:outerShdw blurRad="38100" dist="38100" dir="2700000" algn="tl">
                    <a:srgbClr val="000000">
                      <a:alpha val="43137"/>
                    </a:srgbClr>
                  </a:outerShdw>
                </a:effectLst>
                <a:latin typeface="Comic Sans MS" pitchFamily="66" charset="0"/>
              </a:rPr>
              <a:t>3</a:t>
            </a:r>
            <a:endParaRPr lang="ru-RU" sz="2000" dirty="0">
              <a:effectLst>
                <a:outerShdw blurRad="38100" dist="38100" dir="2700000" algn="tl">
                  <a:srgbClr val="000000">
                    <a:alpha val="43137"/>
                  </a:srgbClr>
                </a:outerShdw>
              </a:effectLst>
              <a:latin typeface="Comic Sans MS" pitchFamily="66" charset="0"/>
            </a:endParaRPr>
          </a:p>
        </p:txBody>
      </p:sp>
      <p:sp>
        <p:nvSpPr>
          <p:cNvPr id="55"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0" presetClass="exit" presetSubtype="0" fill="hold" grpId="1" nodeType="withEffect">
                                  <p:stCondLst>
                                    <p:cond delay="0"/>
                                  </p:stCondLst>
                                  <p:childTnLst>
                                    <p:animEffect transition="out" filter="fade">
                                      <p:cBhvr>
                                        <p:cTn id="22" dur="5000"/>
                                        <p:tgtEl>
                                          <p:spTgt spid="17"/>
                                        </p:tgtEl>
                                      </p:cBhvr>
                                    </p:animEffect>
                                    <p:set>
                                      <p:cBhvr>
                                        <p:cTn id="23" dur="1" fill="hold">
                                          <p:stCondLst>
                                            <p:cond delay="4999"/>
                                          </p:stCondLst>
                                        </p:cTn>
                                        <p:tgtEl>
                                          <p:spTgt spid="17"/>
                                        </p:tgtEl>
                                        <p:attrNameLst>
                                          <p:attrName>style.visibility</p:attrName>
                                        </p:attrNameLst>
                                      </p:cBhvr>
                                      <p:to>
                                        <p:strVal val="hidden"/>
                                      </p:to>
                                    </p:se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
                                        <p:tgtEl>
                                          <p:spTgt spid="24"/>
                                        </p:tgtEl>
                                      </p:cBhvr>
                                    </p:animEffect>
                                  </p:childTnLst>
                                </p:cTn>
                              </p:par>
                            </p:childTnLst>
                          </p:cTn>
                        </p:par>
                        <p:par>
                          <p:cTn id="28" fill="hold" nodeType="afterGroup">
                            <p:stCondLst>
                              <p:cond delay="51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
                                        <p:tgtEl>
                                          <p:spTgt spid="25"/>
                                        </p:tgtEl>
                                      </p:cBhvr>
                                    </p:animEffect>
                                  </p:childTnLst>
                                </p:cTn>
                              </p:par>
                            </p:childTnLst>
                          </p:cTn>
                        </p:par>
                        <p:par>
                          <p:cTn id="32" fill="hold" nodeType="afterGroup">
                            <p:stCondLst>
                              <p:cond delay="52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
                                        <p:tgtEl>
                                          <p:spTgt spid="26"/>
                                        </p:tgtEl>
                                      </p:cBhvr>
                                    </p:animEffect>
                                  </p:childTnLst>
                                </p:cTn>
                              </p:par>
                            </p:childTnLst>
                          </p:cTn>
                        </p:par>
                        <p:par>
                          <p:cTn id="36" fill="hold" nodeType="afterGroup">
                            <p:stCondLst>
                              <p:cond delay="53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
                                        <p:tgtEl>
                                          <p:spTgt spid="27"/>
                                        </p:tgtEl>
                                      </p:cBhvr>
                                    </p:animEffect>
                                  </p:childTnLst>
                                </p:cTn>
                              </p:par>
                            </p:childTnLst>
                          </p:cTn>
                        </p:par>
                        <p:par>
                          <p:cTn id="40" fill="hold" nodeType="afterGroup">
                            <p:stCondLst>
                              <p:cond delay="54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
                                        <p:tgtEl>
                                          <p:spTgt spid="28"/>
                                        </p:tgtEl>
                                      </p:cBhvr>
                                    </p:animEffect>
                                  </p:childTnLst>
                                </p:cTn>
                              </p:par>
                            </p:childTnLst>
                          </p:cTn>
                        </p:par>
                        <p:par>
                          <p:cTn id="44" fill="hold" nodeType="afterGroup">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
                                        <p:tgtEl>
                                          <p:spTgt spid="29"/>
                                        </p:tgtEl>
                                      </p:cBhvr>
                                    </p:animEffect>
                                  </p:childTnLst>
                                </p:cTn>
                              </p:par>
                            </p:childTnLst>
                          </p:cTn>
                        </p:par>
                        <p:par>
                          <p:cTn id="48" fill="hold" nodeType="afterGroup">
                            <p:stCondLst>
                              <p:cond delay="56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
                                        <p:tgtEl>
                                          <p:spTgt spid="30"/>
                                        </p:tgtEl>
                                      </p:cBhvr>
                                    </p:animEffect>
                                  </p:childTnLst>
                                </p:cTn>
                              </p:par>
                            </p:childTnLst>
                          </p:cTn>
                        </p:par>
                        <p:par>
                          <p:cTn id="52" fill="hold" nodeType="afterGroup">
                            <p:stCondLst>
                              <p:cond delay="57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
                                        <p:tgtEl>
                                          <p:spTgt spid="31"/>
                                        </p:tgtEl>
                                      </p:cBhvr>
                                    </p:animEffect>
                                  </p:childTnLst>
                                </p:cTn>
                              </p:par>
                            </p:childTnLst>
                          </p:cTn>
                        </p:par>
                        <p:par>
                          <p:cTn id="56" fill="hold" nodeType="afterGroup">
                            <p:stCondLst>
                              <p:cond delay="5800"/>
                            </p:stCondLst>
                            <p:childTnLst>
                              <p:par>
                                <p:cTn id="57" presetID="10"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
                                        <p:tgtEl>
                                          <p:spTgt spid="32"/>
                                        </p:tgtEl>
                                      </p:cBhvr>
                                    </p:animEffect>
                                  </p:childTnLst>
                                </p:cTn>
                              </p:par>
                            </p:childTnLst>
                          </p:cTn>
                        </p:par>
                        <p:par>
                          <p:cTn id="60" fill="hold" nodeType="afterGroup">
                            <p:stCondLst>
                              <p:cond delay="59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
                                        <p:tgtEl>
                                          <p:spTgt spid="33"/>
                                        </p:tgtEl>
                                      </p:cBhvr>
                                    </p:animEffect>
                                  </p:childTnLst>
                                </p:cTn>
                              </p:par>
                            </p:childTnLst>
                          </p:cTn>
                        </p:par>
                        <p:par>
                          <p:cTn id="64" fill="hold" nodeType="afterGroup">
                            <p:stCondLst>
                              <p:cond delay="6000"/>
                            </p:stCondLst>
                            <p:childTnLst>
                              <p:par>
                                <p:cTn id="65" presetID="10"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
                                        <p:tgtEl>
                                          <p:spTgt spid="34"/>
                                        </p:tgtEl>
                                      </p:cBhvr>
                                    </p:animEffect>
                                  </p:childTnLst>
                                </p:cTn>
                              </p:par>
                            </p:childTnLst>
                          </p:cTn>
                        </p:par>
                        <p:par>
                          <p:cTn id="68" fill="hold" nodeType="afterGroup">
                            <p:stCondLst>
                              <p:cond delay="6100"/>
                            </p:stCondLst>
                            <p:childTnLst>
                              <p:par>
                                <p:cTn id="69" presetID="10"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
                                        <p:tgtEl>
                                          <p:spTgt spid="35"/>
                                        </p:tgtEl>
                                      </p:cBhvr>
                                    </p:animEffect>
                                  </p:childTnLst>
                                </p:cTn>
                              </p:par>
                            </p:childTnLst>
                          </p:cTn>
                        </p:par>
                        <p:par>
                          <p:cTn id="72" fill="hold" nodeType="afterGroup">
                            <p:stCondLst>
                              <p:cond delay="6200"/>
                            </p:stCondLst>
                            <p:childTnLst>
                              <p:par>
                                <p:cTn id="73" presetID="10" presetClass="entr" presetSubtype="0"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
                                        <p:tgtEl>
                                          <p:spTgt spid="36"/>
                                        </p:tgtEl>
                                      </p:cBhvr>
                                    </p:animEffect>
                                  </p:childTnLst>
                                </p:cTn>
                              </p:par>
                            </p:childTnLst>
                          </p:cTn>
                        </p:par>
                        <p:par>
                          <p:cTn id="76" fill="hold" nodeType="afterGroup">
                            <p:stCondLst>
                              <p:cond delay="6300"/>
                            </p:stCondLst>
                            <p:childTnLst>
                              <p:par>
                                <p:cTn id="77" presetID="10" presetClass="entr"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
                                        <p:tgtEl>
                                          <p:spTgt spid="37"/>
                                        </p:tgtEl>
                                      </p:cBhvr>
                                    </p:animEffect>
                                  </p:childTnLst>
                                </p:cTn>
                              </p:par>
                            </p:childTnLst>
                          </p:cTn>
                        </p:par>
                        <p:par>
                          <p:cTn id="80" fill="hold" nodeType="afterGroup">
                            <p:stCondLst>
                              <p:cond delay="640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
                                        <p:tgtEl>
                                          <p:spTgt spid="38"/>
                                        </p:tgtEl>
                                      </p:cBhvr>
                                    </p:animEffect>
                                  </p:childTnLst>
                                </p:cTn>
                              </p:par>
                            </p:childTnLst>
                          </p:cTn>
                        </p:par>
                        <p:par>
                          <p:cTn id="84" fill="hold" nodeType="afterGroup">
                            <p:stCondLst>
                              <p:cond delay="6500"/>
                            </p:stCondLst>
                            <p:childTnLst>
                              <p:par>
                                <p:cTn id="85" presetID="10" presetClass="entr" presetSubtype="0"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
                                        <p:tgtEl>
                                          <p:spTgt spid="39"/>
                                        </p:tgtEl>
                                      </p:cBhvr>
                                    </p:animEffect>
                                  </p:childTnLst>
                                </p:cTn>
                              </p:par>
                            </p:childTnLst>
                          </p:cTn>
                        </p:par>
                        <p:par>
                          <p:cTn id="88" fill="hold" nodeType="afterGroup">
                            <p:stCondLst>
                              <p:cond delay="6600"/>
                            </p:stCondLst>
                            <p:childTnLst>
                              <p:par>
                                <p:cTn id="89" presetID="10" presetClass="entr" presetSubtype="0"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
                                        <p:tgtEl>
                                          <p:spTgt spid="40"/>
                                        </p:tgtEl>
                                      </p:cBhvr>
                                    </p:animEffect>
                                  </p:childTnLst>
                                </p:cTn>
                              </p:par>
                            </p:childTnLst>
                          </p:cTn>
                        </p:par>
                        <p:par>
                          <p:cTn id="92" fill="hold" nodeType="afterGroup">
                            <p:stCondLst>
                              <p:cond delay="6700"/>
                            </p:stCondLst>
                            <p:childTnLst>
                              <p:par>
                                <p:cTn id="93" presetID="10" presetClass="entr" presetSubtype="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
                                        <p:tgtEl>
                                          <p:spTgt spid="41"/>
                                        </p:tgtEl>
                                      </p:cBhvr>
                                    </p:animEffect>
                                  </p:childTnLst>
                                </p:cTn>
                              </p:par>
                            </p:childTnLst>
                          </p:cTn>
                        </p:par>
                        <p:par>
                          <p:cTn id="96" fill="hold" nodeType="afterGroup">
                            <p:stCondLst>
                              <p:cond delay="6800"/>
                            </p:stCondLst>
                            <p:childTnLst>
                              <p:par>
                                <p:cTn id="97" presetID="10" presetClass="entr" presetSubtype="0" fill="hold" grpId="0" nodeType="after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100"/>
                                        <p:tgtEl>
                                          <p:spTgt spid="42"/>
                                        </p:tgtEl>
                                      </p:cBhvr>
                                    </p:animEffect>
                                  </p:childTnLst>
                                </p:cTn>
                              </p:par>
                            </p:childTnLst>
                          </p:cTn>
                        </p:par>
                        <p:par>
                          <p:cTn id="100" fill="hold" nodeType="afterGroup">
                            <p:stCondLst>
                              <p:cond delay="6900"/>
                            </p:stCondLst>
                            <p:childTnLst>
                              <p:par>
                                <p:cTn id="101" presetID="10" presetClass="entr" presetSubtype="0" fill="hold" grpId="0" nodeType="after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100"/>
                                        <p:tgtEl>
                                          <p:spTgt spid="43"/>
                                        </p:tgtEl>
                                      </p:cBhvr>
                                    </p:animEffect>
                                  </p:childTnLst>
                                </p:cTn>
                              </p:par>
                            </p:childTnLst>
                          </p:cTn>
                        </p:par>
                        <p:par>
                          <p:cTn id="104" fill="hold" nodeType="afterGroup">
                            <p:stCondLst>
                              <p:cond delay="7000"/>
                            </p:stCondLst>
                            <p:childTnLst>
                              <p:par>
                                <p:cTn id="105" presetID="10" presetClass="entr" presetSubtype="0"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100"/>
                                        <p:tgtEl>
                                          <p:spTgt spid="44"/>
                                        </p:tgtEl>
                                      </p:cBhvr>
                                    </p:animEffect>
                                  </p:childTnLst>
                                </p:cTn>
                              </p:par>
                            </p:childTnLst>
                          </p:cTn>
                        </p:par>
                        <p:par>
                          <p:cTn id="108" fill="hold" nodeType="afterGroup">
                            <p:stCondLst>
                              <p:cond delay="7100"/>
                            </p:stCondLst>
                            <p:childTnLst>
                              <p:par>
                                <p:cTn id="109" presetID="10" presetClass="entr" presetSubtype="0"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100"/>
                                        <p:tgtEl>
                                          <p:spTgt spid="45"/>
                                        </p:tgtEl>
                                      </p:cBhvr>
                                    </p:animEffect>
                                  </p:childTnLst>
                                </p:cTn>
                              </p:par>
                            </p:childTnLst>
                          </p:cTn>
                        </p:par>
                        <p:par>
                          <p:cTn id="112" fill="hold" nodeType="afterGroup">
                            <p:stCondLst>
                              <p:cond delay="7200"/>
                            </p:stCondLst>
                            <p:childTnLst>
                              <p:par>
                                <p:cTn id="113" presetID="10" presetClass="entr" presetSubtype="0" fill="hold" grpId="0" nodeType="after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fade">
                                      <p:cBhvr>
                                        <p:cTn id="115" dur="100"/>
                                        <p:tgtEl>
                                          <p:spTgt spid="46"/>
                                        </p:tgtEl>
                                      </p:cBhvr>
                                    </p:animEffect>
                                  </p:childTnLst>
                                </p:cTn>
                              </p:par>
                            </p:childTnLst>
                          </p:cTn>
                        </p:par>
                        <p:par>
                          <p:cTn id="116" fill="hold" nodeType="afterGroup">
                            <p:stCondLst>
                              <p:cond delay="7300"/>
                            </p:stCondLst>
                            <p:childTnLst>
                              <p:par>
                                <p:cTn id="117" presetID="10" presetClass="entr" presetSubtype="0" fill="hold" grpId="0" nodeType="after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fade">
                                      <p:cBhvr>
                                        <p:cTn id="119" dur="100"/>
                                        <p:tgtEl>
                                          <p:spTgt spid="47"/>
                                        </p:tgtEl>
                                      </p:cBhvr>
                                    </p:animEffect>
                                  </p:childTnLst>
                                </p:cTn>
                              </p:par>
                            </p:childTnLst>
                          </p:cTn>
                        </p:par>
                        <p:par>
                          <p:cTn id="120" fill="hold" nodeType="afterGroup">
                            <p:stCondLst>
                              <p:cond delay="7400"/>
                            </p:stCondLst>
                            <p:childTnLst>
                              <p:par>
                                <p:cTn id="121" presetID="10" presetClass="entr" presetSubtype="0" fill="hold" grpId="0" nodeType="after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100"/>
                                        <p:tgtEl>
                                          <p:spTgt spid="48"/>
                                        </p:tgtEl>
                                      </p:cBhvr>
                                    </p:animEffect>
                                  </p:childTnLst>
                                </p:cTn>
                              </p:par>
                            </p:childTnLst>
                          </p:cTn>
                        </p:par>
                        <p:par>
                          <p:cTn id="124" fill="hold" nodeType="afterGroup">
                            <p:stCondLst>
                              <p:cond delay="7500"/>
                            </p:stCondLst>
                            <p:childTnLst>
                              <p:par>
                                <p:cTn id="125" presetID="10" presetClass="entr" presetSubtype="0" fill="hold" grpId="0" nodeType="after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100"/>
                                        <p:tgtEl>
                                          <p:spTgt spid="49"/>
                                        </p:tgtEl>
                                      </p:cBhvr>
                                    </p:animEffect>
                                  </p:childTnLst>
                                </p:cTn>
                              </p:par>
                            </p:childTnLst>
                          </p:cTn>
                        </p:par>
                        <p:par>
                          <p:cTn id="128" fill="hold" nodeType="afterGroup">
                            <p:stCondLst>
                              <p:cond delay="7600"/>
                            </p:stCondLst>
                            <p:childTnLst>
                              <p:par>
                                <p:cTn id="129" presetID="10" presetClass="entr" presetSubtype="0"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fade">
                                      <p:cBhvr>
                                        <p:cTn id="131" dur="100"/>
                                        <p:tgtEl>
                                          <p:spTgt spid="50"/>
                                        </p:tgtEl>
                                      </p:cBhvr>
                                    </p:animEffect>
                                  </p:childTnLst>
                                </p:cTn>
                              </p:par>
                            </p:childTnLst>
                          </p:cTn>
                        </p:par>
                        <p:par>
                          <p:cTn id="132" fill="hold" nodeType="afterGroup">
                            <p:stCondLst>
                              <p:cond delay="7700"/>
                            </p:stCondLst>
                            <p:childTnLst>
                              <p:par>
                                <p:cTn id="133" presetID="10" presetClass="entr" presetSubtype="0" fill="hold" grpId="0" nodeType="after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100"/>
                                        <p:tgtEl>
                                          <p:spTgt spid="51"/>
                                        </p:tgtEl>
                                      </p:cBhvr>
                                    </p:animEffect>
                                  </p:childTnLst>
                                </p:cTn>
                              </p:par>
                            </p:childTnLst>
                          </p:cTn>
                        </p:par>
                        <p:par>
                          <p:cTn id="136" fill="hold" nodeType="afterGroup">
                            <p:stCondLst>
                              <p:cond delay="7800"/>
                            </p:stCondLst>
                            <p:childTnLst>
                              <p:par>
                                <p:cTn id="137" presetID="10" presetClass="entr" presetSubtype="0" fill="hold" grpId="0" nodeType="after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fade">
                                      <p:cBhvr>
                                        <p:cTn id="139" dur="100"/>
                                        <p:tgtEl>
                                          <p:spTgt spid="52"/>
                                        </p:tgtEl>
                                      </p:cBhvr>
                                    </p:animEffect>
                                  </p:childTnLst>
                                </p:cTn>
                              </p:par>
                            </p:childTnLst>
                          </p:cTn>
                        </p:par>
                        <p:par>
                          <p:cTn id="140" fill="hold" nodeType="afterGroup">
                            <p:stCondLst>
                              <p:cond delay="7900"/>
                            </p:stCondLst>
                            <p:childTnLst>
                              <p:par>
                                <p:cTn id="141" presetID="10" presetClass="entr" presetSubtype="0" fill="hold" grpId="0" nodeType="after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fade">
                                      <p:cBhvr>
                                        <p:cTn id="143" dur="100"/>
                                        <p:tgtEl>
                                          <p:spTgt spid="53"/>
                                        </p:tgtEl>
                                      </p:cBhvr>
                                    </p:animEffect>
                                  </p:childTnLst>
                                </p:cTn>
                              </p:par>
                            </p:childTnLst>
                          </p:cTn>
                        </p:par>
                        <p:par>
                          <p:cTn id="144" fill="hold" nodeType="afterGroup">
                            <p:stCondLst>
                              <p:cond delay="8000"/>
                            </p:stCondLst>
                            <p:childTnLst>
                              <p:par>
                                <p:cTn id="145" presetID="10" presetClass="entr" presetSubtype="0" fill="hold" grpId="0" nodeType="afterEffect">
                                  <p:stCondLst>
                                    <p:cond delay="0"/>
                                  </p:stCondLst>
                                  <p:childTnLst>
                                    <p:set>
                                      <p:cBhvr>
                                        <p:cTn id="146" dur="1" fill="hold">
                                          <p:stCondLst>
                                            <p:cond delay="0"/>
                                          </p:stCondLst>
                                        </p:cTn>
                                        <p:tgtEl>
                                          <p:spTgt spid="54"/>
                                        </p:tgtEl>
                                        <p:attrNameLst>
                                          <p:attrName>style.visibility</p:attrName>
                                        </p:attrNameLst>
                                      </p:cBhvr>
                                      <p:to>
                                        <p:strVal val="visible"/>
                                      </p:to>
                                    </p:set>
                                    <p:animEffect transition="in" filter="fade">
                                      <p:cBhvr>
                                        <p:cTn id="14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28800"/>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effectLst>
                  <a:outerShdw blurRad="76200" dist="50800" dir="5400000" algn="tl" rotWithShape="0">
                    <a:srgbClr val="000000">
                      <a:alpha val="65000"/>
                    </a:srgbClr>
                  </a:outerShdw>
                </a:effectLst>
                <a:latin typeface="Arial Black" pitchFamily="34" charset="0"/>
              </a:rPr>
              <a:t>На пересечении Большой Лубянки и этой московской улицы в 18 веке находилась усадьба помещицы </a:t>
            </a:r>
            <a:r>
              <a:rPr lang="ru-RU" sz="2400" b="1" spc="50" dirty="0" err="1" smtClean="0">
                <a:ln w="11430"/>
                <a:effectLst>
                  <a:outerShdw blurRad="76200" dist="50800" dir="5400000" algn="tl" rotWithShape="0">
                    <a:srgbClr val="000000">
                      <a:alpha val="65000"/>
                    </a:srgbClr>
                  </a:outerShdw>
                </a:effectLst>
                <a:latin typeface="Arial Black" pitchFamily="34" charset="0"/>
              </a:rPr>
              <a:t>Салтычихи</a:t>
            </a:r>
            <a:r>
              <a:rPr lang="ru-RU" sz="2400" b="1" spc="50" dirty="0" smtClean="0">
                <a:ln w="11430"/>
                <a:effectLst>
                  <a:outerShdw blurRad="76200" dist="50800" dir="5400000" algn="tl" rotWithShape="0">
                    <a:srgbClr val="000000">
                      <a:alpha val="65000"/>
                    </a:srgbClr>
                  </a:outerShdw>
                </a:effectLst>
                <a:latin typeface="Arial Black" pitchFamily="34" charset="0"/>
              </a:rPr>
              <a:t>, известной в народе своей жестокостью в обращении с крепостными.</a:t>
            </a:r>
            <a:endParaRPr lang="ru-RU" sz="24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1475656" y="332656"/>
            <a:ext cx="7488832" cy="1200329"/>
          </a:xfrm>
          <a:prstGeom prst="rect">
            <a:avLst/>
          </a:prstGeom>
        </p:spPr>
        <p:txBody>
          <a:bodyPr wrap="square">
            <a:spAutoFit/>
          </a:bodyPr>
          <a:lstStyle/>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 </a:t>
            </a:r>
            <a:r>
              <a:rPr lang="ru-RU" sz="3600" b="1" dirty="0" smtClean="0">
                <a:solidFill>
                  <a:schemeClr val="bg1"/>
                </a:solidFill>
                <a:effectLst>
                  <a:outerShdw blurRad="38100" dist="38100" dir="2700000" algn="tl">
                    <a:srgbClr val="000000">
                      <a:alpha val="43137"/>
                    </a:srgbClr>
                  </a:outerShdw>
                </a:effectLst>
                <a:latin typeface="Calibri" pitchFamily="34" charset="0"/>
              </a:rPr>
              <a:t>Улицы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1992" name="Группа 5"/>
          <p:cNvGrpSpPr>
            <a:grpSpLocks/>
          </p:cNvGrpSpPr>
          <p:nvPr/>
        </p:nvGrpSpPr>
        <p:grpSpPr bwMode="auto">
          <a:xfrm rot="19800000">
            <a:off x="219825" y="-243945"/>
            <a:ext cx="1340144" cy="1714500"/>
            <a:chOff x="2857488" y="642918"/>
            <a:chExt cx="3573715" cy="4572032"/>
          </a:xfrm>
        </p:grpSpPr>
        <p:grpSp>
          <p:nvGrpSpPr>
            <p:cNvPr id="4199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4" name="AutoShape 2" descr="https://lh3.googleusercontent.com/-KfvdVOCZzKg/WAj8uEFrr6I/AAAAAAAJBVo/Ur-yKYRd6bY/8198809_thumb%25255B1%25255D.jpg?imgmax=8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56" name="Picture 4" descr="http://e-libra.ru/files/books/2011/07/11/202720/i_069.jpg"/>
          <p:cNvPicPr>
            <a:picLocks noChangeAspect="1" noChangeArrowheads="1"/>
          </p:cNvPicPr>
          <p:nvPr/>
        </p:nvPicPr>
        <p:blipFill>
          <a:blip r:embed="rId3"/>
          <a:srcRect/>
          <a:stretch>
            <a:fillRect/>
          </a:stretch>
        </p:blipFill>
        <p:spPr bwMode="auto">
          <a:xfrm>
            <a:off x="6215074" y="3714752"/>
            <a:ext cx="2500330" cy="2980727"/>
          </a:xfrm>
          <a:prstGeom prst="rect">
            <a:avLst/>
          </a:prstGeom>
          <a:noFill/>
        </p:spPr>
      </p:pic>
      <p:pic>
        <p:nvPicPr>
          <p:cNvPr id="23558" name="Picture 6" descr="http://sosenskoe-omsu.ru/upload/iblock/39a/Ix-B6_XUGV8.jpg"/>
          <p:cNvPicPr>
            <a:picLocks noChangeAspect="1" noChangeArrowheads="1"/>
          </p:cNvPicPr>
          <p:nvPr/>
        </p:nvPicPr>
        <p:blipFill>
          <a:blip r:embed="rId4"/>
          <a:srcRect/>
          <a:stretch>
            <a:fillRect/>
          </a:stretch>
        </p:blipFill>
        <p:spPr bwMode="auto">
          <a:xfrm>
            <a:off x="3714744" y="3714752"/>
            <a:ext cx="2500330" cy="3000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Этот вид общественного транспорта появился в Москве в 1935 году</a:t>
            </a:r>
            <a:r>
              <a:rPr lang="ru-RU" sz="2400" dirty="0" smtClean="0">
                <a:latin typeface="Arial Black" pitchFamily="34" charset="0"/>
              </a:rPr>
              <a:t>.</a:t>
            </a:r>
          </a:p>
          <a:p>
            <a:pPr algn="ctr" fontAlgn="auto">
              <a:spcBef>
                <a:spcPts val="0"/>
              </a:spcBef>
              <a:spcAft>
                <a:spcPts val="0"/>
              </a:spcAft>
              <a:defRPr/>
            </a:pP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a:p>
            <a:pPr algn="ctr" fontAlgn="auto">
              <a:spcBef>
                <a:spcPts val="0"/>
              </a:spcBef>
              <a:spcAft>
                <a:spcPts val="0"/>
              </a:spcAft>
              <a:defRPr/>
            </a:pP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71670" y="428604"/>
            <a:ext cx="696482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Транспорт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3016" name="Группа 5"/>
          <p:cNvGrpSpPr>
            <a:grpSpLocks/>
          </p:cNvGrpSpPr>
          <p:nvPr/>
        </p:nvGrpSpPr>
        <p:grpSpPr bwMode="auto">
          <a:xfrm rot="19800000">
            <a:off x="219825" y="-243945"/>
            <a:ext cx="1340144" cy="1714500"/>
            <a:chOff x="2857488" y="642918"/>
            <a:chExt cx="3573715" cy="4572032"/>
          </a:xfrm>
        </p:grpSpPr>
        <p:grpSp>
          <p:nvGrpSpPr>
            <p:cNvPr id="4301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2532" name="Picture 4" descr="http://www.sostav.ru/app/public/images/news/2015/05/15/preview/16581_471x230.jpg"/>
          <p:cNvPicPr>
            <a:picLocks noChangeAspect="1" noChangeArrowheads="1"/>
          </p:cNvPicPr>
          <p:nvPr/>
        </p:nvPicPr>
        <p:blipFill>
          <a:blip r:embed="rId3"/>
          <a:srcRect/>
          <a:stretch>
            <a:fillRect/>
          </a:stretch>
        </p:blipFill>
        <p:spPr bwMode="auto">
          <a:xfrm>
            <a:off x="3643306" y="3357562"/>
            <a:ext cx="5072098"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effectLst>
                  <a:outerShdw blurRad="76200" dist="50800" dir="5400000" algn="tl" rotWithShape="0">
                    <a:srgbClr val="000000">
                      <a:alpha val="65000"/>
                    </a:srgbClr>
                  </a:outerShdw>
                </a:effectLst>
                <a:latin typeface="Arial Black" pitchFamily="34" charset="0"/>
              </a:rPr>
              <a:t>Депутаты Московской городской думы летом 1899 г. требовали запретить этот вид транспорта, поскольку он пугал пешеходов. О каком транспорте идет речь?</a:t>
            </a:r>
            <a:endParaRPr lang="ru-RU" sz="24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71670" y="404664"/>
            <a:ext cx="6820810"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Транспорт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4040" name="Группа 5"/>
          <p:cNvGrpSpPr>
            <a:grpSpLocks/>
          </p:cNvGrpSpPr>
          <p:nvPr/>
        </p:nvGrpSpPr>
        <p:grpSpPr bwMode="auto">
          <a:xfrm rot="19800000">
            <a:off x="219825" y="-243945"/>
            <a:ext cx="1340144" cy="1714500"/>
            <a:chOff x="2857488" y="642918"/>
            <a:chExt cx="3573715" cy="4572032"/>
          </a:xfrm>
        </p:grpSpPr>
        <p:grpSp>
          <p:nvGrpSpPr>
            <p:cNvPr id="4404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pPr algn="ctr"/>
            <a:endParaRPr lang="ru-RU" sz="20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4" name="AutoShape 2" descr="https://4.bp.blogspot.com/-zYmVVsIxPnk/VxPCA3tqhJI/AAAAAAAAkzg/6Dlv4K_KjFA-hI_IHtUjLZlue05iBOtmQCLcB/s320/mors_14_19_hp_landaulette_town_car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510" name="AutoShape 6" descr="https://italianelcuoreblog.files.wordpress.com/2016/07/peugeot-3_25c2_25bd-hp-10.jpg?w=65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12" name="Picture 8" descr="https://upload.wikimedia.org/wikipedia/commons/thumb/3/3d/1899_FIAT.JPG/300px-1899_FIAT.JPG"/>
          <p:cNvPicPr>
            <a:picLocks noChangeAspect="1" noChangeArrowheads="1"/>
          </p:cNvPicPr>
          <p:nvPr/>
        </p:nvPicPr>
        <p:blipFill>
          <a:blip r:embed="rId3"/>
          <a:srcRect/>
          <a:stretch>
            <a:fillRect/>
          </a:stretch>
        </p:blipFill>
        <p:spPr bwMode="auto">
          <a:xfrm>
            <a:off x="3714744" y="3357562"/>
            <a:ext cx="5000660"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28800"/>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effectLst>
                  <a:outerShdw blurRad="76200" dist="50800" dir="5400000" algn="tl" rotWithShape="0">
                    <a:srgbClr val="000000">
                      <a:alpha val="65000"/>
                    </a:srgbClr>
                  </a:outerShdw>
                </a:effectLst>
                <a:latin typeface="Arial Black" pitchFamily="34" charset="0"/>
              </a:rPr>
              <a:t>При каком российском императоре в Москве появились первые вокзалы</a:t>
            </a:r>
            <a:r>
              <a:rPr lang="ru-RU" sz="2400" b="1" spc="50" dirty="0" smtClean="0">
                <a:ln w="11430"/>
                <a:effectLst>
                  <a:outerShdw blurRad="76200" dist="50800" dir="5400000" algn="tl" rotWithShape="0">
                    <a:srgbClr val="000000">
                      <a:alpha val="65000"/>
                    </a:srgbClr>
                  </a:outerShdw>
                </a:effectLst>
                <a:latin typeface="Arial Black" pitchFamily="34" charset="0"/>
              </a:rPr>
              <a:t>?</a:t>
            </a:r>
          </a:p>
          <a:p>
            <a:pPr algn="ctr" fontAlgn="auto">
              <a:spcBef>
                <a:spcPts val="0"/>
              </a:spcBef>
              <a:spcAft>
                <a:spcPts val="0"/>
              </a:spcAft>
              <a:defRPr/>
            </a:pPr>
            <a:endParaRPr lang="ru-RU" sz="2400" b="1" spc="50" dirty="0" smtClean="0">
              <a:ln w="11430"/>
              <a:effectLst>
                <a:outerShdw blurRad="76200" dist="50800" dir="5400000" algn="tl" rotWithShape="0">
                  <a:srgbClr val="000000">
                    <a:alpha val="65000"/>
                  </a:srgbClr>
                </a:outerShdw>
              </a:effectLst>
              <a:latin typeface="Arial Black" pitchFamily="34" charset="0"/>
            </a:endParaRPr>
          </a:p>
          <a:p>
            <a:pPr algn="ctr" fontAlgn="auto">
              <a:spcBef>
                <a:spcPts val="0"/>
              </a:spcBef>
              <a:spcAft>
                <a:spcPts val="0"/>
              </a:spcAft>
              <a:defRPr/>
            </a:pPr>
            <a:endParaRPr lang="ru-RU" sz="24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71670" y="404664"/>
            <a:ext cx="664373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Транспорт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600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5064" name="Группа 5"/>
          <p:cNvGrpSpPr>
            <a:grpSpLocks/>
          </p:cNvGrpSpPr>
          <p:nvPr/>
        </p:nvGrpSpPr>
        <p:grpSpPr bwMode="auto">
          <a:xfrm rot="19800000">
            <a:off x="219825" y="-243945"/>
            <a:ext cx="1340144" cy="1714500"/>
            <a:chOff x="2857488" y="642918"/>
            <a:chExt cx="3573715" cy="4572032"/>
          </a:xfrm>
        </p:grpSpPr>
        <p:grpSp>
          <p:nvGrpSpPr>
            <p:cNvPr id="4506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0482" name="Picture 2" descr="http://900igr.net/datai/obg/Istorija-pozharnoj-okhrany-Rossii/0008-007-Planomernaja-organizatsija-pozharnykh-komand.png"/>
          <p:cNvPicPr>
            <a:picLocks noChangeAspect="1" noChangeArrowheads="1"/>
          </p:cNvPicPr>
          <p:nvPr/>
        </p:nvPicPr>
        <p:blipFill>
          <a:blip r:embed="rId3"/>
          <a:srcRect/>
          <a:stretch>
            <a:fillRect/>
          </a:stretch>
        </p:blipFill>
        <p:spPr bwMode="auto">
          <a:xfrm>
            <a:off x="5715008" y="3357562"/>
            <a:ext cx="3000396"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556792"/>
            <a:ext cx="800105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Каким именем в дореволюционной Москве называли всех дешёвых извозчиков</a:t>
            </a:r>
            <a:r>
              <a:rPr lang="ru-RU" sz="2400" dirty="0" smtClean="0">
                <a:latin typeface="Arial Black" pitchFamily="34" charset="0"/>
              </a:rPr>
              <a:t>?</a:t>
            </a:r>
          </a:p>
          <a:p>
            <a:pPr algn="ctr" fontAlgn="auto">
              <a:spcBef>
                <a:spcPts val="0"/>
              </a:spcBef>
              <a:spcAft>
                <a:spcPts val="0"/>
              </a:spcAft>
              <a:defRPr/>
            </a:pP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a:p>
            <a:pPr algn="ctr" fontAlgn="auto">
              <a:spcBef>
                <a:spcPts val="0"/>
              </a:spcBef>
              <a:spcAft>
                <a:spcPts val="0"/>
              </a:spcAft>
              <a:defRPr/>
            </a:pP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71670" y="332656"/>
            <a:ext cx="667679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Транспорт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800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6088" name="Группа 5"/>
          <p:cNvGrpSpPr>
            <a:grpSpLocks/>
          </p:cNvGrpSpPr>
          <p:nvPr/>
        </p:nvGrpSpPr>
        <p:grpSpPr bwMode="auto">
          <a:xfrm rot="19800000">
            <a:off x="219825" y="-243945"/>
            <a:ext cx="1340144" cy="1714500"/>
            <a:chOff x="2857488" y="642918"/>
            <a:chExt cx="3573715" cy="4572032"/>
          </a:xfrm>
        </p:grpSpPr>
        <p:grpSp>
          <p:nvGrpSpPr>
            <p:cNvPr id="4609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static.newauction.ru/offer_images/2015/08/12/01/big/1/1NmBufpoSEJ/russkie_tipy_izvozchik.jpg"/>
          <p:cNvPicPr>
            <a:picLocks noChangeAspect="1" noChangeArrowheads="1"/>
          </p:cNvPicPr>
          <p:nvPr/>
        </p:nvPicPr>
        <p:blipFill>
          <a:blip r:embed="rId3"/>
          <a:srcRect/>
          <a:stretch>
            <a:fillRect/>
          </a:stretch>
        </p:blipFill>
        <p:spPr bwMode="auto">
          <a:xfrm>
            <a:off x="3643306" y="3357562"/>
            <a:ext cx="5072098"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844824"/>
            <a:ext cx="8286808" cy="178510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200" b="1" spc="50" dirty="0" smtClean="0">
                <a:ln w="11430"/>
                <a:effectLst>
                  <a:outerShdw blurRad="76200" dist="50800" dir="5400000" algn="tl" rotWithShape="0">
                    <a:srgbClr val="000000">
                      <a:alpha val="65000"/>
                    </a:srgbClr>
                  </a:outerShdw>
                </a:effectLst>
                <a:latin typeface="Arial Black" pitchFamily="34" charset="0"/>
              </a:rPr>
              <a:t>Шутят, что в Москве существует прекрасный минералогический музей, где представлены образца мрамора, гранита, известняка. Этот «музей» также является одним из важных объектов Москвы. О чем идет речь?</a:t>
            </a:r>
            <a:endParaRPr lang="ru-RU" sz="22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71670" y="476672"/>
            <a:ext cx="6643734"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Транспорт Москвы</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7112" name="Группа 5"/>
          <p:cNvGrpSpPr>
            <a:grpSpLocks/>
          </p:cNvGrpSpPr>
          <p:nvPr/>
        </p:nvGrpSpPr>
        <p:grpSpPr bwMode="auto">
          <a:xfrm rot="19800000">
            <a:off x="219825" y="-243945"/>
            <a:ext cx="1340144" cy="1714500"/>
            <a:chOff x="2857488" y="642918"/>
            <a:chExt cx="3573715" cy="4572032"/>
          </a:xfrm>
        </p:grpSpPr>
        <p:grpSp>
          <p:nvGrpSpPr>
            <p:cNvPr id="4711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4" name="AutoShape 2" descr="https://4.bp.blogspot.com/-9D5JHb4WspE/V__AfprtBxI/AAAAAAAAGjw/9YqYIm0VtkcVR-jp1Mbd2RHr2oRaxKgKgCLcB/s640/57040c_9fed7fc99b1547c49f72262e002abe81%257Emv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38" name="AutoShape 6" descr="https://im0-tub-ru.yandex.net/i?id=c46180cb7f3d90f3972ba1635bea7a5e-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40" name="AutoShape 8" descr="https://im2-tub-ru.yandex.net/i?id=41ee084b8f2c69abd438735f7ff56001-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50" name="Picture 18" descr="http://hicarus.ru/photo/5b/5bf96143f7844ed0e6bf5ae7014a5e53.jpg"/>
          <p:cNvPicPr>
            <a:picLocks noChangeAspect="1" noChangeArrowheads="1"/>
          </p:cNvPicPr>
          <p:nvPr/>
        </p:nvPicPr>
        <p:blipFill>
          <a:blip r:embed="rId3"/>
          <a:srcRect/>
          <a:stretch>
            <a:fillRect/>
          </a:stretch>
        </p:blipFill>
        <p:spPr bwMode="auto">
          <a:xfrm>
            <a:off x="3643306" y="3714752"/>
            <a:ext cx="5072098" cy="29289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14488"/>
            <a:ext cx="8286808" cy="1938992"/>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effectLst>
                  <a:outerShdw blurRad="76200" dist="50800" dir="5400000" algn="tl" rotWithShape="0">
                    <a:srgbClr val="000000">
                      <a:alpha val="65000"/>
                    </a:srgbClr>
                  </a:outerShdw>
                </a:effectLst>
                <a:latin typeface="Arial Black" pitchFamily="34" charset="0"/>
              </a:rPr>
              <a:t>Знаменитая Царь-пушка, один из редких памятников русского литейного дела, установлена на Ивановской площади Кремля. Сколько раз стреляли из Царь-пушки?</a:t>
            </a:r>
            <a:endParaRPr lang="ru-RU" sz="24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1928794" y="500042"/>
            <a:ext cx="5857875" cy="1200329"/>
          </a:xfrm>
          <a:prstGeom prst="rect">
            <a:avLst/>
          </a:prstGeom>
        </p:spPr>
        <p:txBody>
          <a:bodyPr>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Москва в искусстве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8136" name="Группа 5"/>
          <p:cNvGrpSpPr>
            <a:grpSpLocks/>
          </p:cNvGrpSpPr>
          <p:nvPr/>
        </p:nvGrpSpPr>
        <p:grpSpPr bwMode="auto">
          <a:xfrm rot="19800000">
            <a:off x="219825" y="-243945"/>
            <a:ext cx="1340144" cy="1714500"/>
            <a:chOff x="2857488" y="642918"/>
            <a:chExt cx="3573715" cy="4572032"/>
          </a:xfrm>
        </p:grpSpPr>
        <p:grpSp>
          <p:nvGrpSpPr>
            <p:cNvPr id="4813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17412" name="Picture 4" descr="http://pinster.ru/cache/images/c/c/9/e/f/cc9ef88f54acad5fa53f858bf25833ff1d3a6f6d.jpg"/>
          <p:cNvPicPr>
            <a:picLocks noChangeAspect="1" noChangeArrowheads="1"/>
          </p:cNvPicPr>
          <p:nvPr/>
        </p:nvPicPr>
        <p:blipFill>
          <a:blip r:embed="rId3"/>
          <a:srcRect/>
          <a:stretch>
            <a:fillRect/>
          </a:stretch>
        </p:blipFill>
        <p:spPr bwMode="auto">
          <a:xfrm>
            <a:off x="3714744" y="3714752"/>
            <a:ext cx="5000660" cy="3000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effectLst>
                  <a:outerShdw blurRad="76200" dist="50800" dir="5400000" algn="tl" rotWithShape="0">
                    <a:srgbClr val="000000">
                      <a:alpha val="65000"/>
                    </a:srgbClr>
                  </a:outerShdw>
                </a:effectLst>
                <a:latin typeface="Arial Black" pitchFamily="34" charset="0"/>
              </a:rPr>
              <a:t>Какой московский театр сверху выглядит как звезда</a:t>
            </a:r>
            <a:r>
              <a:rPr lang="ru-RU" sz="2400" b="1" spc="50" dirty="0" smtClean="0">
                <a:ln w="11430"/>
                <a:effectLst>
                  <a:outerShdw blurRad="76200" dist="50800" dir="5400000" algn="tl" rotWithShape="0">
                    <a:srgbClr val="000000">
                      <a:alpha val="65000"/>
                    </a:srgbClr>
                  </a:outerShdw>
                </a:effectLst>
                <a:latin typeface="Arial Black" pitchFamily="34" charset="0"/>
              </a:rPr>
              <a:t>?</a:t>
            </a:r>
          </a:p>
          <a:p>
            <a:pPr algn="ctr" fontAlgn="auto">
              <a:spcBef>
                <a:spcPts val="0"/>
              </a:spcBef>
              <a:spcAft>
                <a:spcPts val="0"/>
              </a:spcAft>
              <a:defRPr/>
            </a:pPr>
            <a:endParaRPr lang="ru-RU" sz="2400" b="1" spc="50" dirty="0" smtClean="0">
              <a:ln w="11430"/>
              <a:effectLst>
                <a:outerShdw blurRad="76200" dist="50800" dir="5400000" algn="tl" rotWithShape="0">
                  <a:srgbClr val="000000">
                    <a:alpha val="65000"/>
                  </a:srgbClr>
                </a:outerShdw>
              </a:effectLst>
              <a:latin typeface="Arial Black" pitchFamily="34" charset="0"/>
            </a:endParaRPr>
          </a:p>
          <a:p>
            <a:pPr algn="ctr" fontAlgn="auto">
              <a:spcBef>
                <a:spcPts val="0"/>
              </a:spcBef>
              <a:spcAft>
                <a:spcPts val="0"/>
              </a:spcAft>
              <a:defRPr/>
            </a:pPr>
            <a:endParaRPr lang="ru-RU" sz="24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71670" y="260648"/>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Москва в искусстве </a:t>
            </a:r>
            <a:endParaRPr lang="en-US" sz="3600" b="1" dirty="0" smtClean="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49160" name="Группа 5"/>
          <p:cNvGrpSpPr>
            <a:grpSpLocks/>
          </p:cNvGrpSpPr>
          <p:nvPr/>
        </p:nvGrpSpPr>
        <p:grpSpPr bwMode="auto">
          <a:xfrm rot="19800000">
            <a:off x="219825" y="-243945"/>
            <a:ext cx="1340144" cy="1714500"/>
            <a:chOff x="2857488" y="642918"/>
            <a:chExt cx="3573715" cy="4572032"/>
          </a:xfrm>
        </p:grpSpPr>
        <p:grpSp>
          <p:nvGrpSpPr>
            <p:cNvPr id="4916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06534" y="712064"/>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www.nagaev-foto.ru/images/04Moscow/052_Red_Army_theatre.jpg"/>
          <p:cNvPicPr>
            <a:picLocks noChangeAspect="1" noChangeArrowheads="1"/>
          </p:cNvPicPr>
          <p:nvPr/>
        </p:nvPicPr>
        <p:blipFill>
          <a:blip r:embed="rId3"/>
          <a:srcRect/>
          <a:stretch>
            <a:fillRect/>
          </a:stretch>
        </p:blipFill>
        <p:spPr bwMode="auto">
          <a:xfrm>
            <a:off x="3714744" y="3357562"/>
            <a:ext cx="5000660"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28800"/>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Какую скульптуру с 1947 г. постоянно показывали в заставке отечественных фильмов, сделанных на киностудии «Мосфильм».</a:t>
            </a:r>
            <a:endParaRPr lang="ru-RU" sz="24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00250" y="404665"/>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Москва в искусстве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600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0184" name="Группа 5"/>
          <p:cNvGrpSpPr>
            <a:grpSpLocks/>
          </p:cNvGrpSpPr>
          <p:nvPr/>
        </p:nvGrpSpPr>
        <p:grpSpPr bwMode="auto">
          <a:xfrm rot="19800000">
            <a:off x="219825" y="-243945"/>
            <a:ext cx="1340144" cy="1714500"/>
            <a:chOff x="2857488" y="642918"/>
            <a:chExt cx="3573715" cy="4572032"/>
          </a:xfrm>
        </p:grpSpPr>
        <p:grpSp>
          <p:nvGrpSpPr>
            <p:cNvPr id="5018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15364" name="Picture 4" descr="http://ekogradmoscow.ru/images/raznoe3/mosfilm/65d3a016070de539a50b9f57131f67f3_w960_h2048.jpeg"/>
          <p:cNvPicPr>
            <a:picLocks noChangeAspect="1" noChangeArrowheads="1"/>
          </p:cNvPicPr>
          <p:nvPr/>
        </p:nvPicPr>
        <p:blipFill>
          <a:blip r:embed="rId3"/>
          <a:srcRect/>
          <a:stretch>
            <a:fillRect/>
          </a:stretch>
        </p:blipFill>
        <p:spPr bwMode="auto">
          <a:xfrm>
            <a:off x="3643306" y="3286124"/>
            <a:ext cx="5072098" cy="34290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4348" y="1628800"/>
            <a:ext cx="800105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Вступление к опере композитора М. Мусоргского «</a:t>
            </a:r>
            <a:r>
              <a:rPr lang="ru-RU" sz="2400" dirty="0" err="1" smtClean="0">
                <a:latin typeface="Arial Black" pitchFamily="34" charset="0"/>
              </a:rPr>
              <a:t>Хованщина</a:t>
            </a:r>
            <a:r>
              <a:rPr lang="ru-RU" sz="2400" dirty="0" smtClean="0">
                <a:latin typeface="Arial Black" pitchFamily="34" charset="0"/>
              </a:rPr>
              <a:t>» называется </a:t>
            </a:r>
            <a:r>
              <a:rPr lang="ru-RU" sz="2400" dirty="0" smtClean="0">
                <a:latin typeface="Arial Black" pitchFamily="34" charset="0"/>
              </a:rPr>
              <a:t>...</a:t>
            </a:r>
          </a:p>
          <a:p>
            <a:pPr algn="ctr" fontAlgn="auto">
              <a:spcBef>
                <a:spcPts val="0"/>
              </a:spcBef>
              <a:spcAft>
                <a:spcPts val="0"/>
              </a:spcAft>
              <a:defRPr/>
            </a:pPr>
            <a:endParaRPr lang="ru-RU"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a:p>
            <a:pPr algn="ctr" fontAlgn="auto">
              <a:spcBef>
                <a:spcPts val="0"/>
              </a:spcBef>
              <a:spcAft>
                <a:spcPts val="0"/>
              </a:spcAft>
              <a:defRPr/>
            </a:pP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1928794" y="332656"/>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Москва в искусстве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800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1208" name="Группа 5"/>
          <p:cNvGrpSpPr>
            <a:grpSpLocks/>
          </p:cNvGrpSpPr>
          <p:nvPr/>
        </p:nvGrpSpPr>
        <p:grpSpPr bwMode="auto">
          <a:xfrm rot="19800000">
            <a:off x="219825" y="-243945"/>
            <a:ext cx="1340144" cy="1714500"/>
            <a:chOff x="2857488" y="642918"/>
            <a:chExt cx="3573715" cy="4572032"/>
          </a:xfrm>
        </p:grpSpPr>
        <p:grpSp>
          <p:nvGrpSpPr>
            <p:cNvPr id="5121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s://s-media-cache-ak0.pinimg.com/236x/73/33/ad/7333ad5e9215d343cf9703f8f2f83fbd.jpg"/>
          <p:cNvPicPr>
            <a:picLocks noChangeAspect="1" noChangeArrowheads="1"/>
          </p:cNvPicPr>
          <p:nvPr/>
        </p:nvPicPr>
        <p:blipFill>
          <a:blip r:embed="rId3"/>
          <a:srcRect/>
          <a:stretch>
            <a:fillRect/>
          </a:stretch>
        </p:blipFill>
        <p:spPr bwMode="auto">
          <a:xfrm>
            <a:off x="6215074" y="3357562"/>
            <a:ext cx="2500330" cy="3286148"/>
          </a:xfrm>
          <a:prstGeom prst="rect">
            <a:avLst/>
          </a:prstGeom>
          <a:noFill/>
        </p:spPr>
      </p:pic>
      <p:sp>
        <p:nvSpPr>
          <p:cNvPr id="14340" name="AutoShape 4" descr="https://ds02.infourok.ru/uploads/ex/0d48/0003ca4f-6282128e/hello_html_74133a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344" name="Picture 8" descr="http://eng.opera-samara.net/allimages/5225.jpg"/>
          <p:cNvPicPr>
            <a:picLocks noChangeAspect="1" noChangeArrowheads="1"/>
          </p:cNvPicPr>
          <p:nvPr/>
        </p:nvPicPr>
        <p:blipFill>
          <a:blip r:embed="rId4"/>
          <a:srcRect/>
          <a:stretch>
            <a:fillRect/>
          </a:stretch>
        </p:blipFill>
        <p:spPr bwMode="auto">
          <a:xfrm>
            <a:off x="3643306" y="3357562"/>
            <a:ext cx="257176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grpSp>
        <p:nvGrpSpPr>
          <p:cNvPr id="6155" name="Группа 2"/>
          <p:cNvGrpSpPr>
            <a:grpSpLocks/>
          </p:cNvGrpSpPr>
          <p:nvPr/>
        </p:nvGrpSpPr>
        <p:grpSpPr bwMode="auto">
          <a:xfrm rot="19800000">
            <a:off x="76950" y="-243945"/>
            <a:ext cx="1340144" cy="1714500"/>
            <a:chOff x="2857488" y="642918"/>
            <a:chExt cx="3573715" cy="4572032"/>
          </a:xfrm>
        </p:grpSpPr>
        <p:grpSp>
          <p:nvGrpSpPr>
            <p:cNvPr id="6157" name="Группа 16"/>
            <p:cNvGrpSpPr>
              <a:grpSpLocks/>
            </p:cNvGrpSpPr>
            <p:nvPr/>
          </p:nvGrpSpPr>
          <p:grpSpPr bwMode="auto">
            <a:xfrm>
              <a:off x="2857488" y="1641235"/>
              <a:ext cx="3573715" cy="3573715"/>
              <a:chOff x="2857488" y="1643051"/>
              <a:chExt cx="3573715" cy="3573715"/>
            </a:xfrm>
          </p:grpSpPr>
          <p:sp>
            <p:nvSpPr>
              <p:cNvPr id="6"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Дуга 6"/>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8" name="Дуга 7"/>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9" name="Дуга 8"/>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0" name="Дуга 9"/>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1" name="Дуга 10"/>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rot="16200000">
                <a:off x="4035112" y="448623"/>
                <a:ext cx="1138776" cy="3492499"/>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5"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54" name="TextBox 53"/>
          <p:cNvSpPr txBox="1">
            <a:spLocks noChangeArrowheads="1"/>
          </p:cNvSpPr>
          <p:nvPr/>
        </p:nvSpPr>
        <p:spPr bwMode="auto">
          <a:xfrm>
            <a:off x="1571625" y="2286000"/>
            <a:ext cx="6215063" cy="1570038"/>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РАУНД </a:t>
            </a:r>
            <a:r>
              <a:rPr lang="en-US"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 </a:t>
            </a: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lin Sans FB Demi" pitchFamily="34" charset="0"/>
              </a:rPr>
              <a:t>3</a:t>
            </a:r>
            <a:endPar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p:txBody>
      </p:sp>
      <p:sp>
        <p:nvSpPr>
          <p:cNvPr id="24" name="Прямоугольник 23">
            <a:hlinkClick r:id="rId3" action="ppaction://hlinksldjump"/>
          </p:cNvPr>
          <p:cNvSpPr/>
          <p:nvPr/>
        </p:nvSpPr>
        <p:spPr>
          <a:xfrm>
            <a:off x="714375" y="3000375"/>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effectLst>
                  <a:outerShdw blurRad="38100" dist="38100" dir="2700000" algn="tl">
                    <a:srgbClr val="000000">
                      <a:alpha val="43137"/>
                    </a:srgbClr>
                  </a:outerShdw>
                </a:effectLst>
              </a:rPr>
              <a:t>300</a:t>
            </a:r>
            <a:endParaRPr lang="ru-RU" sz="3600" dirty="0">
              <a:effectLst>
                <a:outerShdw blurRad="38100" dist="38100" dir="2700000" algn="tl">
                  <a:srgbClr val="000000">
                    <a:alpha val="43137"/>
                  </a:srgbClr>
                </a:outerShdw>
              </a:effectLst>
              <a:latin typeface="Arial Black" pitchFamily="34" charset="0"/>
            </a:endParaRPr>
          </a:p>
        </p:txBody>
      </p:sp>
      <p:sp>
        <p:nvSpPr>
          <p:cNvPr id="25" name="Прямоугольник 24">
            <a:hlinkClick r:id="rId4" action="ppaction://hlinksldjump"/>
          </p:cNvPr>
          <p:cNvSpPr/>
          <p:nvPr/>
        </p:nvSpPr>
        <p:spPr>
          <a:xfrm>
            <a:off x="2286000" y="3000375"/>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effectLst>
                  <a:outerShdw blurRad="38100" dist="38100" dir="2700000" algn="tl">
                    <a:srgbClr val="000000">
                      <a:alpha val="43137"/>
                    </a:srgbClr>
                  </a:outerShdw>
                </a:effectLst>
              </a:rPr>
              <a:t>600</a:t>
            </a:r>
            <a:endParaRPr lang="ru-RU" sz="3600" b="1" dirty="0">
              <a:effectLst>
                <a:outerShdw blurRad="38100" dist="38100" dir="2700000" algn="tl">
                  <a:srgbClr val="000000">
                    <a:alpha val="43137"/>
                  </a:srgbClr>
                </a:outerShdw>
              </a:effectLst>
            </a:endParaRPr>
          </a:p>
        </p:txBody>
      </p:sp>
      <p:sp>
        <p:nvSpPr>
          <p:cNvPr id="26" name="Прямоугольник 25">
            <a:hlinkClick r:id="rId5" action="ppaction://hlinksldjump"/>
          </p:cNvPr>
          <p:cNvSpPr/>
          <p:nvPr/>
        </p:nvSpPr>
        <p:spPr>
          <a:xfrm>
            <a:off x="3929063" y="3000375"/>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effectLst>
                  <a:outerShdw blurRad="38100" dist="38100" dir="2700000" algn="tl">
                    <a:srgbClr val="000000">
                      <a:alpha val="43137"/>
                    </a:srgbClr>
                  </a:outerShdw>
                </a:effectLst>
              </a:rPr>
              <a:t>900</a:t>
            </a:r>
            <a:endParaRPr lang="ru-RU" sz="3600" b="1" dirty="0">
              <a:effectLst>
                <a:outerShdw blurRad="38100" dist="38100" dir="2700000" algn="tl">
                  <a:srgbClr val="000000">
                    <a:alpha val="43137"/>
                  </a:srgbClr>
                </a:outerShdw>
              </a:effectLst>
            </a:endParaRPr>
          </a:p>
        </p:txBody>
      </p:sp>
      <p:sp>
        <p:nvSpPr>
          <p:cNvPr id="27" name="Прямоугольник 26">
            <a:hlinkClick r:id="rId6" action="ppaction://hlinksldjump"/>
          </p:cNvPr>
          <p:cNvSpPr/>
          <p:nvPr/>
        </p:nvSpPr>
        <p:spPr>
          <a:xfrm>
            <a:off x="5572125" y="3000375"/>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effectLst>
                  <a:outerShdw blurRad="38100" dist="38100" dir="2700000" algn="tl">
                    <a:srgbClr val="000000">
                      <a:alpha val="43137"/>
                    </a:srgbClr>
                  </a:outerShdw>
                </a:effectLst>
              </a:rPr>
              <a:t>1200</a:t>
            </a:r>
            <a:endParaRPr lang="ru-RU" sz="3600" b="1" dirty="0">
              <a:effectLst>
                <a:outerShdw blurRad="38100" dist="38100" dir="2700000" algn="tl">
                  <a:srgbClr val="000000">
                    <a:alpha val="43137"/>
                  </a:srgbClr>
                </a:outerShdw>
              </a:effectLst>
            </a:endParaRPr>
          </a:p>
        </p:txBody>
      </p:sp>
      <p:sp>
        <p:nvSpPr>
          <p:cNvPr id="28" name="Прямоугольник 27">
            <a:hlinkClick r:id="rId7" action="ppaction://hlinksldjump"/>
          </p:cNvPr>
          <p:cNvSpPr/>
          <p:nvPr/>
        </p:nvSpPr>
        <p:spPr>
          <a:xfrm>
            <a:off x="7215188" y="3000375"/>
            <a:ext cx="1428750" cy="1000125"/>
          </a:xfrm>
          <a:prstGeom prst="rect">
            <a:avLst/>
          </a:prstGeom>
          <a:solidFill>
            <a:schemeClr val="accent3">
              <a:lumMod val="60000"/>
              <a:lumOff val="40000"/>
              <a:alpha val="8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effectLst>
                  <a:outerShdw blurRad="38100" dist="38100" dir="2700000" algn="tl">
                    <a:srgbClr val="000000">
                      <a:alpha val="43137"/>
                    </a:srgbClr>
                  </a:outerShdw>
                </a:effectLst>
              </a:rPr>
              <a:t>1500</a:t>
            </a:r>
            <a:endParaRPr lang="ru-RU" sz="3600" b="1" dirty="0">
              <a:effectLst>
                <a:outerShdw blurRad="38100" dist="38100" dir="2700000" algn="tl">
                  <a:srgbClr val="000000">
                    <a:alpha val="43137"/>
                  </a:srgbClr>
                </a:outerShdw>
              </a:effectLst>
            </a:endParaRPr>
          </a:p>
        </p:txBody>
      </p:sp>
      <p:sp>
        <p:nvSpPr>
          <p:cNvPr id="56" name="Прямоугольник 55">
            <a:hlinkClick r:id="rId8" action="ppaction://hlinksldjump"/>
          </p:cNvPr>
          <p:cNvSpPr/>
          <p:nvPr/>
        </p:nvSpPr>
        <p:spPr>
          <a:xfrm>
            <a:off x="6357938" y="5715000"/>
            <a:ext cx="2428875" cy="857250"/>
          </a:xfrm>
          <a:prstGeom prst="rect">
            <a:avLst/>
          </a:prstGeom>
          <a:solidFill>
            <a:schemeClr val="accent3">
              <a:lumMod val="75000"/>
              <a:alpha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Конец</a:t>
            </a: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 </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29"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par>
                                <p:cTn id="21" presetID="10" presetClass="exit" presetSubtype="0" fill="hold" grpId="1" nodeType="withEffect">
                                  <p:stCondLst>
                                    <p:cond delay="0"/>
                                  </p:stCondLst>
                                  <p:childTnLst>
                                    <p:animEffect transition="out" filter="fade">
                                      <p:cBhvr>
                                        <p:cTn id="22" dur="5000"/>
                                        <p:tgtEl>
                                          <p:spTgt spid="54"/>
                                        </p:tgtEl>
                                      </p:cBhvr>
                                    </p:animEffect>
                                    <p:set>
                                      <p:cBhvr>
                                        <p:cTn id="23" dur="1" fill="hold">
                                          <p:stCondLst>
                                            <p:cond delay="4999"/>
                                          </p:stCondLst>
                                        </p:cTn>
                                        <p:tgtEl>
                                          <p:spTgt spid="54"/>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
                                        <p:tgtEl>
                                          <p:spTgt spid="24"/>
                                        </p:tgtEl>
                                      </p:cBhvr>
                                    </p:animEffect>
                                  </p:childTnLst>
                                </p:cTn>
                              </p:par>
                            </p:childTnLst>
                          </p:cTn>
                        </p:par>
                        <p:par>
                          <p:cTn id="28" fill="hold">
                            <p:stCondLst>
                              <p:cond delay="51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
                                        <p:tgtEl>
                                          <p:spTgt spid="25"/>
                                        </p:tgtEl>
                                      </p:cBhvr>
                                    </p:animEffect>
                                  </p:childTnLst>
                                </p:cTn>
                              </p:par>
                            </p:childTnLst>
                          </p:cTn>
                        </p:par>
                        <p:par>
                          <p:cTn id="32" fill="hold">
                            <p:stCondLst>
                              <p:cond delay="5200"/>
                            </p:stCondLst>
                            <p:childTnLst>
                              <p:par>
                                <p:cTn id="33" presetID="10"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
                                        <p:tgtEl>
                                          <p:spTgt spid="26"/>
                                        </p:tgtEl>
                                      </p:cBhvr>
                                    </p:animEffect>
                                  </p:childTnLst>
                                </p:cTn>
                              </p:par>
                            </p:childTnLst>
                          </p:cTn>
                        </p:par>
                        <p:par>
                          <p:cTn id="36" fill="hold">
                            <p:stCondLst>
                              <p:cond delay="53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
                                        <p:tgtEl>
                                          <p:spTgt spid="27"/>
                                        </p:tgtEl>
                                      </p:cBhvr>
                                    </p:animEffect>
                                  </p:childTnLst>
                                </p:cTn>
                              </p:par>
                            </p:childTnLst>
                          </p:cTn>
                        </p:par>
                        <p:par>
                          <p:cTn id="40" fill="hold">
                            <p:stCondLst>
                              <p:cond delay="54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
                                        <p:tgtEl>
                                          <p:spTgt spid="28"/>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24" grpId="0" animBg="1"/>
      <p:bldP spid="25" grpId="0" animBg="1"/>
      <p:bldP spid="26" grpId="0" animBg="1"/>
      <p:bldP spid="27" grpId="0" animBg="1"/>
      <p:bldP spid="28" grpId="0" animBg="1"/>
      <p:bldP spid="5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5786" y="1772816"/>
            <a:ext cx="8001056" cy="178510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b="1" spc="50" dirty="0" smtClean="0">
                <a:ln w="11430"/>
                <a:effectLst>
                  <a:outerShdw blurRad="76200" dist="50800" dir="5400000" algn="tl" rotWithShape="0">
                    <a:srgbClr val="000000">
                      <a:alpha val="65000"/>
                    </a:srgbClr>
                  </a:outerShdw>
                </a:effectLst>
                <a:latin typeface="Arial Black" pitchFamily="34" charset="0"/>
              </a:rPr>
              <a:t>Этот Московский театр был открыт в 1776г. на улице Петровка. Вскоре театр сгорел. Новый театр был построен архитектором Бове. После пожара 1853г. Он был построен архитектором </a:t>
            </a:r>
            <a:r>
              <a:rPr lang="ru-RU" sz="2200" b="1" spc="50" dirty="0" err="1" smtClean="0">
                <a:ln w="11430"/>
                <a:effectLst>
                  <a:outerShdw blurRad="76200" dist="50800" dir="5400000" algn="tl" rotWithShape="0">
                    <a:srgbClr val="000000">
                      <a:alpha val="65000"/>
                    </a:srgbClr>
                  </a:outerShdw>
                </a:effectLst>
                <a:latin typeface="Arial Black" pitchFamily="34" charset="0"/>
              </a:rPr>
              <a:t>Кавосом</a:t>
            </a:r>
            <a:r>
              <a:rPr lang="ru-RU" sz="2200" b="1" spc="50" dirty="0" smtClean="0">
                <a:ln w="11430"/>
                <a:effectLst>
                  <a:outerShdw blurRad="76200" dist="50800" dir="5400000" algn="tl" rotWithShape="0">
                    <a:srgbClr val="000000">
                      <a:alpha val="65000"/>
                    </a:srgbClr>
                  </a:outerShdw>
                </a:effectLst>
                <a:latin typeface="Arial Black" pitchFamily="34" charset="0"/>
              </a:rPr>
              <a:t>. Что это за театр?</a:t>
            </a:r>
            <a:endParaRPr lang="ru-RU" sz="22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00232" y="428604"/>
            <a:ext cx="5857875" cy="1200329"/>
          </a:xfrm>
          <a:prstGeom prst="rect">
            <a:avLst/>
          </a:prstGeom>
        </p:spPr>
        <p:txBody>
          <a:bodyPr>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Москва в искусстве </a:t>
            </a:r>
            <a:endParaRPr lang="ru-RU" sz="3600" b="1" dirty="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r>
              <a:rPr lang="en-US" sz="3600" b="1" dirty="0">
                <a:solidFill>
                  <a:schemeClr val="bg1"/>
                </a:solidFill>
                <a:effectLst>
                  <a:outerShdw blurRad="38100" dist="38100" dir="2700000" algn="tl">
                    <a:srgbClr val="000000">
                      <a:alpha val="43137"/>
                    </a:srgbClr>
                  </a:outerShdw>
                </a:effectLst>
                <a:latin typeface="Calibri" pitchFamily="34" charset="0"/>
              </a:rPr>
              <a:t>1000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2232" name="Группа 5"/>
          <p:cNvGrpSpPr>
            <a:grpSpLocks/>
          </p:cNvGrpSpPr>
          <p:nvPr/>
        </p:nvGrpSpPr>
        <p:grpSpPr bwMode="auto">
          <a:xfrm rot="19800000">
            <a:off x="219825" y="-243945"/>
            <a:ext cx="1340144" cy="1714500"/>
            <a:chOff x="2857488" y="642918"/>
            <a:chExt cx="3573715" cy="4572032"/>
          </a:xfrm>
        </p:grpSpPr>
        <p:grpSp>
          <p:nvGrpSpPr>
            <p:cNvPr id="5223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img.mosfo.ru/uploads/aa1da079c4f1e1c899c1604a40512ff3.jpg"/>
          <p:cNvPicPr>
            <a:picLocks noChangeAspect="1" noChangeArrowheads="1"/>
          </p:cNvPicPr>
          <p:nvPr/>
        </p:nvPicPr>
        <p:blipFill>
          <a:blip r:embed="rId3"/>
          <a:srcRect/>
          <a:stretch>
            <a:fillRect/>
          </a:stretch>
        </p:blipFill>
        <p:spPr bwMode="auto">
          <a:xfrm>
            <a:off x="3643306" y="3643314"/>
            <a:ext cx="5072098" cy="30718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00808"/>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Назовите автора этих строк:</a:t>
            </a:r>
          </a:p>
          <a:p>
            <a:pPr algn="ctr" fontAlgn="auto">
              <a:spcBef>
                <a:spcPts val="0"/>
              </a:spcBef>
              <a:spcAft>
                <a:spcPts val="0"/>
              </a:spcAft>
              <a:defRPr/>
            </a:pP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«Москва! Как много в этом звуке</a:t>
            </a:r>
          </a:p>
          <a:p>
            <a:pPr algn="ctr" fontAlgn="auto">
              <a:spcBef>
                <a:spcPts val="0"/>
              </a:spcBef>
              <a:spcAft>
                <a:spcPts val="0"/>
              </a:spcAft>
              <a:defRPr/>
            </a:pP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Для сердца русского слилось!</a:t>
            </a:r>
          </a:p>
          <a:p>
            <a:pPr algn="ctr" fontAlgn="auto">
              <a:spcBef>
                <a:spcPts val="0"/>
              </a:spcBef>
              <a:spcAft>
                <a:spcPts val="0"/>
              </a:spcAft>
              <a:defRPr/>
            </a:pP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Как много в нем отозвалось!</a:t>
            </a:r>
          </a:p>
        </p:txBody>
      </p:sp>
      <p:sp>
        <p:nvSpPr>
          <p:cNvPr id="3" name="Прямоугольник 2"/>
          <p:cNvSpPr/>
          <p:nvPr/>
        </p:nvSpPr>
        <p:spPr>
          <a:xfrm>
            <a:off x="2000232" y="404664"/>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Великие люди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3256" name="Группа 5"/>
          <p:cNvGrpSpPr>
            <a:grpSpLocks/>
          </p:cNvGrpSpPr>
          <p:nvPr/>
        </p:nvGrpSpPr>
        <p:grpSpPr bwMode="auto">
          <a:xfrm rot="19800000">
            <a:off x="219825" y="-243945"/>
            <a:ext cx="1340144" cy="1714500"/>
            <a:chOff x="2857488" y="642918"/>
            <a:chExt cx="3573715" cy="4572032"/>
          </a:xfrm>
        </p:grpSpPr>
        <p:grpSp>
          <p:nvGrpSpPr>
            <p:cNvPr id="5325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13316" name="Picture 4" descr="http://www.sutynews.ru/picture/news/1383413393_43.jpg"/>
          <p:cNvPicPr>
            <a:picLocks noChangeAspect="1" noChangeArrowheads="1"/>
          </p:cNvPicPr>
          <p:nvPr/>
        </p:nvPicPr>
        <p:blipFill>
          <a:blip r:embed="rId3"/>
          <a:srcRect/>
          <a:stretch>
            <a:fillRect/>
          </a:stretch>
        </p:blipFill>
        <p:spPr bwMode="auto">
          <a:xfrm>
            <a:off x="3714744" y="3357562"/>
            <a:ext cx="5000660"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56792"/>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Этот известный баснописец родился в Москве. Жил на Мясницкой улице. Его памятник находится на Патриарших прудах</a:t>
            </a: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a:t>
            </a:r>
          </a:p>
          <a:p>
            <a:pPr algn="ctr" fontAlgn="auto">
              <a:spcBef>
                <a:spcPts val="0"/>
              </a:spcBef>
              <a:spcAft>
                <a:spcPts val="0"/>
              </a:spcAft>
              <a:defRPr/>
            </a:pPr>
            <a:r>
              <a:rPr lang="ru-RU" sz="2400" b="1" spc="50" dirty="0" smtClean="0">
                <a:ln w="11430"/>
                <a:solidFill>
                  <a:sysClr val="windowText" lastClr="000000"/>
                </a:solidFill>
                <a:effectLst>
                  <a:outerShdw blurRad="76200" dist="50800" dir="5400000" algn="tl" rotWithShape="0">
                    <a:srgbClr val="000000">
                      <a:alpha val="65000"/>
                    </a:srgbClr>
                  </a:outerShdw>
                </a:effectLst>
                <a:latin typeface="Arial Black" pitchFamily="34" charset="0"/>
              </a:rPr>
              <a:t> </a:t>
            </a:r>
            <a:endParaRPr lang="ru-RU" sz="2400" b="1" spc="50" dirty="0">
              <a:ln w="11430"/>
              <a:solidFill>
                <a:sysClr val="windowText" lastClr="000000"/>
              </a:soli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00250" y="404665"/>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Великие люди Москвы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4280" name="Группа 5"/>
          <p:cNvGrpSpPr>
            <a:grpSpLocks/>
          </p:cNvGrpSpPr>
          <p:nvPr/>
        </p:nvGrpSpPr>
        <p:grpSpPr bwMode="auto">
          <a:xfrm rot="19800000">
            <a:off x="219825" y="-243945"/>
            <a:ext cx="1340144" cy="1714500"/>
            <a:chOff x="2857488" y="642918"/>
            <a:chExt cx="3573715" cy="4572032"/>
          </a:xfrm>
        </p:grpSpPr>
        <p:grpSp>
          <p:nvGrpSpPr>
            <p:cNvPr id="5428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12290" name="Picture 2" descr="https://img.lookmytrips.com/images/look5nl3/thumb-57175b41ff93675341058460-579206766c5fe-1bp41jm.jpg"/>
          <p:cNvPicPr>
            <a:picLocks noChangeAspect="1" noChangeArrowheads="1"/>
          </p:cNvPicPr>
          <p:nvPr/>
        </p:nvPicPr>
        <p:blipFill>
          <a:blip r:embed="rId3"/>
          <a:srcRect/>
          <a:stretch>
            <a:fillRect/>
          </a:stretch>
        </p:blipFill>
        <p:spPr bwMode="auto">
          <a:xfrm>
            <a:off x="3714744" y="3286124"/>
            <a:ext cx="5019682"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71612"/>
            <a:ext cx="8286808" cy="178510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b="1" dirty="0" err="1" smtClean="0">
                <a:effectLst>
                  <a:outerShdw blurRad="38100" dist="38100" dir="2700000" algn="tl">
                    <a:srgbClr val="000000">
                      <a:alpha val="43137"/>
                    </a:srgbClr>
                  </a:outerShdw>
                </a:effectLst>
                <a:latin typeface="Arial Black" pitchFamily="34" charset="0"/>
              </a:rPr>
              <a:t>Госуда́рственная</a:t>
            </a:r>
            <a:r>
              <a:rPr lang="ru-RU" sz="2200" b="1" dirty="0" smtClean="0">
                <a:effectLst>
                  <a:outerShdw blurRad="38100" dist="38100" dir="2700000" algn="tl">
                    <a:srgbClr val="000000">
                      <a:alpha val="43137"/>
                    </a:srgbClr>
                  </a:outerShdw>
                </a:effectLst>
                <a:latin typeface="Arial Black" pitchFamily="34" charset="0"/>
              </a:rPr>
              <a:t> </a:t>
            </a:r>
            <a:r>
              <a:rPr lang="ru-RU" sz="2200" b="1" dirty="0" err="1" smtClean="0">
                <a:effectLst>
                  <a:outerShdw blurRad="38100" dist="38100" dir="2700000" algn="tl">
                    <a:srgbClr val="000000">
                      <a:alpha val="43137"/>
                    </a:srgbClr>
                  </a:outerShdw>
                </a:effectLst>
                <a:latin typeface="Arial Black" pitchFamily="34" charset="0"/>
              </a:rPr>
              <a:t>Третьяко́вская</a:t>
            </a:r>
            <a:r>
              <a:rPr lang="ru-RU" sz="2200" b="1" dirty="0" smtClean="0">
                <a:effectLst>
                  <a:outerShdw blurRad="38100" dist="38100" dir="2700000" algn="tl">
                    <a:srgbClr val="000000">
                      <a:alpha val="43137"/>
                    </a:srgbClr>
                  </a:outerShdw>
                </a:effectLst>
                <a:latin typeface="Arial Black" pitchFamily="34" charset="0"/>
              </a:rPr>
              <a:t> </a:t>
            </a:r>
            <a:r>
              <a:rPr lang="ru-RU" sz="2200" b="1" dirty="0" err="1" smtClean="0">
                <a:effectLst>
                  <a:outerShdw blurRad="38100" dist="38100" dir="2700000" algn="tl">
                    <a:srgbClr val="000000">
                      <a:alpha val="43137"/>
                    </a:srgbClr>
                  </a:outerShdw>
                </a:effectLst>
                <a:latin typeface="Arial Black" pitchFamily="34" charset="0"/>
              </a:rPr>
              <a:t>галере́я</a:t>
            </a:r>
            <a:r>
              <a:rPr lang="ru-RU" sz="2200" dirty="0" smtClean="0">
                <a:effectLst>
                  <a:outerShdw blurRad="38100" dist="38100" dir="2700000" algn="tl">
                    <a:srgbClr val="000000">
                      <a:alpha val="43137"/>
                    </a:srgbClr>
                  </a:outerShdw>
                </a:effectLst>
                <a:latin typeface="Arial Black" pitchFamily="34" charset="0"/>
              </a:rPr>
              <a:t>  — художественный музей в Москве, основанный в 1856 году этим купцом и имеющий одну из самых крупных в мире коллекций русского изобразительного искусства. </a:t>
            </a:r>
            <a:endParaRPr lang="ru-RU" sz="2200" b="1" spc="50" dirty="0">
              <a:ln w="11430"/>
              <a:effectLst>
                <a:outerShdw blurRad="38100" dist="38100" dir="2700000" algn="tl">
                  <a:srgbClr val="000000">
                    <a:alpha val="43137"/>
                  </a:srgbClr>
                </a:outerShdw>
              </a:effectLst>
              <a:latin typeface="Arial Black" pitchFamily="34" charset="0"/>
            </a:endParaRPr>
          </a:p>
        </p:txBody>
      </p:sp>
      <p:sp>
        <p:nvSpPr>
          <p:cNvPr id="3" name="Прямоугольник 2"/>
          <p:cNvSpPr/>
          <p:nvPr/>
        </p:nvSpPr>
        <p:spPr>
          <a:xfrm>
            <a:off x="428596" y="332657"/>
            <a:ext cx="8286808"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      Великие </a:t>
            </a:r>
            <a:r>
              <a:rPr lang="ru-RU" sz="3600" b="1" dirty="0" smtClean="0">
                <a:solidFill>
                  <a:schemeClr val="bg1"/>
                </a:solidFill>
                <a:effectLst>
                  <a:outerShdw blurRad="38100" dist="38100" dir="2700000" algn="tl">
                    <a:srgbClr val="000000">
                      <a:alpha val="43137"/>
                    </a:srgbClr>
                  </a:outerShdw>
                </a:effectLst>
                <a:latin typeface="Calibri" pitchFamily="34" charset="0"/>
              </a:rPr>
              <a:t>люди Москвы </a:t>
            </a:r>
          </a:p>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   </a:t>
            </a:r>
            <a:r>
              <a:rPr lang="en-US" sz="3600" b="1" dirty="0" smtClean="0">
                <a:solidFill>
                  <a:schemeClr val="bg1"/>
                </a:solidFill>
                <a:effectLst>
                  <a:outerShdw blurRad="38100" dist="38100" dir="2700000" algn="tl">
                    <a:srgbClr val="000000">
                      <a:alpha val="43137"/>
                    </a:srgbClr>
                  </a:outerShdw>
                </a:effectLst>
                <a:latin typeface="Calibri" pitchFamily="34" charset="0"/>
              </a:rPr>
              <a:t>600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5304" name="Группа 5"/>
          <p:cNvGrpSpPr>
            <a:grpSpLocks/>
          </p:cNvGrpSpPr>
          <p:nvPr/>
        </p:nvGrpSpPr>
        <p:grpSpPr bwMode="auto">
          <a:xfrm rot="19800000">
            <a:off x="195944" y="-208466"/>
            <a:ext cx="1340144" cy="1714500"/>
            <a:chOff x="2857488" y="642918"/>
            <a:chExt cx="3573715" cy="4572032"/>
          </a:xfrm>
        </p:grpSpPr>
        <p:grpSp>
          <p:nvGrpSpPr>
            <p:cNvPr id="5530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3"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11266" name="Picture 2" descr="https://img.lookmytrips.com/images/look6ndt/thumb-572f8cddff9367522200f0cc-574d3685cc206-1bkqdk5.jpg"/>
          <p:cNvPicPr>
            <a:picLocks noChangeAspect="1" noChangeArrowheads="1"/>
          </p:cNvPicPr>
          <p:nvPr/>
        </p:nvPicPr>
        <p:blipFill>
          <a:blip r:embed="rId4"/>
          <a:srcRect/>
          <a:stretch>
            <a:fillRect/>
          </a:stretch>
        </p:blipFill>
        <p:spPr bwMode="auto">
          <a:xfrm>
            <a:off x="3714744" y="3429000"/>
            <a:ext cx="5000660"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84784"/>
            <a:ext cx="8286808" cy="178510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b="1" spc="50" dirty="0" smtClean="0">
                <a:ln w="11430"/>
                <a:effectLst>
                  <a:outerShdw blurRad="76200" dist="50800" dir="5400000" algn="tl" rotWithShape="0">
                    <a:srgbClr val="000000">
                      <a:alpha val="65000"/>
                    </a:srgbClr>
                  </a:outerShdw>
                </a:effectLst>
                <a:latin typeface="Arial Black" pitchFamily="34" charset="0"/>
              </a:rPr>
              <a:t>Этот великий человек был физиком, химиком, астрономом, художником, поэтом, геологом, географом, историком. Основал в 1755 г. Московский государственный университет (МГУ).</a:t>
            </a:r>
            <a:endParaRPr lang="ru-RU" sz="2200" b="1" spc="50" dirty="0">
              <a:ln w="11430"/>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000250" y="332657"/>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Великие люди Москвы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800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56328" name="Группа 5"/>
          <p:cNvGrpSpPr>
            <a:grpSpLocks/>
          </p:cNvGrpSpPr>
          <p:nvPr/>
        </p:nvGrpSpPr>
        <p:grpSpPr bwMode="auto">
          <a:xfrm rot="19800000">
            <a:off x="219825" y="-243945"/>
            <a:ext cx="1340144" cy="1714500"/>
            <a:chOff x="2857488" y="642918"/>
            <a:chExt cx="3573715" cy="4572032"/>
          </a:xfrm>
        </p:grpSpPr>
        <p:grpSp>
          <p:nvGrpSpPr>
            <p:cNvPr id="5633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sp>
        <p:nvSpPr>
          <p:cNvPr id="10242" name="AutoShape 2" descr="https://im2-tub-ru.yandex.net/i?id=0ee43df592b9394cd6e564efcf2b4232-l&amp;n=1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44" name="Picture 4" descr="http://bigbosses.ru/img/2016/011109/1544186"/>
          <p:cNvPicPr>
            <a:picLocks noChangeAspect="1" noChangeArrowheads="1"/>
          </p:cNvPicPr>
          <p:nvPr/>
        </p:nvPicPr>
        <p:blipFill>
          <a:blip r:embed="rId3"/>
          <a:srcRect/>
          <a:stretch>
            <a:fillRect/>
          </a:stretch>
        </p:blipFill>
        <p:spPr bwMode="auto">
          <a:xfrm>
            <a:off x="3714744" y="3357562"/>
            <a:ext cx="5000660"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55" name="Группа 5"/>
          <p:cNvGrpSpPr>
            <a:grpSpLocks/>
          </p:cNvGrpSpPr>
          <p:nvPr/>
        </p:nvGrpSpPr>
        <p:grpSpPr bwMode="auto">
          <a:xfrm rot="19800000">
            <a:off x="219825" y="-243945"/>
            <a:ext cx="1340144" cy="1714500"/>
            <a:chOff x="2857488" y="642918"/>
            <a:chExt cx="3573715" cy="4572032"/>
          </a:xfrm>
        </p:grpSpPr>
        <p:grpSp>
          <p:nvGrpSpPr>
            <p:cNvPr id="57357"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Прямоугольник 20"/>
          <p:cNvSpPr/>
          <p:nvPr/>
        </p:nvSpPr>
        <p:spPr>
          <a:xfrm>
            <a:off x="2000250" y="404665"/>
            <a:ext cx="5857875"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Великие люди Москвы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1000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sp>
        <p:nvSpPr>
          <p:cNvPr id="20" name="Прямоугольник 19"/>
          <p:cNvSpPr/>
          <p:nvPr/>
        </p:nvSpPr>
        <p:spPr>
          <a:xfrm>
            <a:off x="428596" y="1700808"/>
            <a:ext cx="8286808" cy="178510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2200" b="1" spc="50" dirty="0" smtClean="0">
                <a:ln w="11430"/>
                <a:effectLst>
                  <a:outerShdw blurRad="76200" dist="50800" dir="5400000" algn="tl" rotWithShape="0">
                    <a:srgbClr val="000000">
                      <a:alpha val="65000"/>
                    </a:srgbClr>
                  </a:outerShdw>
                </a:effectLst>
                <a:latin typeface="Arial Black" pitchFamily="34" charset="0"/>
              </a:rPr>
              <a:t>Советский поэт, актёр, автор прозаических произведений. Лауреат государственной премии СССР(1987г. посмертно). Вошёл в историю как автор-исполнитель своих песен под русскую семиструнную гитару.</a:t>
            </a:r>
            <a:endParaRPr lang="ru-RU" sz="2200" b="1" spc="50" dirty="0">
              <a:ln w="11430"/>
              <a:effectLst>
                <a:outerShdw blurRad="76200" dist="50800" dir="5400000" algn="tl" rotWithShape="0">
                  <a:srgbClr val="000000">
                    <a:alpha val="65000"/>
                  </a:srgbClr>
                </a:outerShdw>
              </a:effectLst>
              <a:latin typeface="Arial Black" pitchFamily="34" charset="0"/>
            </a:endParaRPr>
          </a:p>
        </p:txBody>
      </p:sp>
      <p:sp>
        <p:nvSpPr>
          <p:cNvPr id="23"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9218" name="Picture 2" descr="https://content.tviz.tv/gfx/res/43937/duy8s1lgxfcw0wc8c0s8048wg.jpg"/>
          <p:cNvPicPr>
            <a:picLocks noChangeAspect="1" noChangeArrowheads="1"/>
          </p:cNvPicPr>
          <p:nvPr/>
        </p:nvPicPr>
        <p:blipFill>
          <a:blip r:embed="rId3"/>
          <a:srcRect/>
          <a:stretch>
            <a:fillRect/>
          </a:stretch>
        </p:blipFill>
        <p:spPr bwMode="auto">
          <a:xfrm>
            <a:off x="3714744" y="3571876"/>
            <a:ext cx="5000660"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772816"/>
            <a:ext cx="8286808" cy="144655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200" b="1" dirty="0" smtClean="0">
                <a:effectLst>
                  <a:outerShdw blurRad="38100" dist="38100" dir="2700000" algn="tl">
                    <a:srgbClr val="000000">
                      <a:alpha val="43137"/>
                    </a:srgbClr>
                  </a:outerShdw>
                </a:effectLst>
                <a:latin typeface="Arial Black" pitchFamily="34" charset="0"/>
              </a:rPr>
              <a:t>В 19 веке московский градоначальник издал указ, в котором рекомендовал извозчикам в присутствии дам вместо брани использовать эту фразу. Воспроизведите  эту фразу…</a:t>
            </a:r>
          </a:p>
        </p:txBody>
      </p:sp>
      <p:sp>
        <p:nvSpPr>
          <p:cNvPr id="3" name="Прямоугольник 2"/>
          <p:cNvSpPr/>
          <p:nvPr/>
        </p:nvSpPr>
        <p:spPr>
          <a:xfrm>
            <a:off x="2000250" y="476673"/>
            <a:ext cx="5857875" cy="1754326"/>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Это интересно</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300</a:t>
            </a:r>
            <a:endParaRPr lang="en-US" sz="3600" b="1" dirty="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endParaRPr lang="ru-RU" sz="3600" dirty="0">
              <a:solidFill>
                <a:schemeClr val="bg1"/>
              </a:solidFill>
              <a:effectLst>
                <a:outerShdw blurRad="38100" dist="38100" dir="2700000" algn="tl">
                  <a:srgbClr val="000000">
                    <a:alpha val="43137"/>
                  </a:srgbClr>
                </a:outerShdw>
              </a:effectLst>
              <a:latin typeface="Arial Black" pitchFamily="34" charset="0"/>
            </a:endParaRPr>
          </a:p>
        </p:txBody>
      </p:sp>
      <p:grpSp>
        <p:nvGrpSpPr>
          <p:cNvPr id="58376" name="Группа 5"/>
          <p:cNvGrpSpPr>
            <a:grpSpLocks/>
          </p:cNvGrpSpPr>
          <p:nvPr/>
        </p:nvGrpSpPr>
        <p:grpSpPr bwMode="auto">
          <a:xfrm rot="19800000">
            <a:off x="219825" y="-243945"/>
            <a:ext cx="1340144" cy="1714500"/>
            <a:chOff x="2857488" y="642918"/>
            <a:chExt cx="3573715" cy="4572032"/>
          </a:xfrm>
        </p:grpSpPr>
        <p:grpSp>
          <p:nvGrpSpPr>
            <p:cNvPr id="58378"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21" name="Picture 11" descr="http://img0.liveinternet.ru/images/attach/c/6/92/538/92538230_44_3.jpg"/>
          <p:cNvPicPr>
            <a:picLocks noChangeAspect="1" noChangeArrowheads="1"/>
          </p:cNvPicPr>
          <p:nvPr/>
        </p:nvPicPr>
        <p:blipFill>
          <a:blip r:embed="rId3"/>
          <a:srcRect/>
          <a:stretch>
            <a:fillRect/>
          </a:stretch>
        </p:blipFill>
        <p:spPr bwMode="auto">
          <a:xfrm>
            <a:off x="3714744" y="3357562"/>
            <a:ext cx="5000661"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844824"/>
            <a:ext cx="8286808" cy="120032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Как в 18 в. при царствовании  Екатерины </a:t>
            </a:r>
            <a:r>
              <a:rPr lang="en-US" sz="2400" dirty="0" smtClean="0">
                <a:latin typeface="Arial Black" pitchFamily="34" charset="0"/>
              </a:rPr>
              <a:t>II</a:t>
            </a:r>
            <a:r>
              <a:rPr lang="ru-RU" sz="2400" dirty="0" smtClean="0">
                <a:latin typeface="Arial Black" pitchFamily="34" charset="0"/>
              </a:rPr>
              <a:t>  в России называли взятку</a:t>
            </a:r>
            <a:r>
              <a:rPr lang="ru-RU" sz="2400" dirty="0" smtClean="0">
                <a:latin typeface="Arial Black" pitchFamily="34" charset="0"/>
              </a:rPr>
              <a:t>?</a:t>
            </a:r>
          </a:p>
          <a:p>
            <a:pPr algn="ctr" fontAlgn="auto">
              <a:spcBef>
                <a:spcPts val="0"/>
              </a:spcBef>
              <a:spcAft>
                <a:spcPts val="0"/>
              </a:spcAft>
              <a:defRPr/>
            </a:pPr>
            <a:endParaRPr lang="ru-RU" sz="2400" dirty="0" smtClean="0">
              <a:latin typeface="Arial Black" pitchFamily="34" charset="0"/>
            </a:endParaRPr>
          </a:p>
        </p:txBody>
      </p:sp>
      <p:sp>
        <p:nvSpPr>
          <p:cNvPr id="3" name="Прямоугольник 2"/>
          <p:cNvSpPr/>
          <p:nvPr/>
        </p:nvSpPr>
        <p:spPr>
          <a:xfrm>
            <a:off x="2000250" y="404664"/>
            <a:ext cx="5857875" cy="1754326"/>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Это интересно </a:t>
            </a:r>
            <a:r>
              <a:rPr lang="en-US" sz="3600" b="1" dirty="0" smtClean="0">
                <a:solidFill>
                  <a:schemeClr val="bg1"/>
                </a:solidFill>
                <a:effectLst>
                  <a:outerShdw blurRad="38100" dist="38100" dir="2700000" algn="tl">
                    <a:srgbClr val="000000">
                      <a:alpha val="43137"/>
                    </a:srgbClr>
                  </a:outerShdw>
                </a:effectLst>
                <a:latin typeface="Calibri" pitchFamily="34" charset="0"/>
              </a:rPr>
              <a:t>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600</a:t>
            </a:r>
            <a:endParaRPr lang="en-US" sz="3600" b="1" dirty="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endParaRPr lang="ru-RU" sz="3600" dirty="0">
              <a:solidFill>
                <a:schemeClr val="bg1"/>
              </a:solidFill>
              <a:effectLst>
                <a:outerShdw blurRad="38100" dist="38100" dir="2700000" algn="tl">
                  <a:srgbClr val="000000">
                    <a:alpha val="43137"/>
                  </a:srgbClr>
                </a:outerShdw>
              </a:effectLst>
              <a:latin typeface="Arial Black" pitchFamily="34" charset="0"/>
            </a:endParaRPr>
          </a:p>
        </p:txBody>
      </p:sp>
      <p:grpSp>
        <p:nvGrpSpPr>
          <p:cNvPr id="59400" name="Группа 5"/>
          <p:cNvGrpSpPr>
            <a:grpSpLocks/>
          </p:cNvGrpSpPr>
          <p:nvPr/>
        </p:nvGrpSpPr>
        <p:grpSpPr bwMode="auto">
          <a:xfrm rot="19800000">
            <a:off x="219825" y="-243945"/>
            <a:ext cx="1340144" cy="1714500"/>
            <a:chOff x="2857488" y="642918"/>
            <a:chExt cx="3573715" cy="4572032"/>
          </a:xfrm>
        </p:grpSpPr>
        <p:grpSp>
          <p:nvGrpSpPr>
            <p:cNvPr id="59402"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6146" name="Picture 2" descr="http://slovari-on-line.ru/Barashek.jpg"/>
          <p:cNvPicPr>
            <a:picLocks noChangeAspect="1" noChangeArrowheads="1"/>
          </p:cNvPicPr>
          <p:nvPr/>
        </p:nvPicPr>
        <p:blipFill>
          <a:blip r:embed="rId3"/>
          <a:srcRect/>
          <a:stretch>
            <a:fillRect/>
          </a:stretch>
        </p:blipFill>
        <p:spPr bwMode="auto">
          <a:xfrm>
            <a:off x="3643307" y="3357562"/>
            <a:ext cx="507209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1785926"/>
            <a:ext cx="800105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Н. Рубинштейн был основателем Московской консерватории. Какому знаменитому русскому композитору установлен памятник около консерватории</a:t>
            </a:r>
            <a:r>
              <a:rPr lang="ru-RU" sz="2400" dirty="0" smtClean="0">
                <a:latin typeface="Arial Black" pitchFamily="34" charset="0"/>
              </a:rPr>
              <a:t>?</a:t>
            </a:r>
            <a:endParaRPr lang="ru-RU" sz="2400" dirty="0" smtClean="0">
              <a:latin typeface="Arial Black" pitchFamily="34" charset="0"/>
            </a:endParaRPr>
          </a:p>
        </p:txBody>
      </p:sp>
      <p:sp>
        <p:nvSpPr>
          <p:cNvPr id="3" name="Прямоугольник 2"/>
          <p:cNvSpPr/>
          <p:nvPr/>
        </p:nvSpPr>
        <p:spPr>
          <a:xfrm>
            <a:off x="2000232" y="357166"/>
            <a:ext cx="5857875" cy="1754326"/>
          </a:xfrm>
          <a:prstGeom prst="rect">
            <a:avLst/>
          </a:prstGeom>
        </p:spPr>
        <p:txBody>
          <a:bodyPr>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Это интересно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900</a:t>
            </a:r>
            <a:endParaRPr lang="en-US" sz="3600" b="1" dirty="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endParaRPr lang="ru-RU" sz="3600" dirty="0">
              <a:solidFill>
                <a:schemeClr val="bg1"/>
              </a:solidFill>
              <a:effectLst>
                <a:outerShdw blurRad="38100" dist="38100" dir="2700000" algn="tl">
                  <a:srgbClr val="000000">
                    <a:alpha val="43137"/>
                  </a:srgbClr>
                </a:outerShdw>
              </a:effectLst>
              <a:latin typeface="Arial Black" pitchFamily="34" charset="0"/>
            </a:endParaRPr>
          </a:p>
        </p:txBody>
      </p:sp>
      <p:grpSp>
        <p:nvGrpSpPr>
          <p:cNvPr id="60424" name="Группа 5"/>
          <p:cNvGrpSpPr>
            <a:grpSpLocks/>
          </p:cNvGrpSpPr>
          <p:nvPr/>
        </p:nvGrpSpPr>
        <p:grpSpPr bwMode="auto">
          <a:xfrm rot="19800000">
            <a:off x="219825" y="-243945"/>
            <a:ext cx="1340144" cy="1714500"/>
            <a:chOff x="2857488" y="642918"/>
            <a:chExt cx="3573715" cy="4572032"/>
          </a:xfrm>
        </p:grpSpPr>
        <p:grpSp>
          <p:nvGrpSpPr>
            <p:cNvPr id="6042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www.fedoseyev.com/wp-content/files_mf/13323234730_4af4c_8c195057_XL.jpg"/>
          <p:cNvPicPr>
            <a:picLocks noChangeAspect="1" noChangeArrowheads="1"/>
          </p:cNvPicPr>
          <p:nvPr/>
        </p:nvPicPr>
        <p:blipFill>
          <a:blip r:embed="rId3"/>
          <a:srcRect/>
          <a:stretch>
            <a:fillRect/>
          </a:stretch>
        </p:blipFill>
        <p:spPr bwMode="auto">
          <a:xfrm>
            <a:off x="3714744" y="3500438"/>
            <a:ext cx="5000660"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571612"/>
            <a:ext cx="8286808" cy="2123658"/>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dirty="0" smtClean="0">
                <a:latin typeface="Arial Black" pitchFamily="34" charset="0"/>
              </a:rPr>
              <a:t>На Красную площадь выходит Набатная башня, на которой висел колокол, который возвещал о пожарах в Кремле, в Китай-городе, Белом городе. Во время чумы в 1771г. он созывал в Кремль взбунтовавшийся народ. Что распорядилась за это сделать с колоколом Екатерина </a:t>
            </a:r>
            <a:r>
              <a:rPr lang="en-US" sz="2200" dirty="0" smtClean="0">
                <a:latin typeface="Arial Black" pitchFamily="34" charset="0"/>
              </a:rPr>
              <a:t>II</a:t>
            </a:r>
            <a:r>
              <a:rPr lang="ru-RU" sz="2200" dirty="0" smtClean="0">
                <a:latin typeface="Arial Black" pitchFamily="34" charset="0"/>
              </a:rPr>
              <a:t>? </a:t>
            </a:r>
            <a:endParaRPr lang="ru-RU" sz="2200" dirty="0" smtClean="0">
              <a:latin typeface="Arial Black" pitchFamily="34" charset="0"/>
            </a:endParaRPr>
          </a:p>
        </p:txBody>
      </p:sp>
      <p:sp>
        <p:nvSpPr>
          <p:cNvPr id="3" name="Прямоугольник 2"/>
          <p:cNvSpPr/>
          <p:nvPr/>
        </p:nvSpPr>
        <p:spPr>
          <a:xfrm>
            <a:off x="2000232" y="428604"/>
            <a:ext cx="5857875" cy="1754326"/>
          </a:xfrm>
          <a:prstGeom prst="rect">
            <a:avLst/>
          </a:prstGeom>
        </p:spPr>
        <p:txBody>
          <a:bodyPr>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Это интересно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1200</a:t>
            </a:r>
            <a:endParaRPr lang="en-US" sz="3600" b="1" dirty="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endParaRPr lang="ru-RU" sz="3600" dirty="0">
              <a:solidFill>
                <a:schemeClr val="bg1"/>
              </a:solidFill>
              <a:effectLst>
                <a:outerShdw blurRad="38100" dist="38100" dir="2700000" algn="tl">
                  <a:srgbClr val="000000">
                    <a:alpha val="43137"/>
                  </a:srgbClr>
                </a:outerShdw>
              </a:effectLst>
              <a:latin typeface="Arial Black" pitchFamily="34" charset="0"/>
            </a:endParaRPr>
          </a:p>
        </p:txBody>
      </p:sp>
      <p:grpSp>
        <p:nvGrpSpPr>
          <p:cNvPr id="61448" name="Группа 5"/>
          <p:cNvGrpSpPr>
            <a:grpSpLocks/>
          </p:cNvGrpSpPr>
          <p:nvPr/>
        </p:nvGrpSpPr>
        <p:grpSpPr bwMode="auto">
          <a:xfrm rot="19800000">
            <a:off x="219825" y="-243945"/>
            <a:ext cx="1340144" cy="1714500"/>
            <a:chOff x="2857488" y="642918"/>
            <a:chExt cx="3573715" cy="4572032"/>
          </a:xfrm>
        </p:grpSpPr>
        <p:grpSp>
          <p:nvGrpSpPr>
            <p:cNvPr id="6145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pic>
        <p:nvPicPr>
          <p:cNvPr id="4098" name="Picture 2" descr="http://comms.com.ua/images4/nabatnaya.jpg"/>
          <p:cNvPicPr>
            <a:picLocks noChangeAspect="1" noChangeArrowheads="1"/>
          </p:cNvPicPr>
          <p:nvPr/>
        </p:nvPicPr>
        <p:blipFill>
          <a:blip r:embed="rId3"/>
          <a:srcRect/>
          <a:stretch>
            <a:fillRect/>
          </a:stretch>
        </p:blipFill>
        <p:spPr bwMode="auto">
          <a:xfrm>
            <a:off x="3714744" y="3786190"/>
            <a:ext cx="5000660" cy="29289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928802"/>
            <a:ext cx="8286808" cy="144655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Этим </a:t>
            </a:r>
            <a:r>
              <a:rPr lang="ru-RU" sz="2400" dirty="0" smtClean="0">
                <a:latin typeface="Arial Black" pitchFamily="34" charset="0"/>
              </a:rPr>
              <a:t>годом датируется первое летописное упоминание о Москве.</a:t>
            </a:r>
          </a:p>
          <a:p>
            <a:pPr algn="ctr" fontAlgn="auto">
              <a:spcBef>
                <a:spcPts val="0"/>
              </a:spcBef>
              <a:spcAft>
                <a:spcPts val="0"/>
              </a:spcAft>
              <a:defRPr/>
            </a:pP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 name="Прямоугольник 2"/>
          <p:cNvSpPr/>
          <p:nvPr/>
        </p:nvSpPr>
        <p:spPr>
          <a:xfrm>
            <a:off x="2214546" y="476672"/>
            <a:ext cx="5990743"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История Москвы </a:t>
            </a:r>
          </a:p>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100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7174" name="Группа 5"/>
          <p:cNvGrpSpPr>
            <a:grpSpLocks/>
          </p:cNvGrpSpPr>
          <p:nvPr/>
        </p:nvGrpSpPr>
        <p:grpSpPr bwMode="auto">
          <a:xfrm rot="19800000">
            <a:off x="219825" y="-243945"/>
            <a:ext cx="1340144" cy="1714500"/>
            <a:chOff x="2857488" y="642918"/>
            <a:chExt cx="3573715" cy="4572032"/>
          </a:xfrm>
        </p:grpSpPr>
        <p:grpSp>
          <p:nvGrpSpPr>
            <p:cNvPr id="717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2000" b="1" dirty="0">
              <a:effectLst>
                <a:outerShdw blurRad="38100" dist="38100" dir="2700000" algn="tl">
                  <a:srgbClr val="000000">
                    <a:alpha val="43137"/>
                  </a:srgbClr>
                </a:outerShdw>
              </a:effectLst>
              <a:latin typeface="Comic Sans MS" pitchFamily="66" charset="0"/>
            </a:endParaRPr>
          </a:p>
        </p:txBody>
      </p:sp>
      <p:sp>
        <p:nvSpPr>
          <p:cNvPr id="20" name="TextBox 14"/>
          <p:cNvSpPr txBox="1">
            <a:spLocks noChangeArrowheads="1"/>
          </p:cNvSpPr>
          <p:nvPr/>
        </p:nvSpPr>
        <p:spPr bwMode="auto">
          <a:xfrm rot="19800000">
            <a:off x="-719715" y="574025"/>
            <a:ext cx="3429001"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a:p>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pic>
        <p:nvPicPr>
          <p:cNvPr id="58370" name="Picture 2" descr="http://i2.wp.com/d-pankratov.ru/wp-content/uploads/2015/07/moscow1.jpg?w=555"/>
          <p:cNvPicPr>
            <a:picLocks noChangeAspect="1" noChangeArrowheads="1"/>
          </p:cNvPicPr>
          <p:nvPr/>
        </p:nvPicPr>
        <p:blipFill>
          <a:blip r:embed="rId3"/>
          <a:srcRect/>
          <a:stretch>
            <a:fillRect/>
          </a:stretch>
        </p:blipFill>
        <p:spPr bwMode="auto">
          <a:xfrm>
            <a:off x="3571868" y="3357562"/>
            <a:ext cx="5429288"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844824"/>
            <a:ext cx="8286808" cy="1785104"/>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200" dirty="0" smtClean="0">
                <a:latin typeface="Arial Black" pitchFamily="34" charset="0"/>
              </a:rPr>
              <a:t>Летние Олимпийские игры проходили в Москве с 19 июля по 3 августа … года. Это были первые в истории Олимпийские игры на территории Восточной Европы. В каком году проходили эти игры?</a:t>
            </a:r>
          </a:p>
        </p:txBody>
      </p:sp>
      <p:sp>
        <p:nvSpPr>
          <p:cNvPr id="3" name="Прямоугольник 2"/>
          <p:cNvSpPr/>
          <p:nvPr/>
        </p:nvSpPr>
        <p:spPr>
          <a:xfrm>
            <a:off x="2071670" y="428604"/>
            <a:ext cx="5857875" cy="1754326"/>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Это интересно</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1500</a:t>
            </a:r>
            <a:endParaRPr lang="en-US" sz="3600" b="1" dirty="0">
              <a:solidFill>
                <a:schemeClr val="bg1"/>
              </a:solidFill>
              <a:effectLst>
                <a:outerShdw blurRad="38100" dist="38100" dir="2700000" algn="tl">
                  <a:srgbClr val="000000">
                    <a:alpha val="43137"/>
                  </a:srgbClr>
                </a:outerShdw>
              </a:effectLst>
              <a:latin typeface="Calibri" pitchFamily="34" charset="0"/>
            </a:endParaRPr>
          </a:p>
          <a:p>
            <a:pPr algn="ctr" fontAlgn="auto">
              <a:spcBef>
                <a:spcPts val="0"/>
              </a:spcBef>
              <a:spcAft>
                <a:spcPts val="0"/>
              </a:spcAft>
              <a:defRPr/>
            </a:pPr>
            <a:endParaRPr lang="ru-RU" sz="3600" dirty="0">
              <a:solidFill>
                <a:schemeClr val="bg1"/>
              </a:solidFill>
              <a:effectLst>
                <a:outerShdw blurRad="38100" dist="38100" dir="2700000" algn="tl">
                  <a:srgbClr val="000000">
                    <a:alpha val="43137"/>
                  </a:srgbClr>
                </a:outerShdw>
              </a:effectLst>
              <a:latin typeface="Arial Black" pitchFamily="34" charset="0"/>
            </a:endParaRPr>
          </a:p>
        </p:txBody>
      </p:sp>
      <p:grpSp>
        <p:nvGrpSpPr>
          <p:cNvPr id="62472" name="Группа 5"/>
          <p:cNvGrpSpPr>
            <a:grpSpLocks/>
          </p:cNvGrpSpPr>
          <p:nvPr/>
        </p:nvGrpSpPr>
        <p:grpSpPr bwMode="auto">
          <a:xfrm rot="19800000">
            <a:off x="219825" y="-243945"/>
            <a:ext cx="1340144" cy="1714500"/>
            <a:chOff x="2857488" y="642918"/>
            <a:chExt cx="3573715" cy="4572032"/>
          </a:xfrm>
        </p:grpSpPr>
        <p:grpSp>
          <p:nvGrpSpPr>
            <p:cNvPr id="62474"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4" name="Picture 2" descr="http://www.primmarketing.ru/img/news/2012/04/16/mishka/pic640.jpg"/>
          <p:cNvPicPr>
            <a:picLocks noChangeAspect="1" noChangeArrowheads="1"/>
          </p:cNvPicPr>
          <p:nvPr/>
        </p:nvPicPr>
        <p:blipFill>
          <a:blip r:embed="rId3"/>
          <a:srcRect/>
          <a:stretch>
            <a:fillRect/>
          </a:stretch>
        </p:blipFill>
        <p:spPr bwMode="auto">
          <a:xfrm>
            <a:off x="3714744" y="3714752"/>
            <a:ext cx="5000660" cy="3000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1" name="TextBox 20"/>
          <p:cNvSpPr txBox="1">
            <a:spLocks noChangeArrowheads="1"/>
          </p:cNvSpPr>
          <p:nvPr/>
        </p:nvSpPr>
        <p:spPr bwMode="auto">
          <a:xfrm>
            <a:off x="142875" y="3143250"/>
            <a:ext cx="9144000" cy="830997"/>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dirty="0" smtClean="0">
                <a:ln w="11430"/>
                <a:solidFill>
                  <a:schemeClr val="tx1">
                    <a:lumMod val="95000"/>
                  </a:schemeClr>
                </a:solidFill>
                <a:effectLst>
                  <a:outerShdw blurRad="76200" dist="50800" dir="5400000" algn="tl" rotWithShape="0">
                    <a:srgbClr val="000000">
                      <a:alpha val="65000"/>
                    </a:srgbClr>
                  </a:outerShdw>
                </a:effectLst>
                <a:latin typeface="Comic Sans MS" pitchFamily="66" charset="0"/>
              </a:rPr>
              <a:t>АУКЦИОН</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20" name="TextBox 19"/>
          <p:cNvSpPr txBox="1">
            <a:spLocks noChangeArrowheads="1"/>
          </p:cNvSpPr>
          <p:nvPr/>
        </p:nvSpPr>
        <p:spPr bwMode="auto">
          <a:xfrm>
            <a:off x="0" y="285728"/>
            <a:ext cx="9144000" cy="1108075"/>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dirty="0" smtClean="0">
                <a:ln w="11430"/>
                <a:solidFill>
                  <a:schemeClr val="tx1">
                    <a:lumMod val="95000"/>
                  </a:schemeClr>
                </a:solidFill>
                <a:effectLst>
                  <a:outerShdw blurRad="76200" dist="50800" dir="5400000" algn="tl" rotWithShape="0">
                    <a:srgbClr val="000000">
                      <a:alpha val="65000"/>
                    </a:srgbClr>
                  </a:outerShdw>
                </a:effectLst>
                <a:latin typeface="Comic Sans MS" pitchFamily="66" charset="0"/>
              </a:rPr>
              <a:t>СПАСИБО!</a:t>
            </a:r>
            <a:endParaRPr lang="ru-RU" sz="4800" b="1" spc="50" dirty="0">
              <a:ln w="11430"/>
              <a:solidFill>
                <a:schemeClr val="tx1">
                  <a:lumMod val="95000"/>
                </a:schemeClr>
              </a:solidFill>
              <a:effectLst>
                <a:outerShdw blurRad="76200" dist="50800" dir="5400000" algn="tl" rotWithShape="0">
                  <a:srgbClr val="000000">
                    <a:alpha val="65000"/>
                  </a:srgbClr>
                </a:outerShdw>
              </a:effectLst>
              <a:latin typeface="Comic Sans MS" pitchFamily="66" charset="0"/>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
        <p:nvSpPr>
          <p:cNvPr id="23" name="TextBox 22"/>
          <p:cNvSpPr txBox="1">
            <a:spLocks noChangeArrowheads="1"/>
          </p:cNvSpPr>
          <p:nvPr/>
        </p:nvSpPr>
        <p:spPr bwMode="auto">
          <a:xfrm>
            <a:off x="1143000" y="5287963"/>
            <a:ext cx="7500966" cy="830997"/>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smtClean="0">
                <a:ln w="11430"/>
                <a:solidFill>
                  <a:schemeClr val="tx1">
                    <a:lumMod val="95000"/>
                  </a:schemeClr>
                </a:solidFill>
                <a:effectLst>
                  <a:outerShdw blurRad="76200" dist="50800" dir="5400000" algn="tl" rotWithShape="0">
                    <a:srgbClr val="000000">
                      <a:alpha val="65000"/>
                    </a:srgbClr>
                  </a:outerShdw>
                </a:effectLst>
                <a:latin typeface="Comic Sans MS" pitchFamily="66" charset="0"/>
              </a:rPr>
              <a:t>ДО СВИДАНИЯ!</a:t>
            </a:r>
            <a:endParaRPr lang="ru-RU" sz="4800" b="1" spc="50" dirty="0">
              <a:ln w="11430"/>
              <a:solidFill>
                <a:schemeClr val="tx1">
                  <a:lumMod val="95000"/>
                </a:schemeClr>
              </a:solidFill>
              <a:effectLst>
                <a:outerShdw blurRad="76200" dist="50800" dir="5400000" algn="tl" rotWithShape="0">
                  <a:srgbClr val="000000">
                    <a:alpha val="65000"/>
                  </a:srgbClr>
                </a:outerShdw>
              </a:effectLst>
              <a:latin typeface="Comic Sans MS" pitchFamily="66" charset="0"/>
            </a:endParaRPr>
          </a:p>
        </p:txBody>
      </p:sp>
    </p:spTree>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7" dur="100"/>
                                        <p:tgtEl>
                                          <p:spTgt spid="21">
                                            <p:txEl>
                                              <p:pRg st="0" end="0"/>
                                            </p:txEl>
                                          </p:spTgt>
                                        </p:tgtEl>
                                        <p:attrNameLst>
                                          <p:attrName>style.color</p:attrName>
                                        </p:attrNameLst>
                                      </p:cBhvr>
                                      <p:tavLst>
                                        <p:tav tm="0">
                                          <p:val>
                                            <p:clrVal>
                                              <a:srgbClr val="DBB733"/>
                                            </p:clrVal>
                                          </p:val>
                                        </p:tav>
                                        <p:tav tm="50000">
                                          <p:val>
                                            <p:clrVal>
                                              <a:schemeClr val="accent2"/>
                                            </p:clrVal>
                                          </p:val>
                                        </p:tav>
                                      </p:tavLst>
                                    </p:anim>
                                    <p:anim calcmode="discrete" valueType="clr">
                                      <p:cBhvr>
                                        <p:cTn id="8" dur="10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9" dur="100"/>
                                        <p:tgtEl>
                                          <p:spTgt spid="21">
                                            <p:txEl>
                                              <p:pRg st="0" end="0"/>
                                            </p:txEl>
                                          </p:spTgt>
                                        </p:tgtEl>
                                        <p:attrNameLst>
                                          <p:attrName>fill.type</p:attrName>
                                        </p:attrNameLst>
                                      </p:cBhvr>
                                      <p:to>
                                        <p:strVal val="solid"/>
                                      </p:to>
                                    </p:set>
                                  </p:childTnLst>
                                </p:cTn>
                              </p:par>
                            </p:childTnLst>
                          </p:cTn>
                        </p:par>
                        <p:par>
                          <p:cTn id="10" fill="hold">
                            <p:stCondLst>
                              <p:cond delay="4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13" dur="100"/>
                                        <p:tgtEl>
                                          <p:spTgt spid="20">
                                            <p:txEl>
                                              <p:pRg st="0" end="0"/>
                                            </p:txEl>
                                          </p:spTgt>
                                        </p:tgtEl>
                                        <p:attrNameLst>
                                          <p:attrName>style.color</p:attrName>
                                        </p:attrNameLst>
                                      </p:cBhvr>
                                      <p:tavLst>
                                        <p:tav tm="0">
                                          <p:val>
                                            <p:clrVal>
                                              <a:srgbClr val="DBB733"/>
                                            </p:clrVal>
                                          </p:val>
                                        </p:tav>
                                        <p:tav tm="50000">
                                          <p:val>
                                            <p:clrVal>
                                              <a:schemeClr val="accent2"/>
                                            </p:clrVal>
                                          </p:val>
                                        </p:tav>
                                      </p:tavLst>
                                    </p:anim>
                                    <p:anim calcmode="discrete" valueType="clr">
                                      <p:cBhvr>
                                        <p:cTn id="14" dur="10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15" dur="100"/>
                                        <p:tgtEl>
                                          <p:spTgt spid="20">
                                            <p:txEl>
                                              <p:pRg st="0" end="0"/>
                                            </p:txEl>
                                          </p:spTgt>
                                        </p:tgtEl>
                                        <p:attrNameLst>
                                          <p:attrName>fill.type</p:attrName>
                                        </p:attrNameLst>
                                      </p:cBhvr>
                                      <p:to>
                                        <p:strVal val="solid"/>
                                      </p:to>
                                    </p:set>
                                  </p:childTnLst>
                                </p:cTn>
                              </p:par>
                            </p:childTnLst>
                          </p:cTn>
                        </p:par>
                        <p:par>
                          <p:cTn id="16" fill="hold">
                            <p:stCondLst>
                              <p:cond delay="850"/>
                            </p:stCondLst>
                            <p:childTnLst>
                              <p:par>
                                <p:cTn id="17" presetID="26"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80">
                                          <p:stCondLst>
                                            <p:cond delay="0"/>
                                          </p:stCondLst>
                                        </p:cTn>
                                        <p:tgtEl>
                                          <p:spTgt spid="23"/>
                                        </p:tgtEl>
                                      </p:cBhvr>
                                    </p:animEffect>
                                    <p:anim calcmode="lin" valueType="num">
                                      <p:cBhvr>
                                        <p:cTn id="2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5" dur="26">
                                          <p:stCondLst>
                                            <p:cond delay="650"/>
                                          </p:stCondLst>
                                        </p:cTn>
                                        <p:tgtEl>
                                          <p:spTgt spid="23"/>
                                        </p:tgtEl>
                                      </p:cBhvr>
                                      <p:to x="100000" y="60000"/>
                                    </p:animScale>
                                    <p:animScale>
                                      <p:cBhvr>
                                        <p:cTn id="26" dur="166" decel="50000">
                                          <p:stCondLst>
                                            <p:cond delay="676"/>
                                          </p:stCondLst>
                                        </p:cTn>
                                        <p:tgtEl>
                                          <p:spTgt spid="23"/>
                                        </p:tgtEl>
                                      </p:cBhvr>
                                      <p:to x="100000" y="100000"/>
                                    </p:animScale>
                                    <p:animScale>
                                      <p:cBhvr>
                                        <p:cTn id="27" dur="26">
                                          <p:stCondLst>
                                            <p:cond delay="1312"/>
                                          </p:stCondLst>
                                        </p:cTn>
                                        <p:tgtEl>
                                          <p:spTgt spid="23"/>
                                        </p:tgtEl>
                                      </p:cBhvr>
                                      <p:to x="100000" y="80000"/>
                                    </p:animScale>
                                    <p:animScale>
                                      <p:cBhvr>
                                        <p:cTn id="28" dur="166" decel="50000">
                                          <p:stCondLst>
                                            <p:cond delay="1338"/>
                                          </p:stCondLst>
                                        </p:cTn>
                                        <p:tgtEl>
                                          <p:spTgt spid="23"/>
                                        </p:tgtEl>
                                      </p:cBhvr>
                                      <p:to x="100000" y="100000"/>
                                    </p:animScale>
                                    <p:animScale>
                                      <p:cBhvr>
                                        <p:cTn id="29" dur="26">
                                          <p:stCondLst>
                                            <p:cond delay="1642"/>
                                          </p:stCondLst>
                                        </p:cTn>
                                        <p:tgtEl>
                                          <p:spTgt spid="23"/>
                                        </p:tgtEl>
                                      </p:cBhvr>
                                      <p:to x="100000" y="90000"/>
                                    </p:animScale>
                                    <p:animScale>
                                      <p:cBhvr>
                                        <p:cTn id="30" dur="166" decel="50000">
                                          <p:stCondLst>
                                            <p:cond delay="1668"/>
                                          </p:stCondLst>
                                        </p:cTn>
                                        <p:tgtEl>
                                          <p:spTgt spid="23"/>
                                        </p:tgtEl>
                                      </p:cBhvr>
                                      <p:to x="100000" y="100000"/>
                                    </p:animScale>
                                    <p:animScale>
                                      <p:cBhvr>
                                        <p:cTn id="31" dur="26">
                                          <p:stCondLst>
                                            <p:cond delay="1808"/>
                                          </p:stCondLst>
                                        </p:cTn>
                                        <p:tgtEl>
                                          <p:spTgt spid="23"/>
                                        </p:tgtEl>
                                      </p:cBhvr>
                                      <p:to x="100000" y="95000"/>
                                    </p:animScale>
                                    <p:animScale>
                                      <p:cBhvr>
                                        <p:cTn id="32"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0" grpId="0" build="allAtOnce"/>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7"/>
          <p:cNvSpPr>
            <a:spLocks noGrp="1"/>
          </p:cNvSpPr>
          <p:nvPr>
            <p:ph type="ctrTitle"/>
          </p:nvPr>
        </p:nvSpPr>
        <p:spPr>
          <a:xfrm>
            <a:off x="1979712" y="260648"/>
            <a:ext cx="6671918" cy="1224136"/>
          </a:xfrm>
        </p:spPr>
        <p:txBody>
          <a:bodyPr>
            <a:normAutofit/>
          </a:bodyPr>
          <a:lstStyle/>
          <a:p>
            <a:pPr algn="ctr"/>
            <a:r>
              <a:rPr lang="ru-RU" sz="2400" dirty="0" smtClean="0">
                <a:solidFill>
                  <a:schemeClr val="bg1"/>
                </a:solidFill>
                <a:latin typeface="Arial Black" pitchFamily="34" charset="0"/>
              </a:rPr>
              <a:t>Список использованной литературы </a:t>
            </a:r>
            <a:endParaRPr lang="ru-RU" sz="2400" dirty="0">
              <a:solidFill>
                <a:schemeClr val="bg1"/>
              </a:solidFill>
              <a:latin typeface="Arial Black" pitchFamily="34" charset="0"/>
            </a:endParaRPr>
          </a:p>
        </p:txBody>
      </p:sp>
      <p:sp>
        <p:nvSpPr>
          <p:cNvPr id="24" name="Подзаголовок 23"/>
          <p:cNvSpPr>
            <a:spLocks noGrp="1"/>
          </p:cNvSpPr>
          <p:nvPr>
            <p:ph type="subTitle" idx="1"/>
          </p:nvPr>
        </p:nvSpPr>
        <p:spPr>
          <a:xfrm>
            <a:off x="285720" y="1428736"/>
            <a:ext cx="8572560" cy="3995750"/>
          </a:xfrm>
        </p:spPr>
        <p:txBody>
          <a:bodyPr>
            <a:normAutofit/>
          </a:bodyPr>
          <a:lstStyle/>
          <a:p>
            <a:pPr marL="514350" indent="-514350" algn="l">
              <a:buFont typeface="+mj-lt"/>
              <a:buAutoNum type="arabicPeriod"/>
            </a:pPr>
            <a:endParaRPr lang="en-US" sz="2000" u="sng" dirty="0" smtClean="0">
              <a:latin typeface="Times New Roman" pitchFamily="18" charset="0"/>
              <a:cs typeface="Times New Roman" pitchFamily="18" charset="0"/>
            </a:endParaRPr>
          </a:p>
          <a:p>
            <a:pPr marL="228600" lvl="0" indent="-228600" algn="just">
              <a:buAutoNum type="arabicPeriod"/>
            </a:pPr>
            <a:r>
              <a:rPr lang="ru-RU" sz="2400" dirty="0" smtClean="0">
                <a:solidFill>
                  <a:schemeClr val="bg1"/>
                </a:solidFill>
                <a:latin typeface="Arial Black" pitchFamily="34" charset="0"/>
              </a:rPr>
              <a:t> А.А. Плешаков, Окружающий мир. 2 класс. Учеб. для </a:t>
            </a:r>
            <a:r>
              <a:rPr lang="ru-RU" sz="2400" dirty="0" err="1" smtClean="0">
                <a:solidFill>
                  <a:schemeClr val="bg1"/>
                </a:solidFill>
                <a:latin typeface="Arial Black" pitchFamily="34" charset="0"/>
              </a:rPr>
              <a:t>общеобразоват</a:t>
            </a:r>
            <a:r>
              <a:rPr lang="ru-RU" sz="2400" dirty="0" smtClean="0">
                <a:solidFill>
                  <a:schemeClr val="bg1"/>
                </a:solidFill>
                <a:latin typeface="Arial Black" pitchFamily="34" charset="0"/>
              </a:rPr>
              <a:t>. организаций. В 2 ч. – М. Просвещение, 2016 (Школа России) </a:t>
            </a:r>
          </a:p>
          <a:p>
            <a:pPr marL="228600" lvl="0" indent="-228600" algn="just">
              <a:buAutoNum type="arabicPeriod"/>
            </a:pPr>
            <a:r>
              <a:rPr lang="ru-RU" sz="2400" dirty="0" smtClean="0">
                <a:solidFill>
                  <a:schemeClr val="bg1"/>
                </a:solidFill>
                <a:latin typeface="Arial Black" pitchFamily="34" charset="0"/>
              </a:rPr>
              <a:t> Максимова Т. Н. Поурочные разработки по курсу «Окружающий  мир» 2 класс. – М.: </a:t>
            </a:r>
            <a:r>
              <a:rPr lang="ru-RU" sz="2400" dirty="0" err="1" smtClean="0">
                <a:solidFill>
                  <a:schemeClr val="bg1"/>
                </a:solidFill>
                <a:latin typeface="Arial Black" pitchFamily="34" charset="0"/>
              </a:rPr>
              <a:t>Вако</a:t>
            </a:r>
            <a:r>
              <a:rPr lang="ru-RU" sz="2400" dirty="0" smtClean="0">
                <a:solidFill>
                  <a:schemeClr val="bg1"/>
                </a:solidFill>
                <a:latin typeface="Arial Black" pitchFamily="34" charset="0"/>
              </a:rPr>
              <a:t>, 2012 (в помощь школьному учителю)</a:t>
            </a:r>
          </a:p>
          <a:p>
            <a:pPr marL="228600" lvl="0" indent="-228600" algn="just">
              <a:buAutoNum type="arabicPeriod"/>
            </a:pPr>
            <a:r>
              <a:rPr lang="ru-RU" sz="2400" dirty="0" smtClean="0">
                <a:solidFill>
                  <a:schemeClr val="bg1"/>
                </a:solidFill>
                <a:latin typeface="Arial Black" pitchFamily="34" charset="0"/>
              </a:rPr>
              <a:t> А. В. Абрамов, Рассказы о Москве. Книга для чтения. Изд. </a:t>
            </a:r>
            <a:r>
              <a:rPr lang="ru-RU" sz="2400" dirty="0" err="1" smtClean="0">
                <a:solidFill>
                  <a:schemeClr val="bg1"/>
                </a:solidFill>
                <a:latin typeface="Arial Black" pitchFamily="34" charset="0"/>
              </a:rPr>
              <a:t>Ювента</a:t>
            </a:r>
            <a:endParaRPr lang="ru-RU" sz="2400" dirty="0" smtClean="0">
              <a:solidFill>
                <a:schemeClr val="bg1"/>
              </a:solidFill>
              <a:latin typeface="Arial Black" pitchFamily="34" charset="0"/>
            </a:endParaRPr>
          </a:p>
          <a:p>
            <a:pPr marL="228600" lvl="0" indent="-228600" algn="just">
              <a:buAutoNum type="arabicPeriod"/>
            </a:pPr>
            <a:r>
              <a:rPr lang="ru-RU" sz="2400" dirty="0" smtClean="0">
                <a:solidFill>
                  <a:schemeClr val="bg1"/>
                </a:solidFill>
                <a:latin typeface="Arial Black" pitchFamily="34" charset="0"/>
              </a:rPr>
              <a:t>Интернет-ресурсы.</a:t>
            </a:r>
          </a:p>
          <a:p>
            <a:pPr lvl="0" algn="just"/>
            <a:endParaRPr lang="ru-RU" sz="2000" dirty="0" smtClean="0">
              <a:latin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p:txBody>
      </p:sp>
      <p:sp>
        <p:nvSpPr>
          <p:cNvPr id="20" name="TextBox 19"/>
          <p:cNvSpPr txBox="1">
            <a:spLocks noChangeArrowheads="1"/>
          </p:cNvSpPr>
          <p:nvPr/>
        </p:nvSpPr>
        <p:spPr bwMode="auto">
          <a:xfrm>
            <a:off x="0" y="285729"/>
            <a:ext cx="3786182" cy="1107996"/>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grpSp>
        <p:nvGrpSpPr>
          <p:cNvPr id="25" name="Группа 5"/>
          <p:cNvGrpSpPr>
            <a:grpSpLocks/>
          </p:cNvGrpSpPr>
          <p:nvPr/>
        </p:nvGrpSpPr>
        <p:grpSpPr bwMode="auto">
          <a:xfrm rot="19800000">
            <a:off x="219825" y="-243945"/>
            <a:ext cx="1340144" cy="1714500"/>
            <a:chOff x="2857488" y="642918"/>
            <a:chExt cx="3573715" cy="4572032"/>
          </a:xfrm>
        </p:grpSpPr>
        <p:grpSp>
          <p:nvGrpSpPr>
            <p:cNvPr id="26" name="Группа 16"/>
            <p:cNvGrpSpPr>
              <a:grpSpLocks/>
            </p:cNvGrpSpPr>
            <p:nvPr/>
          </p:nvGrpSpPr>
          <p:grpSpPr bwMode="auto">
            <a:xfrm>
              <a:off x="2852218" y="1623668"/>
              <a:ext cx="3575399" cy="3589467"/>
              <a:chOff x="2852218" y="1625484"/>
              <a:chExt cx="3575399" cy="3589467"/>
            </a:xfrm>
          </p:grpSpPr>
          <p:sp>
            <p:nvSpPr>
              <p:cNvPr id="28"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9" name="Дуга 28"/>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0" name="Дуга 29"/>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1" name="Дуга 30"/>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2" name="Дуга 31"/>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3" name="Дуга 32"/>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4" name="Дуга 33"/>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5" name="Дуга 34"/>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36" name="Дуга 35"/>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27"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37"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effectLst>
                  <a:outerShdw blurRad="76200" dist="50800" dir="5400000" algn="tl" rotWithShape="0">
                    <a:srgbClr val="000000">
                      <a:alpha val="65000"/>
                    </a:srgbClr>
                  </a:outerShdw>
                </a:effectLst>
                <a:latin typeface="Comic Sans MS" pitchFamily="66" charset="0"/>
              </a:rPr>
              <a:t>АУКЦИОН!</a:t>
            </a:r>
            <a:endParaRPr lang="ru-RU" sz="2800" b="1" spc="50" dirty="0">
              <a:ln w="11430"/>
              <a:effectLst>
                <a:outerShdw blurRad="76200" dist="50800" dir="5400000" algn="tl" rotWithShape="0">
                  <a:srgbClr val="000000">
                    <a:alpha val="65000"/>
                  </a:srgbClr>
                </a:outerShdw>
              </a:effectLst>
              <a:latin typeface="Comic Sans MS" pitchFamily="66" charset="0"/>
            </a:endParaRPr>
          </a:p>
        </p:txBody>
      </p:sp>
    </p:spTree>
  </p:cSld>
  <p:clrMapOvr>
    <a:masterClrMapping/>
  </p:clrMapOvr>
  <p:transition advClick="0" advTm="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ntr" presetSubtype="0" fill="hold" grpId="0" nodeType="afterEffect" nodePh="1">
                                  <p:stCondLst>
                                    <p:cond delay="0"/>
                                  </p:stCondLst>
                                  <p:endCondLst>
                                    <p:cond evt="begin" delay="0">
                                      <p:tn val="5"/>
                                    </p:cond>
                                  </p:endCondLst>
                                  <p:iterate type="lt">
                                    <p:tmPct val="50000"/>
                                  </p:iterate>
                                  <p:childTnLst>
                                    <p:set>
                                      <p:cBhvr>
                                        <p:cTn id="6"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7" dur="100"/>
                                        <p:tgtEl>
                                          <p:spTgt spid="20">
                                            <p:txEl>
                                              <p:pRg st="0" end="0"/>
                                            </p:txEl>
                                          </p:spTgt>
                                        </p:tgtEl>
                                        <p:attrNameLst>
                                          <p:attrName>style.color</p:attrName>
                                        </p:attrNameLst>
                                      </p:cBhvr>
                                      <p:tavLst>
                                        <p:tav tm="0">
                                          <p:val>
                                            <p:clrVal>
                                              <a:srgbClr val="DBB733"/>
                                            </p:clrVal>
                                          </p:val>
                                        </p:tav>
                                        <p:tav tm="50000">
                                          <p:val>
                                            <p:clrVal>
                                              <a:schemeClr val="accent2"/>
                                            </p:clrVal>
                                          </p:val>
                                        </p:tav>
                                      </p:tavLst>
                                    </p:anim>
                                    <p:anim calcmode="discrete" valueType="clr">
                                      <p:cBhvr>
                                        <p:cTn id="8" dur="10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9" dur="100"/>
                                        <p:tgtEl>
                                          <p:spTgt spid="2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988840"/>
            <a:ext cx="8286808" cy="1200329"/>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dirty="0" smtClean="0">
                <a:latin typeface="Arial Black" pitchFamily="34" charset="0"/>
              </a:rPr>
              <a:t>Как и многие города нашей страны, Москва имеет свой герб. Назовите имя воина, изображенного на гербе нашей столицы.</a:t>
            </a:r>
            <a:endParaRPr lang="ru-RU" sz="2400" dirty="0">
              <a:latin typeface="Arial Black" pitchFamily="34" charset="0"/>
            </a:endParaRPr>
          </a:p>
        </p:txBody>
      </p:sp>
      <p:sp>
        <p:nvSpPr>
          <p:cNvPr id="3" name="Прямоугольник 2"/>
          <p:cNvSpPr/>
          <p:nvPr/>
        </p:nvSpPr>
        <p:spPr>
          <a:xfrm>
            <a:off x="2051720" y="404664"/>
            <a:ext cx="5544616"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История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200</a:t>
            </a:r>
            <a:endParaRPr lang="en-US" sz="3600" b="1" dirty="0">
              <a:solidFill>
                <a:schemeClr val="bg1"/>
              </a:solidFill>
              <a:effectLst>
                <a:outerShdw blurRad="38100" dist="38100" dir="2700000" algn="tl">
                  <a:srgbClr val="000000">
                    <a:alpha val="43137"/>
                  </a:srgbClr>
                </a:outerShdw>
              </a:effectLst>
              <a:latin typeface="Calibri" pitchFamily="34" charset="0"/>
            </a:endParaRPr>
          </a:p>
        </p:txBody>
      </p:sp>
      <p:grpSp>
        <p:nvGrpSpPr>
          <p:cNvPr id="8198" name="Группа 5"/>
          <p:cNvGrpSpPr>
            <a:grpSpLocks/>
          </p:cNvGrpSpPr>
          <p:nvPr/>
        </p:nvGrpSpPr>
        <p:grpSpPr bwMode="auto">
          <a:xfrm rot="19800000">
            <a:off x="219825" y="-243945"/>
            <a:ext cx="1340144" cy="1714500"/>
            <a:chOff x="2857488" y="642918"/>
            <a:chExt cx="3573715" cy="4572032"/>
          </a:xfrm>
        </p:grpSpPr>
        <p:grpSp>
          <p:nvGrpSpPr>
            <p:cNvPr id="820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06534" y="640056"/>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57348" name="Picture 4" descr="http://unpictures.ru/images/2184405_flag-moskvy-vektor.jpg"/>
          <p:cNvPicPr>
            <a:picLocks noChangeAspect="1" noChangeArrowheads="1"/>
          </p:cNvPicPr>
          <p:nvPr/>
        </p:nvPicPr>
        <p:blipFill>
          <a:blip r:embed="rId3"/>
          <a:srcRect/>
          <a:stretch>
            <a:fillRect/>
          </a:stretch>
        </p:blipFill>
        <p:spPr bwMode="auto">
          <a:xfrm>
            <a:off x="5929322" y="3429000"/>
            <a:ext cx="2786082"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643050"/>
            <a:ext cx="8358246"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ru-RU" sz="2400" dirty="0" smtClean="0">
                <a:latin typeface="Arial Black" pitchFamily="34" charset="0"/>
              </a:rPr>
              <a:t>Этот князь, прибывший из богатого и славного города Суздаля ,  выбрал место для строительства города-крепости и  стал основателем Москвы. </a:t>
            </a:r>
            <a:endParaRPr lang="ru-RU" sz="2400" dirty="0" smtClean="0">
              <a:latin typeface="Arial Black" pitchFamily="34" charset="0"/>
            </a:endParaRPr>
          </a:p>
        </p:txBody>
      </p:sp>
      <p:sp>
        <p:nvSpPr>
          <p:cNvPr id="3" name="Прямоугольник 2"/>
          <p:cNvSpPr/>
          <p:nvPr/>
        </p:nvSpPr>
        <p:spPr>
          <a:xfrm>
            <a:off x="2246234" y="357166"/>
            <a:ext cx="5826228"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История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300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9224" name="Группа 5"/>
          <p:cNvGrpSpPr>
            <a:grpSpLocks/>
          </p:cNvGrpSpPr>
          <p:nvPr/>
        </p:nvGrpSpPr>
        <p:grpSpPr bwMode="auto">
          <a:xfrm rot="19800000">
            <a:off x="219825" y="-243945"/>
            <a:ext cx="1340144" cy="1714500"/>
            <a:chOff x="2857488" y="642918"/>
            <a:chExt cx="3573715" cy="4572032"/>
          </a:xfrm>
        </p:grpSpPr>
        <p:grpSp>
          <p:nvGrpSpPr>
            <p:cNvPr id="9226"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1"/>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1"/>
              </a:solidFill>
              <a:effectLst>
                <a:outerShdw blurRad="76200" dist="50800" dir="5400000" algn="tl" rotWithShape="0">
                  <a:srgbClr val="000000">
                    <a:alpha val="65000"/>
                  </a:srgbClr>
                </a:outerShdw>
              </a:effectLst>
              <a:latin typeface="Comic Sans MS" pitchFamily="66" charset="0"/>
            </a:endParaRPr>
          </a:p>
        </p:txBody>
      </p:sp>
      <p:pic>
        <p:nvPicPr>
          <p:cNvPr id="56324" name="Picture 4" descr="http://ruspekh.ru/images/articles/15854/2016_05_15-04-01_001.jpg"/>
          <p:cNvPicPr>
            <a:picLocks noChangeAspect="1" noChangeArrowheads="1"/>
          </p:cNvPicPr>
          <p:nvPr/>
        </p:nvPicPr>
        <p:blipFill>
          <a:blip r:embed="rId3"/>
          <a:srcRect/>
          <a:stretch>
            <a:fillRect/>
          </a:stretch>
        </p:blipFill>
        <p:spPr bwMode="auto">
          <a:xfrm>
            <a:off x="3714744" y="3429000"/>
            <a:ext cx="5000660"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nodeType="afterGroup">
                            <p:stCondLst>
                              <p:cond delay="2000"/>
                            </p:stCondLst>
                            <p:childTnLst>
                              <p:par>
                                <p:cTn id="12" presetID="23" presetClass="entr" presetSubtype="16"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83768" y="260648"/>
            <a:ext cx="5472608" cy="1200329"/>
          </a:xfrm>
          <a:prstGeom prst="rect">
            <a:avLst/>
          </a:prstGeom>
        </p:spPr>
        <p:txBody>
          <a:bodyPr wrap="square">
            <a:spAutoFit/>
          </a:bodyPr>
          <a:lstStyle/>
          <a:p>
            <a:pPr algn="ctr" fontAlgn="auto">
              <a:spcBef>
                <a:spcPts val="0"/>
              </a:spcBef>
              <a:spcAft>
                <a:spcPts val="0"/>
              </a:spcAft>
              <a:defRPr/>
            </a:pPr>
            <a:r>
              <a:rPr lang="ru-RU" sz="3600" b="1" dirty="0" smtClean="0">
                <a:solidFill>
                  <a:schemeClr val="bg1"/>
                </a:solidFill>
                <a:effectLst>
                  <a:outerShdw blurRad="38100" dist="38100" dir="2700000" algn="tl">
                    <a:srgbClr val="000000">
                      <a:alpha val="43137"/>
                    </a:srgbClr>
                  </a:outerShdw>
                </a:effectLst>
                <a:latin typeface="Calibri" pitchFamily="34" charset="0"/>
              </a:rPr>
              <a:t>История Москвы </a:t>
            </a:r>
          </a:p>
          <a:p>
            <a:pPr algn="ctr" fontAlgn="auto">
              <a:spcBef>
                <a:spcPts val="0"/>
              </a:spcBef>
              <a:spcAft>
                <a:spcPts val="0"/>
              </a:spcAft>
              <a:defRPr/>
            </a:pPr>
            <a:r>
              <a:rPr lang="en-US" sz="3600" b="1" dirty="0" smtClean="0">
                <a:solidFill>
                  <a:schemeClr val="bg1"/>
                </a:solidFill>
                <a:effectLst>
                  <a:outerShdw blurRad="38100" dist="38100" dir="2700000" algn="tl">
                    <a:srgbClr val="000000">
                      <a:alpha val="43137"/>
                    </a:srgbClr>
                  </a:outerShdw>
                </a:effectLst>
                <a:latin typeface="Calibri" pitchFamily="34" charset="0"/>
              </a:rPr>
              <a:t>400</a:t>
            </a:r>
            <a:endParaRPr lang="ru-RU" sz="3600" dirty="0">
              <a:solidFill>
                <a:schemeClr val="bg1"/>
              </a:solidFill>
              <a:effectLst>
                <a:outerShdw blurRad="38100" dist="38100" dir="2700000" algn="tl">
                  <a:srgbClr val="000000">
                    <a:alpha val="43137"/>
                  </a:srgbClr>
                </a:outerShdw>
              </a:effectLst>
              <a:latin typeface="Calibri" pitchFamily="34" charset="0"/>
            </a:endParaRPr>
          </a:p>
        </p:txBody>
      </p:sp>
      <p:grpSp>
        <p:nvGrpSpPr>
          <p:cNvPr id="10248" name="Группа 5"/>
          <p:cNvGrpSpPr>
            <a:grpSpLocks/>
          </p:cNvGrpSpPr>
          <p:nvPr/>
        </p:nvGrpSpPr>
        <p:grpSpPr bwMode="auto">
          <a:xfrm rot="19800000">
            <a:off x="219825" y="-243945"/>
            <a:ext cx="1340144" cy="1714500"/>
            <a:chOff x="2857488" y="642918"/>
            <a:chExt cx="3573715" cy="4572032"/>
          </a:xfrm>
        </p:grpSpPr>
        <p:grpSp>
          <p:nvGrpSpPr>
            <p:cNvPr id="10250" name="Группа 16"/>
            <p:cNvGrpSpPr>
              <a:grpSpLocks/>
            </p:cNvGrpSpPr>
            <p:nvPr/>
          </p:nvGrpSpPr>
          <p:grpSpPr bwMode="auto">
            <a:xfrm>
              <a:off x="2857488" y="1641235"/>
              <a:ext cx="3573715" cy="3573715"/>
              <a:chOff x="2857488" y="1643051"/>
              <a:chExt cx="3573715" cy="3573715"/>
            </a:xfrm>
          </p:grpSpPr>
          <p:sp>
            <p:nvSpPr>
              <p:cNvPr id="10" name="Овал 4"/>
              <p:cNvSpPr/>
              <p:nvPr/>
            </p:nvSpPr>
            <p:spPr>
              <a:xfrm>
                <a:off x="2857488" y="1714489"/>
                <a:ext cx="3500462" cy="3500462"/>
              </a:xfrm>
              <a:prstGeom prst="ellipse">
                <a:avLst/>
              </a:prstGeom>
              <a:gradFill flip="none" rotWithShape="1">
                <a:gsLst>
                  <a:gs pos="0">
                    <a:schemeClr val="accent3">
                      <a:lumMod val="50000"/>
                    </a:schemeClr>
                  </a:gs>
                  <a:gs pos="48000">
                    <a:schemeClr val="accent3">
                      <a:lumMod val="75000"/>
                      <a:alpha val="90000"/>
                    </a:schemeClr>
                  </a:gs>
                  <a:gs pos="73000">
                    <a:schemeClr val="tx2">
                      <a:lumMod val="40000"/>
                      <a:lumOff val="60000"/>
                    </a:schemeClr>
                  </a:gs>
                  <a:gs pos="100000">
                    <a:schemeClr val="accent1">
                      <a:lumMod val="60000"/>
                      <a:lumOff val="40000"/>
                    </a:schemeClr>
                  </a:gs>
                </a:gsLst>
                <a:path path="circle">
                  <a:fillToRect l="100000" t="100000"/>
                </a:path>
                <a:tileRect r="-100000" b="-100000"/>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Дуга 10"/>
              <p:cNvSpPr/>
              <p:nvPr/>
            </p:nvSpPr>
            <p:spPr>
              <a:xfrm>
                <a:off x="3627444" y="1689824"/>
                <a:ext cx="1799167"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2" name="Дуга 11"/>
              <p:cNvSpPr/>
              <p:nvPr/>
            </p:nvSpPr>
            <p:spPr>
              <a:xfrm flipH="1">
                <a:off x="3995865" y="1691115"/>
                <a:ext cx="1642532" cy="3496757"/>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3" name="Дуга 12"/>
              <p:cNvSpPr/>
              <p:nvPr/>
            </p:nvSpPr>
            <p:spPr>
              <a:xfrm flipH="1">
                <a:off x="4284339" y="1839066"/>
                <a:ext cx="1926164" cy="3208889"/>
              </a:xfrm>
              <a:prstGeom prst="arc">
                <a:avLst>
                  <a:gd name="adj1" fmla="val 7099357"/>
                  <a:gd name="adj2" fmla="val 1508413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4" name="Дуга 13"/>
              <p:cNvSpPr/>
              <p:nvPr/>
            </p:nvSpPr>
            <p:spPr>
              <a:xfrm>
                <a:off x="2995738" y="1905972"/>
                <a:ext cx="1786466" cy="3217355"/>
              </a:xfrm>
              <a:prstGeom prst="arc">
                <a:avLst>
                  <a:gd name="adj1" fmla="val 7099357"/>
                  <a:gd name="adj2" fmla="val 15401728"/>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5" name="Дуга 14"/>
              <p:cNvSpPr/>
              <p:nvPr/>
            </p:nvSpPr>
            <p:spPr>
              <a:xfrm rot="16200000">
                <a:off x="3530439" y="1937235"/>
                <a:ext cx="2154780"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6" name="Дуга 15"/>
              <p:cNvSpPr/>
              <p:nvPr/>
            </p:nvSpPr>
            <p:spPr>
              <a:xfrm rot="16200000">
                <a:off x="3707696" y="2409862"/>
                <a:ext cx="1938880" cy="3500963"/>
              </a:xfrm>
              <a:prstGeom prst="arc">
                <a:avLst>
                  <a:gd name="adj1" fmla="val 9161105"/>
                  <a:gd name="adj2" fmla="val 13455196"/>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7" name="Дуга 16"/>
              <p:cNvSpPr/>
              <p:nvPr/>
            </p:nvSpPr>
            <p:spPr>
              <a:xfrm rot="16200000">
                <a:off x="4031196" y="1438116"/>
                <a:ext cx="1143008" cy="3500963"/>
              </a:xfrm>
              <a:prstGeom prst="arc">
                <a:avLst>
                  <a:gd name="adj1" fmla="val 5502553"/>
                  <a:gd name="adj2" fmla="val 16170917"/>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sp>
            <p:nvSpPr>
              <p:cNvPr id="18" name="Дуга 17"/>
              <p:cNvSpPr/>
              <p:nvPr/>
            </p:nvSpPr>
            <p:spPr>
              <a:xfrm rot="16200000">
                <a:off x="4035115" y="448624"/>
                <a:ext cx="1138776" cy="3492496"/>
              </a:xfrm>
              <a:prstGeom prst="arc">
                <a:avLst>
                  <a:gd name="adj1" fmla="val 6055329"/>
                  <a:gd name="adj2" fmla="val 15507949"/>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9" name="Дуга 4"/>
            <p:cNvSpPr/>
            <p:nvPr/>
          </p:nvSpPr>
          <p:spPr>
            <a:xfrm rot="16200000">
              <a:off x="3993875" y="-449232"/>
              <a:ext cx="1358911" cy="3496734"/>
            </a:xfrm>
            <a:prstGeom prst="arc">
              <a:avLst>
                <a:gd name="adj1" fmla="val 7818595"/>
                <a:gd name="adj2" fmla="val 14278244"/>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ru-RU"/>
            </a:p>
          </p:txBody>
        </p:sp>
      </p:grpSp>
      <p:sp>
        <p:nvSpPr>
          <p:cNvPr id="19" name="Стрелка вправо 18">
            <a:hlinkClick r:id="rId2" action="ppaction://hlinksldjump"/>
          </p:cNvPr>
          <p:cNvSpPr/>
          <p:nvPr/>
        </p:nvSpPr>
        <p:spPr>
          <a:xfrm flipH="1">
            <a:off x="642938" y="5643563"/>
            <a:ext cx="1143000" cy="928687"/>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TextBox 14"/>
          <p:cNvSpPr txBox="1">
            <a:spLocks noChangeArrowheads="1"/>
          </p:cNvSpPr>
          <p:nvPr/>
        </p:nvSpPr>
        <p:spPr bwMode="auto">
          <a:xfrm rot="19800000">
            <a:off x="-719715" y="727913"/>
            <a:ext cx="3429001" cy="523220"/>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solidFill>
                  <a:schemeClr val="bg2"/>
                </a:solidFill>
                <a:effectLst>
                  <a:outerShdw blurRad="76200" dist="50800" dir="5400000" algn="tl" rotWithShape="0">
                    <a:srgbClr val="000000">
                      <a:alpha val="65000"/>
                    </a:srgbClr>
                  </a:outerShdw>
                </a:effectLst>
                <a:latin typeface="Comic Sans MS" pitchFamily="66" charset="0"/>
              </a:rPr>
              <a:t>АУКЦИОН!</a:t>
            </a:r>
            <a:endParaRPr lang="ru-RU" sz="2800" b="1" spc="50" dirty="0">
              <a:ln w="11430"/>
              <a:solidFill>
                <a:schemeClr val="bg2"/>
              </a:solidFill>
              <a:effectLst>
                <a:outerShdw blurRad="76200" dist="50800" dir="5400000" algn="tl" rotWithShape="0">
                  <a:srgbClr val="000000">
                    <a:alpha val="65000"/>
                  </a:srgbClr>
                </a:outerShdw>
              </a:effectLst>
              <a:latin typeface="Comic Sans MS" pitchFamily="66" charset="0"/>
            </a:endParaRPr>
          </a:p>
        </p:txBody>
      </p:sp>
      <p:pic>
        <p:nvPicPr>
          <p:cNvPr id="55300" name="Picture 4" descr="https://upload.wikimedia.org/wikipedia/commons/7/7a/Napoleon_in_Battle_of_Moskowa_by_Vernet.jpg"/>
          <p:cNvPicPr>
            <a:picLocks noChangeAspect="1" noChangeArrowheads="1"/>
          </p:cNvPicPr>
          <p:nvPr/>
        </p:nvPicPr>
        <p:blipFill>
          <a:blip r:embed="rId3"/>
          <a:srcRect/>
          <a:stretch>
            <a:fillRect/>
          </a:stretch>
        </p:blipFill>
        <p:spPr bwMode="auto">
          <a:xfrm>
            <a:off x="3643306" y="3429000"/>
            <a:ext cx="5072098" cy="3143272"/>
          </a:xfrm>
          <a:prstGeom prst="rect">
            <a:avLst/>
          </a:prstGeom>
          <a:noFill/>
        </p:spPr>
      </p:pic>
      <p:sp>
        <p:nvSpPr>
          <p:cNvPr id="21" name="Прямоугольник 20"/>
          <p:cNvSpPr/>
          <p:nvPr/>
        </p:nvSpPr>
        <p:spPr>
          <a:xfrm>
            <a:off x="428596" y="1714488"/>
            <a:ext cx="8286808" cy="1569660"/>
          </a:xfrm>
          <a:prstGeom prst="rect">
            <a:avLst/>
          </a:prstGeom>
          <a:gradFill flip="none" rotWithShape="1">
            <a:gsLst>
              <a:gs pos="0">
                <a:schemeClr val="accent3">
                  <a:lumMod val="60000"/>
                  <a:lumOff val="40000"/>
                </a:schemeClr>
              </a:gs>
              <a:gs pos="48000">
                <a:schemeClr val="accent3">
                  <a:lumMod val="40000"/>
                  <a:lumOff val="60000"/>
                  <a:alpha val="80000"/>
                </a:schemeClr>
              </a:gs>
              <a:gs pos="73000">
                <a:schemeClr val="accent3">
                  <a:lumMod val="75000"/>
                </a:schemeClr>
              </a:gs>
              <a:gs pos="100000">
                <a:schemeClr val="accent3">
                  <a:lumMod val="60000"/>
                  <a:lumOff val="40000"/>
                  <a:alpha val="0"/>
                </a:schemeClr>
              </a:gs>
            </a:gsLst>
            <a:path path="circle">
              <a:fillToRect l="50000" t="50000" r="50000" b="50000"/>
            </a:path>
            <a:tileRect/>
          </a:gra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dirty="0" smtClean="0">
                <a:latin typeface="Arial Black" pitchFamily="34" charset="0"/>
              </a:rPr>
              <a:t>Битву 1812 года, которая длилась 15 часов, французы назвали Московской. Русские назвали эту битву</a:t>
            </a:r>
            <a:r>
              <a:rPr lang="ru-RU" sz="2400" b="1" dirty="0" smtClean="0">
                <a:latin typeface="Arial Black" pitchFamily="34" charset="0"/>
              </a:rPr>
              <a:t>…</a:t>
            </a:r>
          </a:p>
          <a:p>
            <a:pPr algn="ctr"/>
            <a:endParaRPr lang="ru-RU" sz="2400" b="1"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3341</TotalTime>
  <Words>1639</Words>
  <Application>Microsoft Office PowerPoint</Application>
  <PresentationFormat>Экран (4:3)</PresentationFormat>
  <Paragraphs>321</Paragraphs>
  <Slides>62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Список использованной литературы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211</cp:lastModifiedBy>
  <cp:revision>619</cp:revision>
  <dcterms:created xsi:type="dcterms:W3CDTF">2008-11-18T12:33:58Z</dcterms:created>
  <dcterms:modified xsi:type="dcterms:W3CDTF">2017-01-23T09:31:53Z</dcterms:modified>
</cp:coreProperties>
</file>