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7" r:id="rId2"/>
    <p:sldId id="285" r:id="rId3"/>
    <p:sldId id="272" r:id="rId4"/>
    <p:sldId id="259" r:id="rId5"/>
    <p:sldId id="286" r:id="rId6"/>
    <p:sldId id="287" r:id="rId7"/>
    <p:sldId id="256" r:id="rId8"/>
    <p:sldId id="297" r:id="rId9"/>
    <p:sldId id="275" r:id="rId10"/>
    <p:sldId id="288" r:id="rId11"/>
    <p:sldId id="295" r:id="rId12"/>
    <p:sldId id="274" r:id="rId13"/>
    <p:sldId id="298" r:id="rId14"/>
    <p:sldId id="294" r:id="rId15"/>
    <p:sldId id="277" r:id="rId16"/>
    <p:sldId id="279" r:id="rId17"/>
    <p:sldId id="280" r:id="rId18"/>
    <p:sldId id="284" r:id="rId19"/>
    <p:sldId id="281" r:id="rId20"/>
    <p:sldId id="266" r:id="rId21"/>
    <p:sldId id="265" r:id="rId22"/>
    <p:sldId id="282" r:id="rId23"/>
    <p:sldId id="271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8E"/>
    <a:srgbClr val="EFEFFF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6" autoAdjust="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D50D3-5DC4-41DC-B296-33A5DD0BF2F0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0A29AB-7DCD-4C11-BB3D-4F2B87B175F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601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0A29AB-7DCD-4C11-BB3D-4F2B87B175F4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351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EFEFFF"/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15B49DA-168B-45FF-84B5-1D607CC80C63}" type="datetimeFigureOut">
              <a:rPr lang="ru-RU" smtClean="0"/>
              <a:pPr/>
              <a:t>02.09.2016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7D3047A-C5CC-42A8-B7B0-9C29BEED8179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3.jpeg"/><Relationship Id="rId7" Type="http://schemas.openxmlformats.org/officeDocument/2006/relationships/image" Target="../media/image26.jpe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7.gif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3.jpe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Цель исследования</a:t>
            </a:r>
            <a:br>
              <a:rPr lang="ru-RU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pPr marL="514350" indent="-514350">
              <a:buNone/>
            </a:pPr>
            <a:r>
              <a:rPr lang="ru-RU" sz="2800" dirty="0" smtClean="0"/>
              <a:t>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Проследить по различным источникам информации, 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как сложилась судьба автора записи и указанных в ней его товарищей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Содержимое 8" descr="Рисунокюждз.jpg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rcRect b="4851"/>
          <a:stretch>
            <a:fillRect/>
          </a:stretch>
        </p:blipFill>
        <p:spPr>
          <a:xfrm>
            <a:off x="0" y="-20732"/>
            <a:ext cx="9144000" cy="6858000"/>
          </a:xfrm>
        </p:spPr>
      </p:pic>
      <p:pic>
        <p:nvPicPr>
          <p:cNvPr id="10" name="Рисунок 9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2060848"/>
            <a:ext cx="1219200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 rot="576987">
            <a:off x="253715" y="532724"/>
            <a:ext cx="9800825" cy="110799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  <a:scene3d>
              <a:camera prst="isometricTopUp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6600" b="1" dirty="0" smtClean="0">
                <a:ln w="57150"/>
                <a:solidFill>
                  <a:schemeClr val="bg1">
                    <a:lumMod val="95000"/>
                  </a:schemeClr>
                </a:solidFill>
              </a:rPr>
              <a:t>Судьба моряков</a:t>
            </a:r>
            <a:endParaRPr lang="ru-RU" sz="6600" b="1" dirty="0">
              <a:ln w="57150"/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954588" y="5277553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Автор работы</a:t>
            </a:r>
            <a:r>
              <a:rPr lang="ru-RU" sz="20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Полякова Ольга Николаевна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учитель физики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cs typeface="Times New Roman" pitchFamily="18" charset="0"/>
              </a:rPr>
              <a:t>г. </a:t>
            </a:r>
            <a:r>
              <a:rPr lang="ru-RU" sz="2000" b="1" dirty="0" err="1" smtClean="0">
                <a:solidFill>
                  <a:schemeClr val="bg1"/>
                </a:solidFill>
                <a:cs typeface="Times New Roman" pitchFamily="18" charset="0"/>
              </a:rPr>
              <a:t>Ковдор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1" name="Содержимое 10" descr="3558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1983463" cy="2250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18625" y="2665319"/>
            <a:ext cx="6515763" cy="390876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threePt" dir="t"/>
            </a:scene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то желает знать человеческий дух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в его благороднейшей борьбе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с суеверием и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мраком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пусть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летопись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арктических путешествий </a:t>
            </a:r>
            <a:r>
              <a:rPr lang="ru-RU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—листает </a:t>
            </a:r>
            <a:endParaRPr kumimoji="0" lang="ru-RU" sz="2400" b="1" u="none" strike="noStrike" cap="none" spc="0" normalizeH="0" baseline="0" dirty="0" smtClean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Times New Roman" panose="02020603050405020304" pitchFamily="18" charset="0"/>
              <a:ea typeface="Times New Roman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 историю мужей, которые во</a:t>
            </a:r>
            <a:r>
              <a:rPr kumimoji="0" lang="ru-RU" sz="2400" b="1" u="none" strike="noStrike" cap="none" spc="0" normalizeH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времена, когда зимовка среди полярной ночи грозила верной смертью, все-таки бодро шли с</a:t>
            </a:r>
            <a:r>
              <a:rPr kumimoji="0" lang="ru-RU" sz="2400" b="1" u="none" strike="noStrike" cap="none" spc="0" normalizeH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развевающимися знаменами к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неизвестному».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ru-RU" sz="2400" b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Фритьоф Нансен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0" descr="Рисунок1.png"/>
          <p:cNvPicPr>
            <a:picLocks noChangeAspect="1"/>
          </p:cNvPicPr>
          <p:nvPr/>
        </p:nvPicPr>
        <p:blipFill>
          <a:blip r:embed="rId2" cstate="print"/>
          <a:srcRect t="77276"/>
          <a:stretch>
            <a:fillRect/>
          </a:stretch>
        </p:blipFill>
        <p:spPr>
          <a:xfrm>
            <a:off x="0" y="620688"/>
            <a:ext cx="7492408" cy="1540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Рисунок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5707" b="94624"/>
          <a:stretch>
            <a:fillRect/>
          </a:stretch>
        </p:blipFill>
        <p:spPr>
          <a:xfrm>
            <a:off x="2195736" y="1340768"/>
            <a:ext cx="2939758" cy="47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Box 13"/>
          <p:cNvSpPr txBox="1"/>
          <p:nvPr/>
        </p:nvSpPr>
        <p:spPr>
          <a:xfrm>
            <a:off x="2143108" y="142852"/>
            <a:ext cx="36081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Из бортового журнала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2132856"/>
            <a:ext cx="40313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</a:rPr>
              <a:t>Из дневника матроса А.Конрада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3707904" y="2132856"/>
            <a:ext cx="4141124" cy="4536504"/>
          </a:xfrm>
          <a:prstGeom prst="foldedCorner">
            <a:avLst>
              <a:gd name="adj" fmla="val 237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wo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 </a:t>
            </a:r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13-го апреля.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« Я и еще несколько человек ночевали на судне. Утром попили кофе и пошли к палатке. Разобрали палатку и хотели двигаться дальше, но оказалось, что Анисимов сильно заболел, так что пришлось остановиться и отправить Анисимова на судно. Потом с 3 часов двинулись дальше.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 смену Анисимову пришел Регальд».</a:t>
            </a:r>
            <a:endParaRPr lang="ru-RU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8" name="Рисунок 7" descr="1261600876_kondr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3284984"/>
            <a:ext cx="1403648" cy="20735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1263417790_brusilov_georgy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b="6890"/>
          <a:stretch>
            <a:fillRect/>
          </a:stretch>
        </p:blipFill>
        <p:spPr>
          <a:xfrm>
            <a:off x="7380312" y="0"/>
            <a:ext cx="1518747" cy="221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нутый угол 3"/>
          <p:cNvSpPr/>
          <p:nvPr/>
        </p:nvSpPr>
        <p:spPr>
          <a:xfrm>
            <a:off x="0" y="1412776"/>
            <a:ext cx="4429124" cy="4429132"/>
          </a:xfrm>
          <a:prstGeom prst="foldedCorner">
            <a:avLst>
              <a:gd name="adj" fmla="val 2454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wo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19-го апреля.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Сегодня грандиозная новость. В 11 часов утра мы пошли дальше. 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Архиреев остался чинить нарты, другие пошли дальше, но верст 5 прошли и пришлось расставлять палатку, потому что Шабатура, Шахнин и Пономарев отказались следовать далее</a:t>
            </a:r>
          </a:p>
        </p:txBody>
      </p:sp>
      <p:sp>
        <p:nvSpPr>
          <p:cNvPr id="5" name="Загнутый угол 4"/>
          <p:cNvSpPr/>
          <p:nvPr/>
        </p:nvSpPr>
        <p:spPr>
          <a:xfrm>
            <a:off x="4714876" y="1412776"/>
            <a:ext cx="4429124" cy="4429132"/>
          </a:xfrm>
          <a:prstGeom prst="foldedCorner">
            <a:avLst>
              <a:gd name="adj" fmla="val 24544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wo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десятый или одиннадцатый день после нашего отхода со 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Св. Анны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когда мы были от нее в верстах сорока, три матроса: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Пономарев, Шабатура и Шахнин </a:t>
            </a:r>
            <a:r>
              <a:rPr lang="ru-RU" sz="2000" b="1" dirty="0" smtClean="0">
                <a:solidFill>
                  <a:schemeClr val="tx1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—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не выдержали и стали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просить меня отпустить их обратно на судно, так как они устали и не надеются  дойти когда-нибудь до берега </a:t>
            </a:r>
            <a:endParaRPr lang="ru-RU" sz="32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404664"/>
            <a:ext cx="33913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Из дневника матроса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 А.Конрада </a:t>
            </a:r>
            <a:endParaRPr lang="ru-RU" sz="24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16016" y="404664"/>
            <a:ext cx="36950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</a:rPr>
              <a:t>Из дневника штурмана</a:t>
            </a:r>
          </a:p>
          <a:p>
            <a:r>
              <a:rPr lang="ru-RU" sz="2400" b="1" dirty="0" smtClean="0">
                <a:solidFill>
                  <a:srgbClr val="7030A0"/>
                </a:solidFill>
              </a:rPr>
              <a:t> В. Альбанова</a:t>
            </a:r>
            <a:endParaRPr lang="ru-RU" sz="2400" b="1" dirty="0">
              <a:solidFill>
                <a:srgbClr val="7030A0"/>
              </a:solidFill>
            </a:endParaRPr>
          </a:p>
        </p:txBody>
      </p:sp>
      <p:pic>
        <p:nvPicPr>
          <p:cNvPr id="10" name="Picture 2" descr="C:\Users\User\Desktop\экспедиция Брусилова\1261600864_alban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2160" y="4581128"/>
            <a:ext cx="927554" cy="13390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1261600876_kondra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4437112"/>
            <a:ext cx="966537" cy="14278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va%20kapitana%20sv-ann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3933056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6" name="Рисунок 5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1988840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7" name="Рисунок 6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6296" y="404664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sp>
        <p:nvSpPr>
          <p:cNvPr id="8" name="Овал 7"/>
          <p:cNvSpPr/>
          <p:nvPr/>
        </p:nvSpPr>
        <p:spPr>
          <a:xfrm>
            <a:off x="3347864" y="45811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1691680" y="386104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2627784" y="42930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2852192" y="437348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Picture 8" descr="C:\Users\User\Desktop\экспедиция Брусилова\1261600911_mistery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2285984" y="1857364"/>
            <a:ext cx="1571636" cy="1442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6" descr="C:\Users\User\Desktop\экспедиция Брусилова\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94455">
            <a:off x="80930" y="4640379"/>
            <a:ext cx="2201627" cy="1368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5" descr="C:\Users\User\Desktop\экспедиция Брусилова\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5984" y="0"/>
            <a:ext cx="1778540" cy="1444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User\Desktop\экспедиция Брусилова\1261600864_albano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214290"/>
            <a:ext cx="1071570" cy="154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олилиния 14"/>
          <p:cNvSpPr/>
          <p:nvPr/>
        </p:nvSpPr>
        <p:spPr>
          <a:xfrm>
            <a:off x="1514622" y="196948"/>
            <a:ext cx="3760763" cy="4339882"/>
          </a:xfrm>
          <a:custGeom>
            <a:avLst/>
            <a:gdLst>
              <a:gd name="connsiteX0" fmla="*/ 3760763 w 3760763"/>
              <a:gd name="connsiteY0" fmla="*/ 0 h 4339882"/>
              <a:gd name="connsiteX1" fmla="*/ 3226190 w 3760763"/>
              <a:gd name="connsiteY1" fmla="*/ 309489 h 4339882"/>
              <a:gd name="connsiteX2" fmla="*/ 3029243 w 3760763"/>
              <a:gd name="connsiteY2" fmla="*/ 450166 h 4339882"/>
              <a:gd name="connsiteX3" fmla="*/ 2747889 w 3760763"/>
              <a:gd name="connsiteY3" fmla="*/ 633046 h 4339882"/>
              <a:gd name="connsiteX4" fmla="*/ 2550941 w 3760763"/>
              <a:gd name="connsiteY4" fmla="*/ 886264 h 4339882"/>
              <a:gd name="connsiteX5" fmla="*/ 2382129 w 3760763"/>
              <a:gd name="connsiteY5" fmla="*/ 1012874 h 4339882"/>
              <a:gd name="connsiteX6" fmla="*/ 2213316 w 3760763"/>
              <a:gd name="connsiteY6" fmla="*/ 1097280 h 4339882"/>
              <a:gd name="connsiteX7" fmla="*/ 2142978 w 3760763"/>
              <a:gd name="connsiteY7" fmla="*/ 1308295 h 4339882"/>
              <a:gd name="connsiteX8" fmla="*/ 1791286 w 3760763"/>
              <a:gd name="connsiteY8" fmla="*/ 1378634 h 4339882"/>
              <a:gd name="connsiteX9" fmla="*/ 1636541 w 3760763"/>
              <a:gd name="connsiteY9" fmla="*/ 1463040 h 4339882"/>
              <a:gd name="connsiteX10" fmla="*/ 1341120 w 3760763"/>
              <a:gd name="connsiteY10" fmla="*/ 1603717 h 4339882"/>
              <a:gd name="connsiteX11" fmla="*/ 1116036 w 3760763"/>
              <a:gd name="connsiteY11" fmla="*/ 1814732 h 4339882"/>
              <a:gd name="connsiteX12" fmla="*/ 890953 w 3760763"/>
              <a:gd name="connsiteY12" fmla="*/ 2025747 h 4339882"/>
              <a:gd name="connsiteX13" fmla="*/ 778412 w 3760763"/>
              <a:gd name="connsiteY13" fmla="*/ 2138289 h 4339882"/>
              <a:gd name="connsiteX14" fmla="*/ 623667 w 3760763"/>
              <a:gd name="connsiteY14" fmla="*/ 2278966 h 4339882"/>
              <a:gd name="connsiteX15" fmla="*/ 511126 w 3760763"/>
              <a:gd name="connsiteY15" fmla="*/ 2377440 h 4339882"/>
              <a:gd name="connsiteX16" fmla="*/ 539261 w 3760763"/>
              <a:gd name="connsiteY16" fmla="*/ 2658794 h 4339882"/>
              <a:gd name="connsiteX17" fmla="*/ 539261 w 3760763"/>
              <a:gd name="connsiteY17" fmla="*/ 2785403 h 4339882"/>
              <a:gd name="connsiteX18" fmla="*/ 300110 w 3760763"/>
              <a:gd name="connsiteY18" fmla="*/ 2940147 h 4339882"/>
              <a:gd name="connsiteX19" fmla="*/ 89095 w 3760763"/>
              <a:gd name="connsiteY19" fmla="*/ 3066757 h 4339882"/>
              <a:gd name="connsiteX20" fmla="*/ 4689 w 3760763"/>
              <a:gd name="connsiteY20" fmla="*/ 3123027 h 4339882"/>
              <a:gd name="connsiteX21" fmla="*/ 117230 w 3760763"/>
              <a:gd name="connsiteY21" fmla="*/ 3348110 h 4339882"/>
              <a:gd name="connsiteX22" fmla="*/ 300110 w 3760763"/>
              <a:gd name="connsiteY22" fmla="*/ 3418449 h 4339882"/>
              <a:gd name="connsiteX23" fmla="*/ 215704 w 3760763"/>
              <a:gd name="connsiteY23" fmla="*/ 3629464 h 4339882"/>
              <a:gd name="connsiteX24" fmla="*/ 370449 w 3760763"/>
              <a:gd name="connsiteY24" fmla="*/ 3812344 h 4339882"/>
              <a:gd name="connsiteX25" fmla="*/ 553329 w 3760763"/>
              <a:gd name="connsiteY25" fmla="*/ 3840480 h 4339882"/>
              <a:gd name="connsiteX26" fmla="*/ 694006 w 3760763"/>
              <a:gd name="connsiteY26" fmla="*/ 3868615 h 4339882"/>
              <a:gd name="connsiteX27" fmla="*/ 862818 w 3760763"/>
              <a:gd name="connsiteY27" fmla="*/ 3938954 h 4339882"/>
              <a:gd name="connsiteX28" fmla="*/ 1003495 w 3760763"/>
              <a:gd name="connsiteY28" fmla="*/ 4093698 h 4339882"/>
              <a:gd name="connsiteX29" fmla="*/ 1101969 w 3760763"/>
              <a:gd name="connsiteY29" fmla="*/ 4192172 h 4339882"/>
              <a:gd name="connsiteX30" fmla="*/ 1298916 w 3760763"/>
              <a:gd name="connsiteY30" fmla="*/ 4318781 h 4339882"/>
              <a:gd name="connsiteX31" fmla="*/ 1481796 w 3760763"/>
              <a:gd name="connsiteY31" fmla="*/ 4318781 h 4339882"/>
              <a:gd name="connsiteX32" fmla="*/ 1622473 w 3760763"/>
              <a:gd name="connsiteY32" fmla="*/ 4332849 h 433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60763" h="4339882">
                <a:moveTo>
                  <a:pt x="3760763" y="0"/>
                </a:moveTo>
                <a:cubicBezTo>
                  <a:pt x="3554436" y="117230"/>
                  <a:pt x="3348110" y="234461"/>
                  <a:pt x="3226190" y="309489"/>
                </a:cubicBezTo>
                <a:cubicBezTo>
                  <a:pt x="3104270" y="384517"/>
                  <a:pt x="3108960" y="396240"/>
                  <a:pt x="3029243" y="450166"/>
                </a:cubicBezTo>
                <a:cubicBezTo>
                  <a:pt x="2949526" y="504092"/>
                  <a:pt x="2827606" y="560363"/>
                  <a:pt x="2747889" y="633046"/>
                </a:cubicBezTo>
                <a:cubicBezTo>
                  <a:pt x="2668172" y="705729"/>
                  <a:pt x="2611901" y="822959"/>
                  <a:pt x="2550941" y="886264"/>
                </a:cubicBezTo>
                <a:cubicBezTo>
                  <a:pt x="2489981" y="949569"/>
                  <a:pt x="2438400" y="977705"/>
                  <a:pt x="2382129" y="1012874"/>
                </a:cubicBezTo>
                <a:cubicBezTo>
                  <a:pt x="2325858" y="1048043"/>
                  <a:pt x="2253175" y="1048043"/>
                  <a:pt x="2213316" y="1097280"/>
                </a:cubicBezTo>
                <a:cubicBezTo>
                  <a:pt x="2173458" y="1146517"/>
                  <a:pt x="2213316" y="1261403"/>
                  <a:pt x="2142978" y="1308295"/>
                </a:cubicBezTo>
                <a:cubicBezTo>
                  <a:pt x="2072640" y="1355187"/>
                  <a:pt x="1875692" y="1352843"/>
                  <a:pt x="1791286" y="1378634"/>
                </a:cubicBezTo>
                <a:cubicBezTo>
                  <a:pt x="1706880" y="1404425"/>
                  <a:pt x="1711568" y="1425526"/>
                  <a:pt x="1636541" y="1463040"/>
                </a:cubicBezTo>
                <a:cubicBezTo>
                  <a:pt x="1561514" y="1500554"/>
                  <a:pt x="1427871" y="1545102"/>
                  <a:pt x="1341120" y="1603717"/>
                </a:cubicBezTo>
                <a:cubicBezTo>
                  <a:pt x="1254369" y="1662332"/>
                  <a:pt x="1116036" y="1814732"/>
                  <a:pt x="1116036" y="1814732"/>
                </a:cubicBezTo>
                <a:lnTo>
                  <a:pt x="890953" y="2025747"/>
                </a:lnTo>
                <a:cubicBezTo>
                  <a:pt x="834682" y="2079673"/>
                  <a:pt x="822960" y="2096086"/>
                  <a:pt x="778412" y="2138289"/>
                </a:cubicBezTo>
                <a:cubicBezTo>
                  <a:pt x="733864" y="2180492"/>
                  <a:pt x="668215" y="2239108"/>
                  <a:pt x="623667" y="2278966"/>
                </a:cubicBezTo>
                <a:cubicBezTo>
                  <a:pt x="579119" y="2318824"/>
                  <a:pt x="525194" y="2314135"/>
                  <a:pt x="511126" y="2377440"/>
                </a:cubicBezTo>
                <a:cubicBezTo>
                  <a:pt x="497058" y="2440745"/>
                  <a:pt x="534572" y="2590800"/>
                  <a:pt x="539261" y="2658794"/>
                </a:cubicBezTo>
                <a:cubicBezTo>
                  <a:pt x="543950" y="2726788"/>
                  <a:pt x="579119" y="2738511"/>
                  <a:pt x="539261" y="2785403"/>
                </a:cubicBezTo>
                <a:cubicBezTo>
                  <a:pt x="499403" y="2832295"/>
                  <a:pt x="375137" y="2893255"/>
                  <a:pt x="300110" y="2940147"/>
                </a:cubicBezTo>
                <a:cubicBezTo>
                  <a:pt x="225083" y="2987039"/>
                  <a:pt x="138332" y="3036277"/>
                  <a:pt x="89095" y="3066757"/>
                </a:cubicBezTo>
                <a:cubicBezTo>
                  <a:pt x="39858" y="3097237"/>
                  <a:pt x="0" y="3076135"/>
                  <a:pt x="4689" y="3123027"/>
                </a:cubicBezTo>
                <a:cubicBezTo>
                  <a:pt x="9378" y="3169919"/>
                  <a:pt x="67993" y="3298873"/>
                  <a:pt x="117230" y="3348110"/>
                </a:cubicBezTo>
                <a:cubicBezTo>
                  <a:pt x="166467" y="3397347"/>
                  <a:pt x="283698" y="3371557"/>
                  <a:pt x="300110" y="3418449"/>
                </a:cubicBezTo>
                <a:cubicBezTo>
                  <a:pt x="316522" y="3465341"/>
                  <a:pt x="203981" y="3563815"/>
                  <a:pt x="215704" y="3629464"/>
                </a:cubicBezTo>
                <a:cubicBezTo>
                  <a:pt x="227427" y="3695113"/>
                  <a:pt x="314178" y="3777175"/>
                  <a:pt x="370449" y="3812344"/>
                </a:cubicBezTo>
                <a:cubicBezTo>
                  <a:pt x="426720" y="3847513"/>
                  <a:pt x="499403" y="3831102"/>
                  <a:pt x="553329" y="3840480"/>
                </a:cubicBezTo>
                <a:cubicBezTo>
                  <a:pt x="607255" y="3849858"/>
                  <a:pt x="642425" y="3852203"/>
                  <a:pt x="694006" y="3868615"/>
                </a:cubicBezTo>
                <a:cubicBezTo>
                  <a:pt x="745587" y="3885027"/>
                  <a:pt x="811236" y="3901440"/>
                  <a:pt x="862818" y="3938954"/>
                </a:cubicBezTo>
                <a:cubicBezTo>
                  <a:pt x="914400" y="3976468"/>
                  <a:pt x="963636" y="4051495"/>
                  <a:pt x="1003495" y="4093698"/>
                </a:cubicBezTo>
                <a:cubicBezTo>
                  <a:pt x="1043354" y="4135901"/>
                  <a:pt x="1052732" y="4154658"/>
                  <a:pt x="1101969" y="4192172"/>
                </a:cubicBezTo>
                <a:cubicBezTo>
                  <a:pt x="1151206" y="4229686"/>
                  <a:pt x="1235612" y="4297680"/>
                  <a:pt x="1298916" y="4318781"/>
                </a:cubicBezTo>
                <a:cubicBezTo>
                  <a:pt x="1362220" y="4339882"/>
                  <a:pt x="1427870" y="4316436"/>
                  <a:pt x="1481796" y="4318781"/>
                </a:cubicBezTo>
                <a:cubicBezTo>
                  <a:pt x="1535722" y="4321126"/>
                  <a:pt x="1579097" y="4326987"/>
                  <a:pt x="1622473" y="433284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142844" y="4000504"/>
            <a:ext cx="142876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928794" y="4429132"/>
            <a:ext cx="68779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rot="10800000">
            <a:off x="2000232" y="4643446"/>
            <a:ext cx="85725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 rot="10800000">
            <a:off x="3286116" y="4786322"/>
            <a:ext cx="85725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Рисунок 26" descr="1261600876_kondrat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14282" y="1857364"/>
            <a:ext cx="1142976" cy="1688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2360" y="3933056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21" name="Рисунок 20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80312" y="1988840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22" name="Рисунок 21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0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grpSp>
        <p:nvGrpSpPr>
          <p:cNvPr id="23" name="Группа 22"/>
          <p:cNvGrpSpPr/>
          <p:nvPr/>
        </p:nvGrpSpPr>
        <p:grpSpPr>
          <a:xfrm>
            <a:off x="5327576" y="0"/>
            <a:ext cx="3816424" cy="6597352"/>
            <a:chOff x="1643042" y="1214422"/>
            <a:chExt cx="6764990" cy="5286412"/>
          </a:xfrm>
        </p:grpSpPr>
        <p:sp>
          <p:nvSpPr>
            <p:cNvPr id="24" name="Загнутый угол 23"/>
            <p:cNvSpPr/>
            <p:nvPr/>
          </p:nvSpPr>
          <p:spPr>
            <a:xfrm>
              <a:off x="1643042" y="1214422"/>
              <a:ext cx="6500858" cy="5286412"/>
            </a:xfrm>
            <a:prstGeom prst="foldedCorner">
              <a:avLst>
                <a:gd name="adj" fmla="val 23700"/>
              </a:avLst>
            </a:prstGeom>
            <a:gradFill>
              <a:gsLst>
                <a:gs pos="0">
                  <a:srgbClr val="FFEFD1"/>
                </a:gs>
                <a:gs pos="64999">
                  <a:srgbClr val="F0EBD5"/>
                </a:gs>
                <a:gs pos="100000">
                  <a:srgbClr val="D1C39F"/>
                </a:gs>
              </a:gsLst>
              <a:lin ang="5400000" scaled="0"/>
            </a:gradFill>
            <a:ln>
              <a:noFill/>
            </a:ln>
            <a:scene3d>
              <a:camera prst="orthographicFront"/>
              <a:lightRig rig="twoPt" dir="t"/>
            </a:scene3d>
            <a:sp3d prstMaterial="soft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 smtClean="0"/>
            </a:p>
          </p:txBody>
        </p:sp>
        <p:sp>
          <p:nvSpPr>
            <p:cNvPr id="28" name="Rectangle 1"/>
            <p:cNvSpPr>
              <a:spLocks noChangeArrowheads="1"/>
            </p:cNvSpPr>
            <p:nvPr/>
          </p:nvSpPr>
          <p:spPr bwMode="auto">
            <a:xfrm>
              <a:off x="1785918" y="3203957"/>
              <a:ext cx="6622114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cs typeface="Arial" pitchFamily="34" charset="0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5364088" y="188640"/>
            <a:ext cx="347093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15-го мая.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Сегодня у нас печальный день.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прошли версты две до майны.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Стали переправлять через нее провизию, переправили. Отправились за нартами.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Максимов и Смиренников стали отходить от кромки, как вдруг </a:t>
            </a:r>
            <a:r>
              <a:rPr lang="ru-RU" b="1" dirty="0" err="1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Луняев</a:t>
            </a: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закричал: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Тонут! тонут! Мы посмотрели Максимова каяк уже лежит вверх килем, и не видать никого из людей.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Минуты через две они вынырнули из-под каяка и стали держаться за каяк.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Это были Максимов и Смиренников 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/>
              <a:t>Мы подоспели и вытащили их.</a:t>
            </a:r>
            <a:endParaRPr lang="ru-RU" b="1" dirty="0" smtClean="0">
              <a:cs typeface="Arial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652120" y="5949280"/>
            <a:ext cx="23834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Из дневника </a:t>
            </a:r>
          </a:p>
          <a:p>
            <a:r>
              <a:rPr lang="ru-RU" b="1" dirty="0" smtClean="0"/>
              <a:t>матроса А.Конрада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va%20kapitana%20sv-anna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 descr="iCA90TU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2360" y="3933056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4" name="Рисунок 3" descr="iCA90TU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80312" y="1988840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5" name="Рисунок 4" descr="iCA90TUA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0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sp>
        <p:nvSpPr>
          <p:cNvPr id="6" name="Овал 5"/>
          <p:cNvSpPr/>
          <p:nvPr/>
        </p:nvSpPr>
        <p:spPr>
          <a:xfrm>
            <a:off x="3347864" y="458112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1691680" y="386104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2627784" y="4293096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2852192" y="4373488"/>
            <a:ext cx="72008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" name="Picture 8" descr="C:\Users\User\Desktop\экспедиция Брусилова\1261600911_mistery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285984" y="1857364"/>
            <a:ext cx="1571636" cy="14421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6" descr="C:\Users\User\Desktop\экспедиция Брусилова\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94455">
            <a:off x="80930" y="4640379"/>
            <a:ext cx="2201627" cy="136822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5" descr="C:\Users\User\Desktop\экспедиция Брусилова\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85984" y="0"/>
            <a:ext cx="1778540" cy="1444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C:\Users\User\Desktop\экспедиция Брусилова\1261600864_albanov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4282" y="214290"/>
            <a:ext cx="1071570" cy="1546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олилиния 13"/>
          <p:cNvSpPr/>
          <p:nvPr/>
        </p:nvSpPr>
        <p:spPr>
          <a:xfrm>
            <a:off x="1514622" y="196948"/>
            <a:ext cx="3760763" cy="4339882"/>
          </a:xfrm>
          <a:custGeom>
            <a:avLst/>
            <a:gdLst>
              <a:gd name="connsiteX0" fmla="*/ 3760763 w 3760763"/>
              <a:gd name="connsiteY0" fmla="*/ 0 h 4339882"/>
              <a:gd name="connsiteX1" fmla="*/ 3226190 w 3760763"/>
              <a:gd name="connsiteY1" fmla="*/ 309489 h 4339882"/>
              <a:gd name="connsiteX2" fmla="*/ 3029243 w 3760763"/>
              <a:gd name="connsiteY2" fmla="*/ 450166 h 4339882"/>
              <a:gd name="connsiteX3" fmla="*/ 2747889 w 3760763"/>
              <a:gd name="connsiteY3" fmla="*/ 633046 h 4339882"/>
              <a:gd name="connsiteX4" fmla="*/ 2550941 w 3760763"/>
              <a:gd name="connsiteY4" fmla="*/ 886264 h 4339882"/>
              <a:gd name="connsiteX5" fmla="*/ 2382129 w 3760763"/>
              <a:gd name="connsiteY5" fmla="*/ 1012874 h 4339882"/>
              <a:gd name="connsiteX6" fmla="*/ 2213316 w 3760763"/>
              <a:gd name="connsiteY6" fmla="*/ 1097280 h 4339882"/>
              <a:gd name="connsiteX7" fmla="*/ 2142978 w 3760763"/>
              <a:gd name="connsiteY7" fmla="*/ 1308295 h 4339882"/>
              <a:gd name="connsiteX8" fmla="*/ 1791286 w 3760763"/>
              <a:gd name="connsiteY8" fmla="*/ 1378634 h 4339882"/>
              <a:gd name="connsiteX9" fmla="*/ 1636541 w 3760763"/>
              <a:gd name="connsiteY9" fmla="*/ 1463040 h 4339882"/>
              <a:gd name="connsiteX10" fmla="*/ 1341120 w 3760763"/>
              <a:gd name="connsiteY10" fmla="*/ 1603717 h 4339882"/>
              <a:gd name="connsiteX11" fmla="*/ 1116036 w 3760763"/>
              <a:gd name="connsiteY11" fmla="*/ 1814732 h 4339882"/>
              <a:gd name="connsiteX12" fmla="*/ 890953 w 3760763"/>
              <a:gd name="connsiteY12" fmla="*/ 2025747 h 4339882"/>
              <a:gd name="connsiteX13" fmla="*/ 778412 w 3760763"/>
              <a:gd name="connsiteY13" fmla="*/ 2138289 h 4339882"/>
              <a:gd name="connsiteX14" fmla="*/ 623667 w 3760763"/>
              <a:gd name="connsiteY14" fmla="*/ 2278966 h 4339882"/>
              <a:gd name="connsiteX15" fmla="*/ 511126 w 3760763"/>
              <a:gd name="connsiteY15" fmla="*/ 2377440 h 4339882"/>
              <a:gd name="connsiteX16" fmla="*/ 539261 w 3760763"/>
              <a:gd name="connsiteY16" fmla="*/ 2658794 h 4339882"/>
              <a:gd name="connsiteX17" fmla="*/ 539261 w 3760763"/>
              <a:gd name="connsiteY17" fmla="*/ 2785403 h 4339882"/>
              <a:gd name="connsiteX18" fmla="*/ 300110 w 3760763"/>
              <a:gd name="connsiteY18" fmla="*/ 2940147 h 4339882"/>
              <a:gd name="connsiteX19" fmla="*/ 89095 w 3760763"/>
              <a:gd name="connsiteY19" fmla="*/ 3066757 h 4339882"/>
              <a:gd name="connsiteX20" fmla="*/ 4689 w 3760763"/>
              <a:gd name="connsiteY20" fmla="*/ 3123027 h 4339882"/>
              <a:gd name="connsiteX21" fmla="*/ 117230 w 3760763"/>
              <a:gd name="connsiteY21" fmla="*/ 3348110 h 4339882"/>
              <a:gd name="connsiteX22" fmla="*/ 300110 w 3760763"/>
              <a:gd name="connsiteY22" fmla="*/ 3418449 h 4339882"/>
              <a:gd name="connsiteX23" fmla="*/ 215704 w 3760763"/>
              <a:gd name="connsiteY23" fmla="*/ 3629464 h 4339882"/>
              <a:gd name="connsiteX24" fmla="*/ 370449 w 3760763"/>
              <a:gd name="connsiteY24" fmla="*/ 3812344 h 4339882"/>
              <a:gd name="connsiteX25" fmla="*/ 553329 w 3760763"/>
              <a:gd name="connsiteY25" fmla="*/ 3840480 h 4339882"/>
              <a:gd name="connsiteX26" fmla="*/ 694006 w 3760763"/>
              <a:gd name="connsiteY26" fmla="*/ 3868615 h 4339882"/>
              <a:gd name="connsiteX27" fmla="*/ 862818 w 3760763"/>
              <a:gd name="connsiteY27" fmla="*/ 3938954 h 4339882"/>
              <a:gd name="connsiteX28" fmla="*/ 1003495 w 3760763"/>
              <a:gd name="connsiteY28" fmla="*/ 4093698 h 4339882"/>
              <a:gd name="connsiteX29" fmla="*/ 1101969 w 3760763"/>
              <a:gd name="connsiteY29" fmla="*/ 4192172 h 4339882"/>
              <a:gd name="connsiteX30" fmla="*/ 1298916 w 3760763"/>
              <a:gd name="connsiteY30" fmla="*/ 4318781 h 4339882"/>
              <a:gd name="connsiteX31" fmla="*/ 1481796 w 3760763"/>
              <a:gd name="connsiteY31" fmla="*/ 4318781 h 4339882"/>
              <a:gd name="connsiteX32" fmla="*/ 1622473 w 3760763"/>
              <a:gd name="connsiteY32" fmla="*/ 4332849 h 43398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3760763" h="4339882">
                <a:moveTo>
                  <a:pt x="3760763" y="0"/>
                </a:moveTo>
                <a:cubicBezTo>
                  <a:pt x="3554436" y="117230"/>
                  <a:pt x="3348110" y="234461"/>
                  <a:pt x="3226190" y="309489"/>
                </a:cubicBezTo>
                <a:cubicBezTo>
                  <a:pt x="3104270" y="384517"/>
                  <a:pt x="3108960" y="396240"/>
                  <a:pt x="3029243" y="450166"/>
                </a:cubicBezTo>
                <a:cubicBezTo>
                  <a:pt x="2949526" y="504092"/>
                  <a:pt x="2827606" y="560363"/>
                  <a:pt x="2747889" y="633046"/>
                </a:cubicBezTo>
                <a:cubicBezTo>
                  <a:pt x="2668172" y="705729"/>
                  <a:pt x="2611901" y="822959"/>
                  <a:pt x="2550941" y="886264"/>
                </a:cubicBezTo>
                <a:cubicBezTo>
                  <a:pt x="2489981" y="949569"/>
                  <a:pt x="2438400" y="977705"/>
                  <a:pt x="2382129" y="1012874"/>
                </a:cubicBezTo>
                <a:cubicBezTo>
                  <a:pt x="2325858" y="1048043"/>
                  <a:pt x="2253175" y="1048043"/>
                  <a:pt x="2213316" y="1097280"/>
                </a:cubicBezTo>
                <a:cubicBezTo>
                  <a:pt x="2173458" y="1146517"/>
                  <a:pt x="2213316" y="1261403"/>
                  <a:pt x="2142978" y="1308295"/>
                </a:cubicBezTo>
                <a:cubicBezTo>
                  <a:pt x="2072640" y="1355187"/>
                  <a:pt x="1875692" y="1352843"/>
                  <a:pt x="1791286" y="1378634"/>
                </a:cubicBezTo>
                <a:cubicBezTo>
                  <a:pt x="1706880" y="1404425"/>
                  <a:pt x="1711568" y="1425526"/>
                  <a:pt x="1636541" y="1463040"/>
                </a:cubicBezTo>
                <a:cubicBezTo>
                  <a:pt x="1561514" y="1500554"/>
                  <a:pt x="1427871" y="1545102"/>
                  <a:pt x="1341120" y="1603717"/>
                </a:cubicBezTo>
                <a:cubicBezTo>
                  <a:pt x="1254369" y="1662332"/>
                  <a:pt x="1116036" y="1814732"/>
                  <a:pt x="1116036" y="1814732"/>
                </a:cubicBezTo>
                <a:lnTo>
                  <a:pt x="890953" y="2025747"/>
                </a:lnTo>
                <a:cubicBezTo>
                  <a:pt x="834682" y="2079673"/>
                  <a:pt x="822960" y="2096086"/>
                  <a:pt x="778412" y="2138289"/>
                </a:cubicBezTo>
                <a:cubicBezTo>
                  <a:pt x="733864" y="2180492"/>
                  <a:pt x="668215" y="2239108"/>
                  <a:pt x="623667" y="2278966"/>
                </a:cubicBezTo>
                <a:cubicBezTo>
                  <a:pt x="579119" y="2318824"/>
                  <a:pt x="525194" y="2314135"/>
                  <a:pt x="511126" y="2377440"/>
                </a:cubicBezTo>
                <a:cubicBezTo>
                  <a:pt x="497058" y="2440745"/>
                  <a:pt x="534572" y="2590800"/>
                  <a:pt x="539261" y="2658794"/>
                </a:cubicBezTo>
                <a:cubicBezTo>
                  <a:pt x="543950" y="2726788"/>
                  <a:pt x="579119" y="2738511"/>
                  <a:pt x="539261" y="2785403"/>
                </a:cubicBezTo>
                <a:cubicBezTo>
                  <a:pt x="499403" y="2832295"/>
                  <a:pt x="375137" y="2893255"/>
                  <a:pt x="300110" y="2940147"/>
                </a:cubicBezTo>
                <a:cubicBezTo>
                  <a:pt x="225083" y="2987039"/>
                  <a:pt x="138332" y="3036277"/>
                  <a:pt x="89095" y="3066757"/>
                </a:cubicBezTo>
                <a:cubicBezTo>
                  <a:pt x="39858" y="3097237"/>
                  <a:pt x="0" y="3076135"/>
                  <a:pt x="4689" y="3123027"/>
                </a:cubicBezTo>
                <a:cubicBezTo>
                  <a:pt x="9378" y="3169919"/>
                  <a:pt x="67993" y="3298873"/>
                  <a:pt x="117230" y="3348110"/>
                </a:cubicBezTo>
                <a:cubicBezTo>
                  <a:pt x="166467" y="3397347"/>
                  <a:pt x="283698" y="3371557"/>
                  <a:pt x="300110" y="3418449"/>
                </a:cubicBezTo>
                <a:cubicBezTo>
                  <a:pt x="316522" y="3465341"/>
                  <a:pt x="203981" y="3563815"/>
                  <a:pt x="215704" y="3629464"/>
                </a:cubicBezTo>
                <a:cubicBezTo>
                  <a:pt x="227427" y="3695113"/>
                  <a:pt x="314178" y="3777175"/>
                  <a:pt x="370449" y="3812344"/>
                </a:cubicBezTo>
                <a:cubicBezTo>
                  <a:pt x="426720" y="3847513"/>
                  <a:pt x="499403" y="3831102"/>
                  <a:pt x="553329" y="3840480"/>
                </a:cubicBezTo>
                <a:cubicBezTo>
                  <a:pt x="607255" y="3849858"/>
                  <a:pt x="642425" y="3852203"/>
                  <a:pt x="694006" y="3868615"/>
                </a:cubicBezTo>
                <a:cubicBezTo>
                  <a:pt x="745587" y="3885027"/>
                  <a:pt x="811236" y="3901440"/>
                  <a:pt x="862818" y="3938954"/>
                </a:cubicBezTo>
                <a:cubicBezTo>
                  <a:pt x="914400" y="3976468"/>
                  <a:pt x="963636" y="4051495"/>
                  <a:pt x="1003495" y="4093698"/>
                </a:cubicBezTo>
                <a:cubicBezTo>
                  <a:pt x="1043354" y="4135901"/>
                  <a:pt x="1052732" y="4154658"/>
                  <a:pt x="1101969" y="4192172"/>
                </a:cubicBezTo>
                <a:cubicBezTo>
                  <a:pt x="1151206" y="4229686"/>
                  <a:pt x="1235612" y="4297680"/>
                  <a:pt x="1298916" y="4318781"/>
                </a:cubicBezTo>
                <a:cubicBezTo>
                  <a:pt x="1362220" y="4339882"/>
                  <a:pt x="1427870" y="4316436"/>
                  <a:pt x="1481796" y="4318781"/>
                </a:cubicBezTo>
                <a:cubicBezTo>
                  <a:pt x="1535722" y="4321126"/>
                  <a:pt x="1579097" y="4326987"/>
                  <a:pt x="1622473" y="433284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142844" y="4000504"/>
            <a:ext cx="1428760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928794" y="4429132"/>
            <a:ext cx="687798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rot="10800000">
            <a:off x="2000232" y="4643446"/>
            <a:ext cx="85725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 rot="10800000">
            <a:off x="3286116" y="4786322"/>
            <a:ext cx="857256" cy="158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1261600876_kondrat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14282" y="1857364"/>
            <a:ext cx="1142976" cy="168848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" name="Загнутый угол 27"/>
          <p:cNvSpPr/>
          <p:nvPr/>
        </p:nvSpPr>
        <p:spPr>
          <a:xfrm>
            <a:off x="4571968" y="548680"/>
            <a:ext cx="4572032" cy="5792154"/>
          </a:xfrm>
          <a:prstGeom prst="foldedCorner">
            <a:avLst>
              <a:gd name="adj" fmla="val 237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wo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1-го июля. </a:t>
            </a:r>
          </a:p>
          <a:p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Сегодня уговорились, что пять человек пойдут на лыжах по леднику, а пять человек поплывут на каяках вдоль ледника по направлению к мысу Флора и будут дорогой устраивать провиантские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склады. На мысе Гранта мы ожидали их трое суток, но они не пришли. Мы решили переплыть через пролив на мыс Белль, который был не очень далеко.</a:t>
            </a:r>
          </a:p>
          <a:p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дневника Конрада </a:t>
            </a:r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p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1845" t="4882" r="9549" b="2350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Загнутый угол 2"/>
          <p:cNvSpPr/>
          <p:nvPr/>
        </p:nvSpPr>
        <p:spPr>
          <a:xfrm>
            <a:off x="467544" y="0"/>
            <a:ext cx="8424936" cy="2852936"/>
          </a:xfrm>
          <a:prstGeom prst="foldedCorner">
            <a:avLst>
              <a:gd name="adj" fmla="val 23700"/>
            </a:avLst>
          </a:prstGeo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5400000" scaled="0"/>
          </a:gradFill>
          <a:ln>
            <a:noFill/>
          </a:ln>
          <a:scene3d>
            <a:camera prst="orthographicFront"/>
            <a:lightRig rig="twoPt" dir="t"/>
          </a:scene3d>
          <a:sp3d prstMaterial="softEdg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ctr"/>
            <a:endParaRPr lang="ru-RU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25-го июля.</a:t>
            </a:r>
          </a:p>
          <a:p>
            <a:pPr algn="ctr"/>
            <a:r>
              <a:rPr lang="ru-RU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Сегодня пошли на мыс Гранта разыскивать наших пропавших товарищей, но на землю попасть мы не могли, потому что не позволял нам подойти лед верст на десять. Мы стали свистеть свистком и смотреть в подзорные трубы, но никого не видели. Мы взяли курс на Родину, на Мурман. На мысе Флора оставили ружье, патроны, три мешка сухарей, чай и сахар. Думаем, что наши товарищи погибли от голода или провалились в трещину на леднике</a:t>
            </a:r>
          </a:p>
          <a:p>
            <a:pPr algn="ctr"/>
            <a:r>
              <a:rPr lang="ru-RU" sz="2000" b="1" i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дневника Конрада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North-Pole-2009-by-Yaroslav-Nikitin-2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4282" y="214290"/>
            <a:ext cx="280831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</a:rPr>
              <a:t>Мыс Гранта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6143644"/>
            <a:ext cx="2304256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800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</a:rPr>
              <a:t>(фото 2010 г</a:t>
            </a:r>
            <a:r>
              <a:rPr lang="ru-RU" sz="28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pic>
        <p:nvPicPr>
          <p:cNvPr id="6" name="Picture 7" descr="C:\Users\User\Desktop\экспедиция Брусилова\1003086-_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37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76256" y="0"/>
            <a:ext cx="2267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Рисунок </a:t>
            </a:r>
            <a:r>
              <a:rPr lang="ru-RU" sz="2400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Альбанова</a:t>
            </a:r>
            <a:endParaRPr lang="ru-RU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FI_02_1285587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243335" cy="6858000"/>
          </a:xfrm>
          <a:prstGeom prst="rect">
            <a:avLst/>
          </a:prstGeom>
        </p:spPr>
      </p:pic>
      <p:pic>
        <p:nvPicPr>
          <p:cNvPr id="4098" name="Picture 2" descr="C:\Users\User\Desktop\экспедиция Брусилова\2c824e177b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4221088"/>
            <a:ext cx="2831072" cy="2420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C:\Users\User\Desktop\экспедиция Брусилова\81e1ce246b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628800"/>
            <a:ext cx="2419350" cy="3200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CA90TUA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063880" y="188640"/>
            <a:ext cx="1080120" cy="126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f8f23dfe1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5122" name="Picture 2" descr="C:\Users\User\Desktop\экспедиция Брусилова\461ddb6fc1f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59508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3" descr="C:\Users\User\Desktop\экспедиция Брусилова\2010 экспедиция\поиски экспедиции 1010-2011\02labdmgl1281707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5906" y="0"/>
            <a:ext cx="3998094" cy="23488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r="5508"/>
          <a:stretch>
            <a:fillRect/>
          </a:stretch>
        </p:blipFill>
        <p:spPr bwMode="auto">
          <a:xfrm>
            <a:off x="0" y="3933056"/>
            <a:ext cx="2942975" cy="29249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экспедиция Брусилова\2010 экспедиция\поиски экспедиции 1010-2011\6eac7c41d2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062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 descr="C:\Users\User\Desktop\экспедиция Брусилова\6642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8" name="Picture 4" descr="C:\Users\User\Desktop\экспедиция Брусилова\1254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0"/>
            <a:ext cx="4572000" cy="457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442" t="11050" b="10687"/>
          <a:stretch>
            <a:fillRect/>
          </a:stretch>
        </p:blipFill>
        <p:spPr bwMode="auto">
          <a:xfrm rot="5400000">
            <a:off x="-955873" y="1384445"/>
            <a:ext cx="6215106" cy="387479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perspectiveAbove"/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1934" y="0"/>
            <a:ext cx="4786346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b="6362"/>
          <a:stretch>
            <a:fillRect/>
          </a:stretch>
        </p:blipFill>
        <p:spPr bwMode="auto">
          <a:xfrm rot="5400000">
            <a:off x="4453688" y="2310532"/>
            <a:ext cx="4380028" cy="471490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ZFI_16_12855876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User\Desktop\экспедиция Брусилова\1.жзхдщ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789654" y="1842390"/>
            <a:ext cx="5611756" cy="4032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anna_list_o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05644" y="0"/>
            <a:ext cx="563835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204864"/>
            <a:ext cx="374441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Страница из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д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невника Луняева-матроса со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«Святой Анны»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8" name="Рисунок 7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1080120" cy="126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5800" y="33528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экспедиция Брусилова\71c7b2871a7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0"/>
            <a:ext cx="4448175" cy="6667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076056" y="1772816"/>
            <a:ext cx="3744416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На месте, где были найдены останки погибшего матроса со «Святой Анны»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поисковики установили памятный крест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8" descr="Рисунокюждз.jpg"/>
          <p:cNvPicPr>
            <a:picLocks noChangeAspect="1"/>
          </p:cNvPicPr>
          <p:nvPr/>
        </p:nvPicPr>
        <p:blipFill>
          <a:blip r:embed="rId2" cstate="print"/>
          <a:srcRect b="4851"/>
          <a:stretch>
            <a:fillRect/>
          </a:stretch>
        </p:blipFill>
        <p:spPr>
          <a:xfrm>
            <a:off x="-182488" y="132606"/>
            <a:ext cx="9144000" cy="6858000"/>
          </a:xfrm>
          <a:prstGeom prst="rect">
            <a:avLst/>
          </a:prstGeom>
        </p:spPr>
      </p:pic>
      <p:pic>
        <p:nvPicPr>
          <p:cNvPr id="5" name="Рисунок 4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2132856"/>
            <a:ext cx="1219200" cy="1428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95536" y="2492896"/>
            <a:ext cx="8423920" cy="50167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"/>
              <a:lightRig rig="threePt" dir="t"/>
            </a:scene3d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«Кто желает знать человеческий дух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 его благороднейшей борьбе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 суеверием и </a:t>
            </a: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мраком</a:t>
            </a: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пусть листает летопись арктических путешествий —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историю мужей, которые во</a:t>
            </a:r>
            <a:r>
              <a:rPr kumimoji="0" lang="ru-RU" sz="3200" b="1" i="0" u="none" strike="noStrike" cap="none" spc="0" normalizeH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времена, когда зимовка среди полярной ночи грозила верной смертью, все-таки бодро шли с</a:t>
            </a:r>
            <a:r>
              <a:rPr kumimoji="0" lang="ru-RU" sz="3200" b="1" i="0" u="none" strike="noStrike" cap="none" spc="0" normalizeH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развевающимися знаменами к неизвестному».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                                               </a:t>
            </a:r>
            <a:r>
              <a:rPr kumimoji="0" lang="ru-RU" sz="3200" b="1" i="1" u="none" strike="noStrike" cap="none" spc="0" normalizeH="0" baseline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Фритьоф Нансен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effectLst/>
            </a:endParaRPr>
          </a:p>
        </p:txBody>
      </p:sp>
      <p:pic>
        <p:nvPicPr>
          <p:cNvPr id="7" name="Содержимое 10" descr="35582.gif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1983463" cy="22500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2" descr="C:\Documents and Settings\Учителя\Мои документы\Мои рисунки\Scan0003.tif"/>
          <p:cNvPicPr>
            <a:picLocks noChangeAspect="1" noChangeArrowheads="1"/>
          </p:cNvPicPr>
          <p:nvPr/>
        </p:nvPicPr>
        <p:blipFill>
          <a:blip r:embed="rId2" cstate="print"/>
          <a:srcRect l="8571" t="19668" b="3629"/>
          <a:stretch>
            <a:fillRect/>
          </a:stretch>
        </p:blipFill>
        <p:spPr bwMode="auto">
          <a:xfrm>
            <a:off x="3143240" y="214290"/>
            <a:ext cx="3052944" cy="42599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l="62245" t="8483" r="10749" b="64260"/>
          <a:stretch>
            <a:fillRect/>
          </a:stretch>
        </p:blipFill>
        <p:spPr>
          <a:xfrm rot="10800000">
            <a:off x="611560" y="260648"/>
            <a:ext cx="1809320" cy="251294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Left"/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1" descr="C:\Documents and Settings\Учителя\Мои документы\Мои рисунки\Scan0001.tif"/>
          <p:cNvPicPr>
            <a:picLocks noChangeAspect="1" noChangeArrowheads="1"/>
          </p:cNvPicPr>
          <p:nvPr/>
        </p:nvPicPr>
        <p:blipFill>
          <a:blip r:embed="rId4" cstate="print"/>
          <a:srcRect t="15137"/>
          <a:stretch>
            <a:fillRect/>
          </a:stretch>
        </p:blipFill>
        <p:spPr bwMode="auto">
          <a:xfrm>
            <a:off x="285720" y="2143116"/>
            <a:ext cx="3103217" cy="42809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3" descr="C:\Documents and Settings\Учителя\Мои документы\Мои рисунки\Scan0007.tif"/>
          <p:cNvPicPr>
            <a:picLocks noChangeAspect="1" noChangeArrowheads="1"/>
          </p:cNvPicPr>
          <p:nvPr/>
        </p:nvPicPr>
        <p:blipFill>
          <a:blip r:embed="rId5" cstate="print"/>
          <a:srcRect l="19212" r="3938" b="9029"/>
          <a:stretch>
            <a:fillRect/>
          </a:stretch>
        </p:blipFill>
        <p:spPr bwMode="auto">
          <a:xfrm>
            <a:off x="5857884" y="1857364"/>
            <a:ext cx="3071802" cy="4258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267744" y="260648"/>
            <a:ext cx="4176464" cy="6192688"/>
            <a:chOff x="467544" y="658914"/>
            <a:chExt cx="2254164" cy="4289365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 cstate="print">
              <a:lum bright="10000"/>
            </a:blip>
            <a:srcRect l="2514" t="3448" r="6061" b="5172"/>
            <a:stretch>
              <a:fillRect/>
            </a:stretch>
          </p:blipFill>
          <p:spPr>
            <a:xfrm>
              <a:off x="467544" y="658914"/>
              <a:ext cx="2232249" cy="29212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2" descr="image3"/>
            <p:cNvPicPr>
              <a:picLocks noChangeAspect="1" noChangeArrowheads="1"/>
            </p:cNvPicPr>
            <p:nvPr/>
          </p:nvPicPr>
          <p:blipFill>
            <a:blip r:embed="rId3" cstate="print">
              <a:lum bright="20000"/>
            </a:blip>
            <a:srcRect l="9439" r="12386" b="54831"/>
            <a:stretch>
              <a:fillRect/>
            </a:stretch>
          </p:blipFill>
          <p:spPr bwMode="auto">
            <a:xfrm>
              <a:off x="467544" y="3580127"/>
              <a:ext cx="2254164" cy="13681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86314" y="1000108"/>
            <a:ext cx="4071934" cy="5143536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ru-RU" dirty="0" smtClean="0">
                <a:solidFill>
                  <a:srgbClr val="7030A0"/>
                </a:solidFill>
              </a:rPr>
              <a:t>«…Это была старая деревянная шхуна. Которое выдавало его иностранное происхождение. Как я потом узнал - это судно было куплено у английских судовладельцев лейтенантом Брусиловым, направлявшимся в полярное плавание и располагавших весьма скромными средствами»</a:t>
            </a:r>
          </a:p>
          <a:p>
            <a:pPr algn="r">
              <a:buNone/>
            </a:pPr>
            <a:r>
              <a:rPr lang="ru-RU" dirty="0" err="1" smtClean="0">
                <a:solidFill>
                  <a:srgbClr val="7030A0"/>
                </a:solidFill>
              </a:rPr>
              <a:t>Гоман</a:t>
            </a:r>
            <a:r>
              <a:rPr lang="ru-RU" dirty="0" smtClean="0">
                <a:solidFill>
                  <a:srgbClr val="7030A0"/>
                </a:solidFill>
              </a:rPr>
              <a:t> ХА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" name="Рисунок 4" descr="На Юг, к Земле Франца-Иосифа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500042"/>
            <a:ext cx="4714876" cy="49720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Рисунок 3" descr="1263417790_brusilov_georgy.jpg"/>
          <p:cNvPicPr>
            <a:picLocks noChangeAspect="1"/>
          </p:cNvPicPr>
          <p:nvPr/>
        </p:nvPicPr>
        <p:blipFill>
          <a:blip r:embed="rId3" cstate="print"/>
          <a:srcRect b="6890"/>
          <a:stretch>
            <a:fillRect/>
          </a:stretch>
        </p:blipFill>
        <p:spPr>
          <a:xfrm>
            <a:off x="285720" y="214290"/>
            <a:ext cx="1518747" cy="221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p19.jpg"/>
          <p:cNvPicPr>
            <a:picLocks noChangeAspect="1"/>
          </p:cNvPicPr>
          <p:nvPr/>
        </p:nvPicPr>
        <p:blipFill>
          <a:blip r:embed="rId2" cstate="print"/>
          <a:srcRect b="5208"/>
          <a:stretch>
            <a:fillRect/>
          </a:stretch>
        </p:blipFill>
        <p:spPr>
          <a:xfrm>
            <a:off x="0" y="0"/>
            <a:ext cx="4537429" cy="6715148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4572000" y="1142984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. В 1934 г. Всесоюзный арктический институт выпустил в свет книгу Затерянные во льдах с предисловием Н. В. Пинегина, в которой, кроме записок Альбанова, были опубликованы выписка из судового журнала, последнее письмо Брусилова и редкие фотографии.</a:t>
            </a:r>
            <a:endParaRPr lang="ru-RU" sz="2400" dirty="0"/>
          </a:p>
        </p:txBody>
      </p:sp>
      <p:grpSp>
        <p:nvGrpSpPr>
          <p:cNvPr id="15" name="Группа 14"/>
          <p:cNvGrpSpPr/>
          <p:nvPr/>
        </p:nvGrpSpPr>
        <p:grpSpPr>
          <a:xfrm>
            <a:off x="0" y="0"/>
            <a:ext cx="9144000" cy="6858022"/>
            <a:chOff x="0" y="0"/>
            <a:chExt cx="9144000" cy="6858022"/>
          </a:xfrm>
        </p:grpSpPr>
        <p:pic>
          <p:nvPicPr>
            <p:cNvPr id="8" name="Рисунок 7" descr="p19.jpg"/>
            <p:cNvPicPr>
              <a:picLocks noChangeAspect="1"/>
            </p:cNvPicPr>
            <p:nvPr/>
          </p:nvPicPr>
          <p:blipFill>
            <a:blip r:embed="rId2" cstate="print"/>
            <a:srcRect l="8231" t="3899" r="8343" b="55764"/>
            <a:stretch>
              <a:fillRect/>
            </a:stretch>
          </p:blipFill>
          <p:spPr>
            <a:xfrm>
              <a:off x="0" y="0"/>
              <a:ext cx="9144000" cy="6858022"/>
            </a:xfrm>
            <a:prstGeom prst="rect">
              <a:avLst/>
            </a:prstGeom>
          </p:spPr>
        </p:pic>
        <p:cxnSp>
          <p:nvCxnSpPr>
            <p:cNvPr id="10" name="Прямая соединительная линия 9"/>
            <p:cNvCxnSpPr/>
            <p:nvPr/>
          </p:nvCxnSpPr>
          <p:spPr>
            <a:xfrm>
              <a:off x="3071802" y="4857760"/>
              <a:ext cx="2000264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>
              <a:off x="1285852" y="5214950"/>
              <a:ext cx="2571768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/>
            <p:cNvCxnSpPr/>
            <p:nvPr/>
          </p:nvCxnSpPr>
          <p:spPr>
            <a:xfrm>
              <a:off x="4286248" y="5286388"/>
              <a:ext cx="2000264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6858016" y="4786322"/>
              <a:ext cx="2000264" cy="158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Рисунок 11" descr="1263417790_brusilov_georgy.jpg"/>
          <p:cNvPicPr>
            <a:picLocks noChangeAspect="1"/>
          </p:cNvPicPr>
          <p:nvPr/>
        </p:nvPicPr>
        <p:blipFill>
          <a:blip r:embed="rId3" cstate="print">
            <a:lum bright="10000"/>
          </a:blip>
          <a:srcRect b="6890"/>
          <a:stretch>
            <a:fillRect/>
          </a:stretch>
        </p:blipFill>
        <p:spPr>
          <a:xfrm>
            <a:off x="0" y="0"/>
            <a:ext cx="1518747" cy="2217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1261167413_sevmorput.jpg"/>
          <p:cNvPicPr>
            <a:picLocks noChangeAspect="1"/>
          </p:cNvPicPr>
          <p:nvPr/>
        </p:nvPicPr>
        <p:blipFill>
          <a:blip r:embed="rId2" cstate="print"/>
          <a:srcRect b="47222"/>
          <a:stretch>
            <a:fillRect/>
          </a:stretch>
        </p:blipFill>
        <p:spPr>
          <a:xfrm>
            <a:off x="461696" y="1529408"/>
            <a:ext cx="8682304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1628800"/>
            <a:ext cx="1080120" cy="126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912572" y="404664"/>
            <a:ext cx="4579459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Предполагаемый маршрут</a:t>
            </a:r>
          </a:p>
          <a:p>
            <a:pPr algn="ctr"/>
            <a:r>
              <a:rPr lang="ru-RU" sz="24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Экспедиции  Г.Л. Брусилова</a:t>
            </a:r>
            <a:endParaRPr lang="ru-RU" sz="24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4" name="Полилиния 13"/>
          <p:cNvSpPr/>
          <p:nvPr/>
        </p:nvSpPr>
        <p:spPr>
          <a:xfrm>
            <a:off x="2574388" y="1805354"/>
            <a:ext cx="6222609" cy="4707988"/>
          </a:xfrm>
          <a:custGeom>
            <a:avLst/>
            <a:gdLst>
              <a:gd name="connsiteX0" fmla="*/ 0 w 6222609"/>
              <a:gd name="connsiteY0" fmla="*/ 3976468 h 4707988"/>
              <a:gd name="connsiteX1" fmla="*/ 168812 w 6222609"/>
              <a:gd name="connsiteY1" fmla="*/ 3849858 h 4707988"/>
              <a:gd name="connsiteX2" fmla="*/ 211015 w 6222609"/>
              <a:gd name="connsiteY2" fmla="*/ 3765452 h 4707988"/>
              <a:gd name="connsiteX3" fmla="*/ 225083 w 6222609"/>
              <a:gd name="connsiteY3" fmla="*/ 3737317 h 4707988"/>
              <a:gd name="connsiteX4" fmla="*/ 239150 w 6222609"/>
              <a:gd name="connsiteY4" fmla="*/ 3709181 h 4707988"/>
              <a:gd name="connsiteX5" fmla="*/ 393895 w 6222609"/>
              <a:gd name="connsiteY5" fmla="*/ 3681046 h 4707988"/>
              <a:gd name="connsiteX6" fmla="*/ 520504 w 6222609"/>
              <a:gd name="connsiteY6" fmla="*/ 3793588 h 4707988"/>
              <a:gd name="connsiteX7" fmla="*/ 647114 w 6222609"/>
              <a:gd name="connsiteY7" fmla="*/ 3920197 h 4707988"/>
              <a:gd name="connsiteX8" fmla="*/ 773723 w 6222609"/>
              <a:gd name="connsiteY8" fmla="*/ 3962400 h 4707988"/>
              <a:gd name="connsiteX9" fmla="*/ 872197 w 6222609"/>
              <a:gd name="connsiteY9" fmla="*/ 3962400 h 4707988"/>
              <a:gd name="connsiteX10" fmla="*/ 1026941 w 6222609"/>
              <a:gd name="connsiteY10" fmla="*/ 3962400 h 4707988"/>
              <a:gd name="connsiteX11" fmla="*/ 1139483 w 6222609"/>
              <a:gd name="connsiteY11" fmla="*/ 3892061 h 4707988"/>
              <a:gd name="connsiteX12" fmla="*/ 1252024 w 6222609"/>
              <a:gd name="connsiteY12" fmla="*/ 3793588 h 4707988"/>
              <a:gd name="connsiteX13" fmla="*/ 1336430 w 6222609"/>
              <a:gd name="connsiteY13" fmla="*/ 3723249 h 4707988"/>
              <a:gd name="connsiteX14" fmla="*/ 1463040 w 6222609"/>
              <a:gd name="connsiteY14" fmla="*/ 3709181 h 4707988"/>
              <a:gd name="connsiteX15" fmla="*/ 1589649 w 6222609"/>
              <a:gd name="connsiteY15" fmla="*/ 3807655 h 4707988"/>
              <a:gd name="connsiteX16" fmla="*/ 1716258 w 6222609"/>
              <a:gd name="connsiteY16" fmla="*/ 3835791 h 4707988"/>
              <a:gd name="connsiteX17" fmla="*/ 1786597 w 6222609"/>
              <a:gd name="connsiteY17" fmla="*/ 3681046 h 4707988"/>
              <a:gd name="connsiteX18" fmla="*/ 2138289 w 6222609"/>
              <a:gd name="connsiteY18" fmla="*/ 3188677 h 4707988"/>
              <a:gd name="connsiteX19" fmla="*/ 2293034 w 6222609"/>
              <a:gd name="connsiteY19" fmla="*/ 2935458 h 4707988"/>
              <a:gd name="connsiteX20" fmla="*/ 2391507 w 6222609"/>
              <a:gd name="connsiteY20" fmla="*/ 2766646 h 4707988"/>
              <a:gd name="connsiteX21" fmla="*/ 2658794 w 6222609"/>
              <a:gd name="connsiteY21" fmla="*/ 2696308 h 4707988"/>
              <a:gd name="connsiteX22" fmla="*/ 2869809 w 6222609"/>
              <a:gd name="connsiteY22" fmla="*/ 2822917 h 4707988"/>
              <a:gd name="connsiteX23" fmla="*/ 3052689 w 6222609"/>
              <a:gd name="connsiteY23" fmla="*/ 2977661 h 4707988"/>
              <a:gd name="connsiteX24" fmla="*/ 3165230 w 6222609"/>
              <a:gd name="connsiteY24" fmla="*/ 3062068 h 4707988"/>
              <a:gd name="connsiteX25" fmla="*/ 3362178 w 6222609"/>
              <a:gd name="connsiteY25" fmla="*/ 3048000 h 4707988"/>
              <a:gd name="connsiteX26" fmla="*/ 3502855 w 6222609"/>
              <a:gd name="connsiteY26" fmla="*/ 3230880 h 4707988"/>
              <a:gd name="connsiteX27" fmla="*/ 3545058 w 6222609"/>
              <a:gd name="connsiteY27" fmla="*/ 3329354 h 4707988"/>
              <a:gd name="connsiteX28" fmla="*/ 3671667 w 6222609"/>
              <a:gd name="connsiteY28" fmla="*/ 3005797 h 4707988"/>
              <a:gd name="connsiteX29" fmla="*/ 3784209 w 6222609"/>
              <a:gd name="connsiteY29" fmla="*/ 2794781 h 4707988"/>
              <a:gd name="connsiteX30" fmla="*/ 3868615 w 6222609"/>
              <a:gd name="connsiteY30" fmla="*/ 2597834 h 4707988"/>
              <a:gd name="connsiteX31" fmla="*/ 4037427 w 6222609"/>
              <a:gd name="connsiteY31" fmla="*/ 2429021 h 4707988"/>
              <a:gd name="connsiteX32" fmla="*/ 4192172 w 6222609"/>
              <a:gd name="connsiteY32" fmla="*/ 2302412 h 4707988"/>
              <a:gd name="connsiteX33" fmla="*/ 4290646 w 6222609"/>
              <a:gd name="connsiteY33" fmla="*/ 2091397 h 4707988"/>
              <a:gd name="connsiteX34" fmla="*/ 4389120 w 6222609"/>
              <a:gd name="connsiteY34" fmla="*/ 1908517 h 4707988"/>
              <a:gd name="connsiteX35" fmla="*/ 4459458 w 6222609"/>
              <a:gd name="connsiteY35" fmla="*/ 1711569 h 4707988"/>
              <a:gd name="connsiteX36" fmla="*/ 4515729 w 6222609"/>
              <a:gd name="connsiteY36" fmla="*/ 1345809 h 4707988"/>
              <a:gd name="connsiteX37" fmla="*/ 4614203 w 6222609"/>
              <a:gd name="connsiteY37" fmla="*/ 1050388 h 4707988"/>
              <a:gd name="connsiteX38" fmla="*/ 4712677 w 6222609"/>
              <a:gd name="connsiteY38" fmla="*/ 825304 h 4707988"/>
              <a:gd name="connsiteX39" fmla="*/ 4825218 w 6222609"/>
              <a:gd name="connsiteY39" fmla="*/ 558018 h 4707988"/>
              <a:gd name="connsiteX40" fmla="*/ 4979963 w 6222609"/>
              <a:gd name="connsiteY40" fmla="*/ 206326 h 4707988"/>
              <a:gd name="connsiteX41" fmla="*/ 5050301 w 6222609"/>
              <a:gd name="connsiteY41" fmla="*/ 107852 h 4707988"/>
              <a:gd name="connsiteX42" fmla="*/ 5190978 w 6222609"/>
              <a:gd name="connsiteY42" fmla="*/ 23446 h 4707988"/>
              <a:gd name="connsiteX43" fmla="*/ 5331655 w 6222609"/>
              <a:gd name="connsiteY43" fmla="*/ 248529 h 4707988"/>
              <a:gd name="connsiteX44" fmla="*/ 5514535 w 6222609"/>
              <a:gd name="connsiteY44" fmla="*/ 558018 h 4707988"/>
              <a:gd name="connsiteX45" fmla="*/ 5992837 w 6222609"/>
              <a:gd name="connsiteY45" fmla="*/ 2583766 h 4707988"/>
              <a:gd name="connsiteX46" fmla="*/ 6077243 w 6222609"/>
              <a:gd name="connsiteY46" fmla="*/ 3202744 h 4707988"/>
              <a:gd name="connsiteX47" fmla="*/ 6189784 w 6222609"/>
              <a:gd name="connsiteY47" fmla="*/ 3990535 h 4707988"/>
              <a:gd name="connsiteX48" fmla="*/ 6217920 w 6222609"/>
              <a:gd name="connsiteY48" fmla="*/ 4257821 h 4707988"/>
              <a:gd name="connsiteX49" fmla="*/ 6217920 w 6222609"/>
              <a:gd name="connsiteY49" fmla="*/ 4707988 h 470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6222609" h="4707988">
                <a:moveTo>
                  <a:pt x="0" y="3976468"/>
                </a:moveTo>
                <a:cubicBezTo>
                  <a:pt x="66821" y="3930747"/>
                  <a:pt x="133643" y="3885027"/>
                  <a:pt x="168812" y="3849858"/>
                </a:cubicBezTo>
                <a:cubicBezTo>
                  <a:pt x="203981" y="3814689"/>
                  <a:pt x="211015" y="3765452"/>
                  <a:pt x="211015" y="3765452"/>
                </a:cubicBezTo>
                <a:lnTo>
                  <a:pt x="225083" y="3737317"/>
                </a:lnTo>
                <a:cubicBezTo>
                  <a:pt x="229772" y="3727939"/>
                  <a:pt x="211015" y="3718560"/>
                  <a:pt x="239150" y="3709181"/>
                </a:cubicBezTo>
                <a:cubicBezTo>
                  <a:pt x="267285" y="3699802"/>
                  <a:pt x="347003" y="3666978"/>
                  <a:pt x="393895" y="3681046"/>
                </a:cubicBezTo>
                <a:cubicBezTo>
                  <a:pt x="440787" y="3695114"/>
                  <a:pt x="478301" y="3753730"/>
                  <a:pt x="520504" y="3793588"/>
                </a:cubicBezTo>
                <a:cubicBezTo>
                  <a:pt x="562707" y="3833447"/>
                  <a:pt x="604911" y="3892062"/>
                  <a:pt x="647114" y="3920197"/>
                </a:cubicBezTo>
                <a:cubicBezTo>
                  <a:pt x="689317" y="3948332"/>
                  <a:pt x="736209" y="3955366"/>
                  <a:pt x="773723" y="3962400"/>
                </a:cubicBezTo>
                <a:cubicBezTo>
                  <a:pt x="811237" y="3969434"/>
                  <a:pt x="872197" y="3962400"/>
                  <a:pt x="872197" y="3962400"/>
                </a:cubicBezTo>
                <a:cubicBezTo>
                  <a:pt x="914400" y="3962400"/>
                  <a:pt x="982393" y="3974123"/>
                  <a:pt x="1026941" y="3962400"/>
                </a:cubicBezTo>
                <a:cubicBezTo>
                  <a:pt x="1071489" y="3950677"/>
                  <a:pt x="1101969" y="3920196"/>
                  <a:pt x="1139483" y="3892061"/>
                </a:cubicBezTo>
                <a:cubicBezTo>
                  <a:pt x="1176997" y="3863926"/>
                  <a:pt x="1219200" y="3821723"/>
                  <a:pt x="1252024" y="3793588"/>
                </a:cubicBezTo>
                <a:cubicBezTo>
                  <a:pt x="1284848" y="3765453"/>
                  <a:pt x="1301261" y="3737317"/>
                  <a:pt x="1336430" y="3723249"/>
                </a:cubicBezTo>
                <a:cubicBezTo>
                  <a:pt x="1371599" y="3709181"/>
                  <a:pt x="1420837" y="3695113"/>
                  <a:pt x="1463040" y="3709181"/>
                </a:cubicBezTo>
                <a:cubicBezTo>
                  <a:pt x="1505243" y="3723249"/>
                  <a:pt x="1547446" y="3786553"/>
                  <a:pt x="1589649" y="3807655"/>
                </a:cubicBezTo>
                <a:cubicBezTo>
                  <a:pt x="1631852" y="3828757"/>
                  <a:pt x="1683433" y="3856892"/>
                  <a:pt x="1716258" y="3835791"/>
                </a:cubicBezTo>
                <a:cubicBezTo>
                  <a:pt x="1749083" y="3814690"/>
                  <a:pt x="1716259" y="3788898"/>
                  <a:pt x="1786597" y="3681046"/>
                </a:cubicBezTo>
                <a:cubicBezTo>
                  <a:pt x="1856935" y="3573194"/>
                  <a:pt x="2053883" y="3312942"/>
                  <a:pt x="2138289" y="3188677"/>
                </a:cubicBezTo>
                <a:cubicBezTo>
                  <a:pt x="2222695" y="3064412"/>
                  <a:pt x="2250831" y="3005796"/>
                  <a:pt x="2293034" y="2935458"/>
                </a:cubicBezTo>
                <a:cubicBezTo>
                  <a:pt x="2335237" y="2865120"/>
                  <a:pt x="2330547" y="2806504"/>
                  <a:pt x="2391507" y="2766646"/>
                </a:cubicBezTo>
                <a:cubicBezTo>
                  <a:pt x="2452467" y="2726788"/>
                  <a:pt x="2579077" y="2686930"/>
                  <a:pt x="2658794" y="2696308"/>
                </a:cubicBezTo>
                <a:cubicBezTo>
                  <a:pt x="2738511" y="2705687"/>
                  <a:pt x="2804160" y="2776025"/>
                  <a:pt x="2869809" y="2822917"/>
                </a:cubicBezTo>
                <a:cubicBezTo>
                  <a:pt x="2935458" y="2869809"/>
                  <a:pt x="3003452" y="2937803"/>
                  <a:pt x="3052689" y="2977661"/>
                </a:cubicBezTo>
                <a:cubicBezTo>
                  <a:pt x="3101926" y="3017520"/>
                  <a:pt x="3113649" y="3050345"/>
                  <a:pt x="3165230" y="3062068"/>
                </a:cubicBezTo>
                <a:cubicBezTo>
                  <a:pt x="3216811" y="3073791"/>
                  <a:pt x="3305907" y="3019865"/>
                  <a:pt x="3362178" y="3048000"/>
                </a:cubicBezTo>
                <a:cubicBezTo>
                  <a:pt x="3418449" y="3076135"/>
                  <a:pt x="3472375" y="3183988"/>
                  <a:pt x="3502855" y="3230880"/>
                </a:cubicBezTo>
                <a:cubicBezTo>
                  <a:pt x="3533335" y="3277772"/>
                  <a:pt x="3516923" y="3366868"/>
                  <a:pt x="3545058" y="3329354"/>
                </a:cubicBezTo>
                <a:cubicBezTo>
                  <a:pt x="3573193" y="3291840"/>
                  <a:pt x="3631809" y="3094893"/>
                  <a:pt x="3671667" y="3005797"/>
                </a:cubicBezTo>
                <a:cubicBezTo>
                  <a:pt x="3711526" y="2916702"/>
                  <a:pt x="3751384" y="2862775"/>
                  <a:pt x="3784209" y="2794781"/>
                </a:cubicBezTo>
                <a:cubicBezTo>
                  <a:pt x="3817034" y="2726787"/>
                  <a:pt x="3826412" y="2658794"/>
                  <a:pt x="3868615" y="2597834"/>
                </a:cubicBezTo>
                <a:cubicBezTo>
                  <a:pt x="3910818" y="2536874"/>
                  <a:pt x="3983501" y="2478258"/>
                  <a:pt x="4037427" y="2429021"/>
                </a:cubicBezTo>
                <a:cubicBezTo>
                  <a:pt x="4091353" y="2379784"/>
                  <a:pt x="4149969" y="2358683"/>
                  <a:pt x="4192172" y="2302412"/>
                </a:cubicBezTo>
                <a:cubicBezTo>
                  <a:pt x="4234375" y="2246141"/>
                  <a:pt x="4257821" y="2157046"/>
                  <a:pt x="4290646" y="2091397"/>
                </a:cubicBezTo>
                <a:cubicBezTo>
                  <a:pt x="4323471" y="2025748"/>
                  <a:pt x="4360985" y="1971822"/>
                  <a:pt x="4389120" y="1908517"/>
                </a:cubicBezTo>
                <a:cubicBezTo>
                  <a:pt x="4417255" y="1845212"/>
                  <a:pt x="4438357" y="1805354"/>
                  <a:pt x="4459458" y="1711569"/>
                </a:cubicBezTo>
                <a:cubicBezTo>
                  <a:pt x="4480560" y="1617784"/>
                  <a:pt x="4489938" y="1456006"/>
                  <a:pt x="4515729" y="1345809"/>
                </a:cubicBezTo>
                <a:cubicBezTo>
                  <a:pt x="4541520" y="1235612"/>
                  <a:pt x="4581378" y="1137139"/>
                  <a:pt x="4614203" y="1050388"/>
                </a:cubicBezTo>
                <a:cubicBezTo>
                  <a:pt x="4647028" y="963637"/>
                  <a:pt x="4677508" y="907366"/>
                  <a:pt x="4712677" y="825304"/>
                </a:cubicBezTo>
                <a:cubicBezTo>
                  <a:pt x="4747846" y="743242"/>
                  <a:pt x="4780670" y="661181"/>
                  <a:pt x="4825218" y="558018"/>
                </a:cubicBezTo>
                <a:cubicBezTo>
                  <a:pt x="4869766" y="454855"/>
                  <a:pt x="4942449" y="281353"/>
                  <a:pt x="4979963" y="206326"/>
                </a:cubicBezTo>
                <a:cubicBezTo>
                  <a:pt x="5017477" y="131299"/>
                  <a:pt x="5015132" y="138332"/>
                  <a:pt x="5050301" y="107852"/>
                </a:cubicBezTo>
                <a:cubicBezTo>
                  <a:pt x="5085470" y="77372"/>
                  <a:pt x="5144086" y="0"/>
                  <a:pt x="5190978" y="23446"/>
                </a:cubicBezTo>
                <a:cubicBezTo>
                  <a:pt x="5237870" y="46892"/>
                  <a:pt x="5277729" y="159434"/>
                  <a:pt x="5331655" y="248529"/>
                </a:cubicBezTo>
                <a:cubicBezTo>
                  <a:pt x="5385581" y="337624"/>
                  <a:pt x="5404338" y="168812"/>
                  <a:pt x="5514535" y="558018"/>
                </a:cubicBezTo>
                <a:cubicBezTo>
                  <a:pt x="5624732" y="947224"/>
                  <a:pt x="5899052" y="2142978"/>
                  <a:pt x="5992837" y="2583766"/>
                </a:cubicBezTo>
                <a:cubicBezTo>
                  <a:pt x="6086622" y="3024554"/>
                  <a:pt x="6044419" y="2968283"/>
                  <a:pt x="6077243" y="3202744"/>
                </a:cubicBezTo>
                <a:cubicBezTo>
                  <a:pt x="6110067" y="3437205"/>
                  <a:pt x="6166338" y="3814689"/>
                  <a:pt x="6189784" y="3990535"/>
                </a:cubicBezTo>
                <a:cubicBezTo>
                  <a:pt x="6213230" y="4166381"/>
                  <a:pt x="6213231" y="4138246"/>
                  <a:pt x="6217920" y="4257821"/>
                </a:cubicBezTo>
                <a:cubicBezTo>
                  <a:pt x="6222609" y="4377396"/>
                  <a:pt x="6220264" y="4542692"/>
                  <a:pt x="6217920" y="4707988"/>
                </a:cubicBezTo>
              </a:path>
            </a:pathLst>
          </a:custGeom>
          <a:ln w="38100">
            <a:solidFill>
              <a:srgbClr val="FF0000"/>
            </a:solidFill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4-конечная звезда 14"/>
          <p:cNvSpPr/>
          <p:nvPr/>
        </p:nvSpPr>
        <p:spPr>
          <a:xfrm>
            <a:off x="2428860" y="5643578"/>
            <a:ext cx="285752" cy="27145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4-конечная звезда 15"/>
          <p:cNvSpPr/>
          <p:nvPr/>
        </p:nvSpPr>
        <p:spPr>
          <a:xfrm>
            <a:off x="8643966" y="6357958"/>
            <a:ext cx="285752" cy="271458"/>
          </a:xfrm>
          <a:prstGeom prst="star4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Содержимое 3" descr="p230.jpg"/>
          <p:cNvPicPr>
            <a:picLocks noChangeAspect="1"/>
          </p:cNvPicPr>
          <p:nvPr/>
        </p:nvPicPr>
        <p:blipFill>
          <a:blip r:embed="rId4" cstate="print">
            <a:lum bright="10000"/>
          </a:blip>
          <a:srcRect l="20482" t="11248" r="22942" b="15515"/>
          <a:stretch>
            <a:fillRect/>
          </a:stretch>
        </p:blipFill>
        <p:spPr>
          <a:xfrm>
            <a:off x="-1" y="0"/>
            <a:ext cx="2300291" cy="45005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lbanov-12012007120215_middle.jpg"/>
          <p:cNvPicPr>
            <a:picLocks noChangeAspect="1"/>
          </p:cNvPicPr>
          <p:nvPr/>
        </p:nvPicPr>
        <p:blipFill>
          <a:blip r:embed="rId2" cstate="print"/>
          <a:srcRect l="4723" t="2863" r="10628"/>
          <a:stretch>
            <a:fillRect/>
          </a:stretch>
        </p:blipFill>
        <p:spPr>
          <a:xfrm>
            <a:off x="2267744" y="0"/>
            <a:ext cx="6372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84" y="4581128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sp>
        <p:nvSpPr>
          <p:cNvPr id="6" name="Дуга 5"/>
          <p:cNvSpPr/>
          <p:nvPr/>
        </p:nvSpPr>
        <p:spPr>
          <a:xfrm>
            <a:off x="6228184" y="4509120"/>
            <a:ext cx="864096" cy="864096"/>
          </a:xfrm>
          <a:prstGeom prst="arc">
            <a:avLst>
              <a:gd name="adj1" fmla="val 715167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20272" y="2636912"/>
            <a:ext cx="720080" cy="843844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  <p:pic>
        <p:nvPicPr>
          <p:cNvPr id="8" name="Рисунок 7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0"/>
            <a:ext cx="1080120" cy="12657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3" descr="im_2012_03_06-14_02_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86058"/>
            <a:ext cx="3889414" cy="2883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0"/>
            <a:ext cx="1584950" cy="18573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лилиния 10"/>
          <p:cNvSpPr/>
          <p:nvPr/>
        </p:nvSpPr>
        <p:spPr>
          <a:xfrm>
            <a:off x="4023360" y="820616"/>
            <a:ext cx="4281267" cy="5622387"/>
          </a:xfrm>
          <a:custGeom>
            <a:avLst/>
            <a:gdLst>
              <a:gd name="connsiteX0" fmla="*/ 0 w 4281267"/>
              <a:gd name="connsiteY0" fmla="*/ 5622387 h 5622387"/>
              <a:gd name="connsiteX1" fmla="*/ 182880 w 4281267"/>
              <a:gd name="connsiteY1" fmla="*/ 5256627 h 5622387"/>
              <a:gd name="connsiteX2" fmla="*/ 675249 w 4281267"/>
              <a:gd name="connsiteY2" fmla="*/ 4539175 h 5622387"/>
              <a:gd name="connsiteX3" fmla="*/ 970671 w 4281267"/>
              <a:gd name="connsiteY3" fmla="*/ 4328159 h 5622387"/>
              <a:gd name="connsiteX4" fmla="*/ 1308295 w 4281267"/>
              <a:gd name="connsiteY4" fmla="*/ 4454769 h 5622387"/>
              <a:gd name="connsiteX5" fmla="*/ 1505243 w 4281267"/>
              <a:gd name="connsiteY5" fmla="*/ 4651716 h 5622387"/>
              <a:gd name="connsiteX6" fmla="*/ 1842868 w 4281267"/>
              <a:gd name="connsiteY6" fmla="*/ 4722055 h 5622387"/>
              <a:gd name="connsiteX7" fmla="*/ 2166425 w 4281267"/>
              <a:gd name="connsiteY7" fmla="*/ 4609513 h 5622387"/>
              <a:gd name="connsiteX8" fmla="*/ 2883877 w 4281267"/>
              <a:gd name="connsiteY8" fmla="*/ 4511039 h 5622387"/>
              <a:gd name="connsiteX9" fmla="*/ 3137095 w 4281267"/>
              <a:gd name="connsiteY9" fmla="*/ 4285956 h 5622387"/>
              <a:gd name="connsiteX10" fmla="*/ 3151163 w 4281267"/>
              <a:gd name="connsiteY10" fmla="*/ 3962399 h 5622387"/>
              <a:gd name="connsiteX11" fmla="*/ 3193366 w 4281267"/>
              <a:gd name="connsiteY11" fmla="*/ 3723249 h 5622387"/>
              <a:gd name="connsiteX12" fmla="*/ 3587262 w 4281267"/>
              <a:gd name="connsiteY12" fmla="*/ 3751384 h 5622387"/>
              <a:gd name="connsiteX13" fmla="*/ 3685735 w 4281267"/>
              <a:gd name="connsiteY13" fmla="*/ 3427827 h 5622387"/>
              <a:gd name="connsiteX14" fmla="*/ 3826412 w 4281267"/>
              <a:gd name="connsiteY14" fmla="*/ 3287150 h 5622387"/>
              <a:gd name="connsiteX15" fmla="*/ 3784209 w 4281267"/>
              <a:gd name="connsiteY15" fmla="*/ 3090202 h 5622387"/>
              <a:gd name="connsiteX16" fmla="*/ 4135902 w 4281267"/>
              <a:gd name="connsiteY16" fmla="*/ 2822916 h 5622387"/>
              <a:gd name="connsiteX17" fmla="*/ 4276578 w 4281267"/>
              <a:gd name="connsiteY17" fmla="*/ 2597833 h 5622387"/>
              <a:gd name="connsiteX18" fmla="*/ 4164037 w 4281267"/>
              <a:gd name="connsiteY18" fmla="*/ 2485292 h 5622387"/>
              <a:gd name="connsiteX19" fmla="*/ 3770142 w 4281267"/>
              <a:gd name="connsiteY19" fmla="*/ 2260209 h 5622387"/>
              <a:gd name="connsiteX20" fmla="*/ 3474720 w 4281267"/>
              <a:gd name="connsiteY20" fmla="*/ 2119532 h 5622387"/>
              <a:gd name="connsiteX21" fmla="*/ 3657600 w 4281267"/>
              <a:gd name="connsiteY21" fmla="*/ 1978855 h 5622387"/>
              <a:gd name="connsiteX22" fmla="*/ 3840480 w 4281267"/>
              <a:gd name="connsiteY22" fmla="*/ 2021058 h 5622387"/>
              <a:gd name="connsiteX23" fmla="*/ 3756074 w 4281267"/>
              <a:gd name="connsiteY23" fmla="*/ 1810042 h 5622387"/>
              <a:gd name="connsiteX24" fmla="*/ 3756074 w 4281267"/>
              <a:gd name="connsiteY24" fmla="*/ 1711569 h 5622387"/>
              <a:gd name="connsiteX25" fmla="*/ 3770142 w 4281267"/>
              <a:gd name="connsiteY25" fmla="*/ 1655298 h 5622387"/>
              <a:gd name="connsiteX26" fmla="*/ 3727938 w 4281267"/>
              <a:gd name="connsiteY26" fmla="*/ 1458350 h 5622387"/>
              <a:gd name="connsiteX27" fmla="*/ 3629465 w 4281267"/>
              <a:gd name="connsiteY27" fmla="*/ 1317673 h 5622387"/>
              <a:gd name="connsiteX28" fmla="*/ 3474720 w 4281267"/>
              <a:gd name="connsiteY28" fmla="*/ 1359876 h 5622387"/>
              <a:gd name="connsiteX29" fmla="*/ 3249637 w 4281267"/>
              <a:gd name="connsiteY29" fmla="*/ 1359876 h 5622387"/>
              <a:gd name="connsiteX30" fmla="*/ 3066757 w 4281267"/>
              <a:gd name="connsiteY30" fmla="*/ 1345809 h 5622387"/>
              <a:gd name="connsiteX31" fmla="*/ 3207434 w 4281267"/>
              <a:gd name="connsiteY31" fmla="*/ 1120726 h 5622387"/>
              <a:gd name="connsiteX32" fmla="*/ 3291840 w 4281267"/>
              <a:gd name="connsiteY32" fmla="*/ 1345809 h 5622387"/>
              <a:gd name="connsiteX33" fmla="*/ 3460652 w 4281267"/>
              <a:gd name="connsiteY33" fmla="*/ 895642 h 5622387"/>
              <a:gd name="connsiteX34" fmla="*/ 3460652 w 4281267"/>
              <a:gd name="connsiteY34" fmla="*/ 431409 h 5622387"/>
              <a:gd name="connsiteX35" fmla="*/ 3657600 w 4281267"/>
              <a:gd name="connsiteY35" fmla="*/ 262596 h 5622387"/>
              <a:gd name="connsiteX36" fmla="*/ 2743200 w 4281267"/>
              <a:gd name="connsiteY36" fmla="*/ 9378 h 5622387"/>
              <a:gd name="connsiteX37" fmla="*/ 2827606 w 4281267"/>
              <a:gd name="connsiteY37" fmla="*/ 318867 h 5622387"/>
              <a:gd name="connsiteX38" fmla="*/ 3052689 w 4281267"/>
              <a:gd name="connsiteY38" fmla="*/ 276664 h 5622387"/>
              <a:gd name="connsiteX39" fmla="*/ 2771335 w 4281267"/>
              <a:gd name="connsiteY39" fmla="*/ 51581 h 5622387"/>
              <a:gd name="connsiteX40" fmla="*/ 1969477 w 4281267"/>
              <a:gd name="connsiteY40" fmla="*/ 107852 h 5622387"/>
              <a:gd name="connsiteX41" fmla="*/ 1688123 w 4281267"/>
              <a:gd name="connsiteY41" fmla="*/ 93784 h 5622387"/>
              <a:gd name="connsiteX42" fmla="*/ 1856935 w 4281267"/>
              <a:gd name="connsiteY42" fmla="*/ 135987 h 56223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4281267" h="5622387">
                <a:moveTo>
                  <a:pt x="0" y="5622387"/>
                </a:moveTo>
                <a:cubicBezTo>
                  <a:pt x="35169" y="5529774"/>
                  <a:pt x="70339" y="5437162"/>
                  <a:pt x="182880" y="5256627"/>
                </a:cubicBezTo>
                <a:cubicBezTo>
                  <a:pt x="295421" y="5076092"/>
                  <a:pt x="543951" y="4693920"/>
                  <a:pt x="675249" y="4539175"/>
                </a:cubicBezTo>
                <a:cubicBezTo>
                  <a:pt x="806548" y="4384430"/>
                  <a:pt x="865163" y="4342227"/>
                  <a:pt x="970671" y="4328159"/>
                </a:cubicBezTo>
                <a:cubicBezTo>
                  <a:pt x="1076179" y="4314091"/>
                  <a:pt x="1219200" y="4400843"/>
                  <a:pt x="1308295" y="4454769"/>
                </a:cubicBezTo>
                <a:cubicBezTo>
                  <a:pt x="1397390" y="4508695"/>
                  <a:pt x="1416148" y="4607168"/>
                  <a:pt x="1505243" y="4651716"/>
                </a:cubicBezTo>
                <a:cubicBezTo>
                  <a:pt x="1594338" y="4696264"/>
                  <a:pt x="1732671" y="4729089"/>
                  <a:pt x="1842868" y="4722055"/>
                </a:cubicBezTo>
                <a:cubicBezTo>
                  <a:pt x="1953065" y="4715021"/>
                  <a:pt x="1992924" y="4644682"/>
                  <a:pt x="2166425" y="4609513"/>
                </a:cubicBezTo>
                <a:cubicBezTo>
                  <a:pt x="2339926" y="4574344"/>
                  <a:pt x="2722099" y="4564965"/>
                  <a:pt x="2883877" y="4511039"/>
                </a:cubicBezTo>
                <a:cubicBezTo>
                  <a:pt x="3045655" y="4457113"/>
                  <a:pt x="3092547" y="4377396"/>
                  <a:pt x="3137095" y="4285956"/>
                </a:cubicBezTo>
                <a:cubicBezTo>
                  <a:pt x="3181643" y="4194516"/>
                  <a:pt x="3141785" y="4056183"/>
                  <a:pt x="3151163" y="3962399"/>
                </a:cubicBezTo>
                <a:cubicBezTo>
                  <a:pt x="3160541" y="3868615"/>
                  <a:pt x="3120683" y="3758418"/>
                  <a:pt x="3193366" y="3723249"/>
                </a:cubicBezTo>
                <a:cubicBezTo>
                  <a:pt x="3266049" y="3688080"/>
                  <a:pt x="3505201" y="3800621"/>
                  <a:pt x="3587262" y="3751384"/>
                </a:cubicBezTo>
                <a:cubicBezTo>
                  <a:pt x="3669323" y="3702147"/>
                  <a:pt x="3645877" y="3505199"/>
                  <a:pt x="3685735" y="3427827"/>
                </a:cubicBezTo>
                <a:cubicBezTo>
                  <a:pt x="3725593" y="3350455"/>
                  <a:pt x="3810000" y="3343421"/>
                  <a:pt x="3826412" y="3287150"/>
                </a:cubicBezTo>
                <a:cubicBezTo>
                  <a:pt x="3842824" y="3230879"/>
                  <a:pt x="3732627" y="3167574"/>
                  <a:pt x="3784209" y="3090202"/>
                </a:cubicBezTo>
                <a:cubicBezTo>
                  <a:pt x="3835791" y="3012830"/>
                  <a:pt x="4053841" y="2904977"/>
                  <a:pt x="4135902" y="2822916"/>
                </a:cubicBezTo>
                <a:cubicBezTo>
                  <a:pt x="4217963" y="2740855"/>
                  <a:pt x="4271889" y="2654104"/>
                  <a:pt x="4276578" y="2597833"/>
                </a:cubicBezTo>
                <a:cubicBezTo>
                  <a:pt x="4281267" y="2541562"/>
                  <a:pt x="4248443" y="2541563"/>
                  <a:pt x="4164037" y="2485292"/>
                </a:cubicBezTo>
                <a:cubicBezTo>
                  <a:pt x="4079631" y="2429021"/>
                  <a:pt x="3885028" y="2321169"/>
                  <a:pt x="3770142" y="2260209"/>
                </a:cubicBezTo>
                <a:cubicBezTo>
                  <a:pt x="3655256" y="2199249"/>
                  <a:pt x="3493477" y="2166424"/>
                  <a:pt x="3474720" y="2119532"/>
                </a:cubicBezTo>
                <a:cubicBezTo>
                  <a:pt x="3455963" y="2072640"/>
                  <a:pt x="3596640" y="1995267"/>
                  <a:pt x="3657600" y="1978855"/>
                </a:cubicBezTo>
                <a:cubicBezTo>
                  <a:pt x="3718560" y="1962443"/>
                  <a:pt x="3824068" y="2049193"/>
                  <a:pt x="3840480" y="2021058"/>
                </a:cubicBezTo>
                <a:cubicBezTo>
                  <a:pt x="3856892" y="1992923"/>
                  <a:pt x="3770142" y="1861624"/>
                  <a:pt x="3756074" y="1810042"/>
                </a:cubicBezTo>
                <a:cubicBezTo>
                  <a:pt x="3742006" y="1758461"/>
                  <a:pt x="3753729" y="1737360"/>
                  <a:pt x="3756074" y="1711569"/>
                </a:cubicBezTo>
                <a:cubicBezTo>
                  <a:pt x="3758419" y="1685778"/>
                  <a:pt x="3774831" y="1697501"/>
                  <a:pt x="3770142" y="1655298"/>
                </a:cubicBezTo>
                <a:cubicBezTo>
                  <a:pt x="3765453" y="1613095"/>
                  <a:pt x="3751384" y="1514621"/>
                  <a:pt x="3727938" y="1458350"/>
                </a:cubicBezTo>
                <a:cubicBezTo>
                  <a:pt x="3704492" y="1402079"/>
                  <a:pt x="3671668" y="1334085"/>
                  <a:pt x="3629465" y="1317673"/>
                </a:cubicBezTo>
                <a:cubicBezTo>
                  <a:pt x="3587262" y="1301261"/>
                  <a:pt x="3538025" y="1352842"/>
                  <a:pt x="3474720" y="1359876"/>
                </a:cubicBezTo>
                <a:cubicBezTo>
                  <a:pt x="3411415" y="1366910"/>
                  <a:pt x="3317631" y="1362220"/>
                  <a:pt x="3249637" y="1359876"/>
                </a:cubicBezTo>
                <a:cubicBezTo>
                  <a:pt x="3181643" y="1357532"/>
                  <a:pt x="3073791" y="1385667"/>
                  <a:pt x="3066757" y="1345809"/>
                </a:cubicBezTo>
                <a:cubicBezTo>
                  <a:pt x="3059723" y="1305951"/>
                  <a:pt x="3169920" y="1120726"/>
                  <a:pt x="3207434" y="1120726"/>
                </a:cubicBezTo>
                <a:cubicBezTo>
                  <a:pt x="3244948" y="1120726"/>
                  <a:pt x="3249637" y="1383323"/>
                  <a:pt x="3291840" y="1345809"/>
                </a:cubicBezTo>
                <a:cubicBezTo>
                  <a:pt x="3334043" y="1308295"/>
                  <a:pt x="3432517" y="1048042"/>
                  <a:pt x="3460652" y="895642"/>
                </a:cubicBezTo>
                <a:cubicBezTo>
                  <a:pt x="3488787" y="743242"/>
                  <a:pt x="3427827" y="536917"/>
                  <a:pt x="3460652" y="431409"/>
                </a:cubicBezTo>
                <a:cubicBezTo>
                  <a:pt x="3493477" y="325901"/>
                  <a:pt x="3777175" y="332934"/>
                  <a:pt x="3657600" y="262596"/>
                </a:cubicBezTo>
                <a:cubicBezTo>
                  <a:pt x="3538025" y="192258"/>
                  <a:pt x="2881532" y="0"/>
                  <a:pt x="2743200" y="9378"/>
                </a:cubicBezTo>
                <a:cubicBezTo>
                  <a:pt x="2604868" y="18756"/>
                  <a:pt x="2776025" y="274319"/>
                  <a:pt x="2827606" y="318867"/>
                </a:cubicBezTo>
                <a:cubicBezTo>
                  <a:pt x="2879187" y="363415"/>
                  <a:pt x="3062067" y="321212"/>
                  <a:pt x="3052689" y="276664"/>
                </a:cubicBezTo>
                <a:cubicBezTo>
                  <a:pt x="3043311" y="232116"/>
                  <a:pt x="2951870" y="79716"/>
                  <a:pt x="2771335" y="51581"/>
                </a:cubicBezTo>
                <a:cubicBezTo>
                  <a:pt x="2590800" y="23446"/>
                  <a:pt x="2150012" y="100818"/>
                  <a:pt x="1969477" y="107852"/>
                </a:cubicBezTo>
                <a:cubicBezTo>
                  <a:pt x="1788942" y="114886"/>
                  <a:pt x="1706880" y="89095"/>
                  <a:pt x="1688123" y="93784"/>
                </a:cubicBezTo>
                <a:cubicBezTo>
                  <a:pt x="1669366" y="98473"/>
                  <a:pt x="1763150" y="117230"/>
                  <a:pt x="1856935" y="135987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олилиния 11"/>
          <p:cNvSpPr/>
          <p:nvPr/>
        </p:nvSpPr>
        <p:spPr>
          <a:xfrm>
            <a:off x="4065563" y="914400"/>
            <a:ext cx="1589649" cy="1423181"/>
          </a:xfrm>
          <a:custGeom>
            <a:avLst/>
            <a:gdLst>
              <a:gd name="connsiteX0" fmla="*/ 1589649 w 1589649"/>
              <a:gd name="connsiteY0" fmla="*/ 0 h 1423181"/>
              <a:gd name="connsiteX1" fmla="*/ 1181686 w 1589649"/>
              <a:gd name="connsiteY1" fmla="*/ 225083 h 1423181"/>
              <a:gd name="connsiteX2" fmla="*/ 886265 w 1589649"/>
              <a:gd name="connsiteY2" fmla="*/ 295422 h 1423181"/>
              <a:gd name="connsiteX3" fmla="*/ 309489 w 1589649"/>
              <a:gd name="connsiteY3" fmla="*/ 590843 h 1423181"/>
              <a:gd name="connsiteX4" fmla="*/ 225083 w 1589649"/>
              <a:gd name="connsiteY4" fmla="*/ 815926 h 1423181"/>
              <a:gd name="connsiteX5" fmla="*/ 14068 w 1589649"/>
              <a:gd name="connsiteY5" fmla="*/ 914400 h 1423181"/>
              <a:gd name="connsiteX6" fmla="*/ 140677 w 1589649"/>
              <a:gd name="connsiteY6" fmla="*/ 1041009 h 1423181"/>
              <a:gd name="connsiteX7" fmla="*/ 56271 w 1589649"/>
              <a:gd name="connsiteY7" fmla="*/ 1153551 h 1423181"/>
              <a:gd name="connsiteX8" fmla="*/ 253219 w 1589649"/>
              <a:gd name="connsiteY8" fmla="*/ 1209822 h 1423181"/>
              <a:gd name="connsiteX9" fmla="*/ 492369 w 1589649"/>
              <a:gd name="connsiteY9" fmla="*/ 1209822 h 1423181"/>
              <a:gd name="connsiteX10" fmla="*/ 618979 w 1589649"/>
              <a:gd name="connsiteY10" fmla="*/ 1266092 h 1423181"/>
              <a:gd name="connsiteX11" fmla="*/ 815926 w 1589649"/>
              <a:gd name="connsiteY11" fmla="*/ 1406769 h 1423181"/>
              <a:gd name="connsiteX12" fmla="*/ 717452 w 1589649"/>
              <a:gd name="connsiteY12" fmla="*/ 1364566 h 1423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589649" h="1423181">
                <a:moveTo>
                  <a:pt x="1589649" y="0"/>
                </a:moveTo>
                <a:cubicBezTo>
                  <a:pt x="1444282" y="87923"/>
                  <a:pt x="1298916" y="175846"/>
                  <a:pt x="1181686" y="225083"/>
                </a:cubicBezTo>
                <a:cubicBezTo>
                  <a:pt x="1064456" y="274320"/>
                  <a:pt x="1031631" y="234462"/>
                  <a:pt x="886265" y="295422"/>
                </a:cubicBezTo>
                <a:cubicBezTo>
                  <a:pt x="740899" y="356382"/>
                  <a:pt x="419686" y="504092"/>
                  <a:pt x="309489" y="590843"/>
                </a:cubicBezTo>
                <a:cubicBezTo>
                  <a:pt x="199292" y="677594"/>
                  <a:pt x="274320" y="762000"/>
                  <a:pt x="225083" y="815926"/>
                </a:cubicBezTo>
                <a:cubicBezTo>
                  <a:pt x="175846" y="869852"/>
                  <a:pt x="28136" y="876886"/>
                  <a:pt x="14068" y="914400"/>
                </a:cubicBezTo>
                <a:cubicBezTo>
                  <a:pt x="0" y="951914"/>
                  <a:pt x="133643" y="1001151"/>
                  <a:pt x="140677" y="1041009"/>
                </a:cubicBezTo>
                <a:cubicBezTo>
                  <a:pt x="147711" y="1080867"/>
                  <a:pt x="37514" y="1125416"/>
                  <a:pt x="56271" y="1153551"/>
                </a:cubicBezTo>
                <a:cubicBezTo>
                  <a:pt x="75028" y="1181687"/>
                  <a:pt x="180536" y="1200444"/>
                  <a:pt x="253219" y="1209822"/>
                </a:cubicBezTo>
                <a:cubicBezTo>
                  <a:pt x="325902" y="1219201"/>
                  <a:pt x="431409" y="1200444"/>
                  <a:pt x="492369" y="1209822"/>
                </a:cubicBezTo>
                <a:cubicBezTo>
                  <a:pt x="553329" y="1219200"/>
                  <a:pt x="565053" y="1233268"/>
                  <a:pt x="618979" y="1266092"/>
                </a:cubicBezTo>
                <a:cubicBezTo>
                  <a:pt x="672905" y="1298916"/>
                  <a:pt x="799514" y="1390357"/>
                  <a:pt x="815926" y="1406769"/>
                </a:cubicBezTo>
                <a:cubicBezTo>
                  <a:pt x="832338" y="1423181"/>
                  <a:pt x="774895" y="1393873"/>
                  <a:pt x="717452" y="1364566"/>
                </a:cubicBezTo>
              </a:path>
            </a:pathLst>
          </a:cu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 descr="iCA90TUA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9924840">
            <a:off x="5579477" y="-78082"/>
            <a:ext cx="996450" cy="1167715"/>
          </a:xfrm>
          <a:prstGeom prst="ellipse">
            <a:avLst/>
          </a:prstGeom>
          <a:ln cmpd="thickThin">
            <a:solidFill>
              <a:srgbClr val="FF0000"/>
            </a:solidFill>
          </a:ln>
          <a:effectLst>
            <a:outerShdw blurRad="50800" dist="50800" dir="5400000" algn="ctr" rotWithShape="0">
              <a:srgbClr val="FF0000"/>
            </a:outerShdw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User\Desktop\экспедиция Брусилова\Albanov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4664"/>
            <a:ext cx="4437767" cy="6021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3" descr="C:\Users\User\Desktop\экспедиция Брусилова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861048"/>
            <a:ext cx="5004048" cy="2763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27984" y="2924944"/>
            <a:ext cx="4248472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Рисунки из д</a:t>
            </a:r>
            <a:r>
              <a:rPr lang="ru-RU" sz="2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  <a:effectLst/>
              </a:rPr>
              <a:t>невника</a:t>
            </a:r>
          </a:p>
          <a:p>
            <a:pPr algn="ctr"/>
            <a:r>
              <a:rPr lang="ru-RU" sz="2400" b="1" dirty="0" err="1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7030A0"/>
                </a:solidFill>
              </a:rPr>
              <a:t>Альбанова</a:t>
            </a:r>
            <a:endParaRPr lang="ru-RU" sz="2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7030A0"/>
              </a:solidFill>
              <a:effectLst/>
            </a:endParaRPr>
          </a:p>
        </p:txBody>
      </p:sp>
      <p:pic>
        <p:nvPicPr>
          <p:cNvPr id="7" name="Picture 4" descr="C:\Users\User\Desktop\экспедиция Брусилов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88640"/>
            <a:ext cx="4788024" cy="2733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906</TotalTime>
  <Words>540</Words>
  <Application>Microsoft Office PowerPoint</Application>
  <PresentationFormat>Экран (4:3)</PresentationFormat>
  <Paragraphs>70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Constantia</vt:lpstr>
      <vt:lpstr>Times New Roman</vt:lpstr>
      <vt:lpstr>Wingdings 2</vt:lpstr>
      <vt:lpstr>Поток</vt:lpstr>
      <vt:lpstr>Цель исследования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RePack by SPecialiST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105</cp:revision>
  <dcterms:created xsi:type="dcterms:W3CDTF">2013-02-13T12:42:50Z</dcterms:created>
  <dcterms:modified xsi:type="dcterms:W3CDTF">2016-09-02T11:18:28Z</dcterms:modified>
</cp:coreProperties>
</file>