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4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6" r:id="rId42"/>
    <p:sldId id="302" r:id="rId43"/>
    <p:sldId id="303" r:id="rId44"/>
    <p:sldId id="304" r:id="rId45"/>
    <p:sldId id="305" r:id="rId46"/>
    <p:sldId id="307" r:id="rId47"/>
    <p:sldId id="30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3" autoAdjust="0"/>
    <p:restoredTop sz="94628" autoAdjust="0"/>
  </p:normalViewPr>
  <p:slideViewPr>
    <p:cSldViewPr>
      <p:cViewPr varScale="1">
        <p:scale>
          <a:sx n="61" d="100"/>
          <a:sy n="61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07207E-BB99-48DF-BF19-A1BB5890C1B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4FA919-5498-4CAA-8264-E2948A3B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4.xml"/><Relationship Id="rId18" Type="http://schemas.openxmlformats.org/officeDocument/2006/relationships/slide" Target="slide30.xml"/><Relationship Id="rId26" Type="http://schemas.openxmlformats.org/officeDocument/2006/relationships/slide" Target="slide46.xml"/><Relationship Id="rId3" Type="http://schemas.openxmlformats.org/officeDocument/2006/relationships/slide" Target="slide5.xml"/><Relationship Id="rId21" Type="http://schemas.openxmlformats.org/officeDocument/2006/relationships/slide" Target="slide36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5" Type="http://schemas.openxmlformats.org/officeDocument/2006/relationships/slide" Target="slide44.xml"/><Relationship Id="rId2" Type="http://schemas.openxmlformats.org/officeDocument/2006/relationships/slide" Target="slide3.xml"/><Relationship Id="rId16" Type="http://schemas.openxmlformats.org/officeDocument/2006/relationships/slide" Target="slide27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2.xml"/><Relationship Id="rId5" Type="http://schemas.openxmlformats.org/officeDocument/2006/relationships/slide" Target="slide9.xml"/><Relationship Id="rId15" Type="http://schemas.openxmlformats.org/officeDocument/2006/relationships/slide" Target="slide26.xml"/><Relationship Id="rId23" Type="http://schemas.openxmlformats.org/officeDocument/2006/relationships/slide" Target="slide40.xml"/><Relationship Id="rId10" Type="http://schemas.openxmlformats.org/officeDocument/2006/relationships/slide" Target="slide19.xml"/><Relationship Id="rId19" Type="http://schemas.openxmlformats.org/officeDocument/2006/relationships/slide" Target="slide32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5.xml"/><Relationship Id="rId22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661248"/>
            <a:ext cx="9019336" cy="76561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latin typeface="Arial Black" pitchFamily="34" charset="0"/>
                <a:cs typeface="Aharoni" pitchFamily="2" charset="-79"/>
              </a:rPr>
              <a:t>Хусаенова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Лилия </a:t>
            </a:r>
            <a:r>
              <a:rPr lang="ru-RU" sz="2000" dirty="0" err="1" smtClean="0">
                <a:latin typeface="Arial Black" pitchFamily="34" charset="0"/>
                <a:cs typeface="Aharoni" pitchFamily="2" charset="-79"/>
              </a:rPr>
              <a:t>Салаватовна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,высшая категория </a:t>
            </a:r>
            <a:endParaRPr lang="ru-RU" sz="2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132856"/>
            <a:ext cx="4419600" cy="2667744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«Колесо Истории»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О локальном проживании ремесленников данной профессии в этом городе 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68344" y="530120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Каму принадлежит фраза :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« Иду на вы» ?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C000"/>
                </a:solidFill>
              </a:rPr>
              <a:t>Князю Святославу 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08304" y="508518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Темная лошадка 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560840" cy="2520280"/>
          </a:xfrm>
        </p:spPr>
      </p:pic>
      <p:sp>
        <p:nvSpPr>
          <p:cNvPr id="5" name="TextBox 4"/>
          <p:cNvSpPr txBox="1"/>
          <p:nvPr/>
        </p:nvSpPr>
        <p:spPr>
          <a:xfrm>
            <a:off x="683568" y="3573016"/>
            <a:ext cx="7992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Три путника: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1: -Куда путь держите люди добрые ?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2: -Идем мы в страну далекую ,северную. Решил правитель, князь , обратить народ свой -язычников  в веру единую. Я проповедник Магомеда.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3:- А я Моисея. А ты кто будешь , мил человек?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1:-А я проповедник Христа…Значит в одну сторону путь держим.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Какого правителя имели в виду путники?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7560840" cy="3829050"/>
          </a:xfrm>
        </p:spPr>
      </p:pic>
      <p:sp>
        <p:nvSpPr>
          <p:cNvPr id="5" name="TextBox 4"/>
          <p:cNvSpPr txBox="1"/>
          <p:nvPr/>
        </p:nvSpPr>
        <p:spPr>
          <a:xfrm>
            <a:off x="755576" y="508518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Князь Владимир красно солнышко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812360" y="5808459"/>
            <a:ext cx="936104" cy="428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04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692696"/>
            <a:ext cx="2860924" cy="5472608"/>
          </a:xfrm>
        </p:spPr>
      </p:pic>
      <p:sp>
        <p:nvSpPr>
          <p:cNvPr id="5" name="TextBox 4"/>
          <p:cNvSpPr txBox="1"/>
          <p:nvPr/>
        </p:nvSpPr>
        <p:spPr>
          <a:xfrm>
            <a:off x="609753" y="930515"/>
            <a:ext cx="5114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Путники: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1:-Что с тобой мил человек приключилось?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2:-Иду из земли </a:t>
            </a:r>
            <a:r>
              <a:rPr lang="ru-RU" sz="3600" dirty="0" err="1" smtClean="0">
                <a:solidFill>
                  <a:srgbClr val="FFC000"/>
                </a:solidFill>
              </a:rPr>
              <a:t>Древлянской</a:t>
            </a:r>
            <a:r>
              <a:rPr lang="ru-RU" sz="3600" dirty="0" smtClean="0">
                <a:solidFill>
                  <a:srgbClr val="FFC000"/>
                </a:solidFill>
              </a:rPr>
              <a:t> .Отомстила жена за мужа ,разорила всю землю .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О ком говорили путники? 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5040560" cy="5040560"/>
          </a:xfrm>
        </p:spPr>
      </p:pic>
      <p:sp>
        <p:nvSpPr>
          <p:cNvPr id="6" name="TextBox 5"/>
          <p:cNvSpPr txBox="1"/>
          <p:nvPr/>
        </p:nvSpPr>
        <p:spPr>
          <a:xfrm>
            <a:off x="5868144" y="90872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Княгиня </a:t>
            </a:r>
          </a:p>
          <a:p>
            <a:pPr algn="ctr"/>
            <a:endParaRPr lang="ru-RU" sz="5400" dirty="0">
              <a:solidFill>
                <a:srgbClr val="FFC000"/>
              </a:solidFill>
            </a:endParaRPr>
          </a:p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Ольга 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452320" y="515719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46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908720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Посидел я, посмотрел, послушал я послов .И решил я принять веру единую .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Какую веру принял правитель и все его государство?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vladimir_kniaz-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962327" cy="5072098"/>
          </a:xfrm>
        </p:spPr>
      </p:pic>
    </p:spTree>
    <p:extLst>
      <p:ext uri="{BB962C8B-B14F-4D97-AF65-F5344CB8AC3E}">
        <p14:creationId xmlns:p14="http://schemas.microsoft.com/office/powerpoint/2010/main" xmlns="" val="22569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Христианство 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( православие) 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157192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99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016794"/>
            <a:ext cx="7816924" cy="3924374"/>
          </a:xfrm>
        </p:spPr>
      </p:pic>
      <p:sp>
        <p:nvSpPr>
          <p:cNvPr id="5" name="TextBox 4"/>
          <p:cNvSpPr txBox="1"/>
          <p:nvPr/>
        </p:nvSpPr>
        <p:spPr>
          <a:xfrm>
            <a:off x="605985" y="5116542"/>
            <a:ext cx="785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В каком году произошло событие изображённое на картине?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587727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2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4986137"/>
              </p:ext>
            </p:extLst>
          </p:nvPr>
        </p:nvGraphicFramePr>
        <p:xfrm>
          <a:off x="457200" y="404665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080120"/>
                <a:gridCol w="1008112"/>
                <a:gridCol w="1008112"/>
                <a:gridCol w="1008112"/>
                <a:gridCol w="874440"/>
              </a:tblGrid>
              <a:tr h="1224136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ru-RU" sz="2800" dirty="0" err="1" smtClean="0">
                          <a:solidFill>
                            <a:srgbClr val="C00000"/>
                          </a:solidFill>
                        </a:rPr>
                        <a:t>Угадайка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4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«Темная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лошадка»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4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«Бегущая лошадка»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4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«Ты -</a:t>
                      </a:r>
                      <a:r>
                        <a:rPr lang="ru-RU" sz="2800" b="1" smtClean="0">
                          <a:solidFill>
                            <a:srgbClr val="C00000"/>
                          </a:solidFill>
                        </a:rPr>
                        <a:t>мне ,</a:t>
                      </a:r>
                    </a:p>
                    <a:p>
                      <a:pPr algn="ctr"/>
                      <a:r>
                        <a:rPr lang="ru-RU" sz="2800" b="1" smtClean="0">
                          <a:solidFill>
                            <a:srgbClr val="C00000"/>
                          </a:solidFill>
                        </a:rPr>
                        <a:t>я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-тебе»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4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«Летописец»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4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6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C000"/>
                </a:solidFill>
              </a:rPr>
              <a:t>988 году от </a:t>
            </a:r>
            <a:r>
              <a:rPr lang="ru-RU" sz="6600" dirty="0" err="1" smtClean="0">
                <a:solidFill>
                  <a:srgbClr val="FFC000"/>
                </a:solidFill>
              </a:rPr>
              <a:t>р.х</a:t>
            </a:r>
            <a:r>
              <a:rPr lang="ru-RU" sz="6600" dirty="0" smtClean="0">
                <a:solidFill>
                  <a:srgbClr val="FFC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C000"/>
                </a:solidFill>
              </a:rPr>
              <a:t>( 6582 г от сотворения мира) 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508518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4824536" cy="4824536"/>
          </a:xfrm>
        </p:spPr>
      </p:pic>
      <p:sp>
        <p:nvSpPr>
          <p:cNvPr id="5" name="TextBox 4"/>
          <p:cNvSpPr txBox="1"/>
          <p:nvPr/>
        </p:nvSpPr>
        <p:spPr>
          <a:xfrm>
            <a:off x="5652120" y="908720"/>
            <a:ext cx="3168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Любила я своего мужа, даже землю </a:t>
            </a:r>
            <a:r>
              <a:rPr lang="ru-RU" sz="3200" dirty="0" err="1" smtClean="0">
                <a:solidFill>
                  <a:srgbClr val="FFC000"/>
                </a:solidFill>
              </a:rPr>
              <a:t>древлянскую</a:t>
            </a:r>
            <a:r>
              <a:rPr lang="ru-RU" sz="3200" dirty="0" smtClean="0">
                <a:solidFill>
                  <a:srgbClr val="FFC000"/>
                </a:solidFill>
              </a:rPr>
              <a:t> разорила за смерть его раннюю. А имя у него ,красивое, звучное. Как его звали? 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Темная лошадка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3888432" cy="5279180"/>
          </a:xfrm>
        </p:spPr>
      </p:pic>
      <p:sp>
        <p:nvSpPr>
          <p:cNvPr id="6" name="TextBox 5"/>
          <p:cNvSpPr txBox="1"/>
          <p:nvPr/>
        </p:nvSpPr>
        <p:spPr>
          <a:xfrm>
            <a:off x="4716016" y="1104118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C000"/>
                </a:solidFill>
              </a:rPr>
              <a:t>Игорь Старый 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96336" y="5229200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88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Бегущая </a:t>
            </a:r>
            <a:r>
              <a:rPr lang="ru-RU" dirty="0">
                <a:solidFill>
                  <a:srgbClr val="C00000"/>
                </a:solidFill>
              </a:rPr>
              <a:t>лошадка </a:t>
            </a:r>
            <a:r>
              <a:rPr lang="ru-RU" dirty="0" smtClean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4800" dirty="0">
                <a:solidFill>
                  <a:srgbClr val="FFC000"/>
                </a:solidFill>
              </a:rPr>
              <a:t>Живопись по сырой штукатурке это ?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Как звали автора «Повести временных лет»?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Кого назвали злато кузнецами? </a:t>
            </a:r>
          </a:p>
          <a:p>
            <a:endParaRPr lang="ru-RU" dirty="0" smtClean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58924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1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Бегущая лошадка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Что являлось основным видом хозяйственной деятельности у восточных славян?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Как называлось народное собрание ?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Штраф, судебная пошлина за убийство или увечье, нанесённое человеку?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733256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62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Бегущая лошадка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Название жанра героического эпоса?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Как называется славянская азбука?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Кто стал первым русским  святым ?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44522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Бегущая лошадка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Как назывался торговый маршрут проходивший по землям киевской Руси?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Культурное наследие какой страны оказало огромное влияние на архитектуру Киевского государства? 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На каком языке составлялись летописи в Киевской Руси?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51723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6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Бегущая лошадка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Человек , находящийся в зависимости, близкий по положению к рабу у славян?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Первый посменный свод законов у восточных славян?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«Фамилия» правителей Киевской Руси? 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580526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2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Ты-мне, я -тебе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Брак между представителями правящей династии называется?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4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Династический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Брак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( свой вопрос соперникам)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445224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30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Угадайка</a:t>
            </a:r>
            <a:r>
              <a:rPr lang="ru-RU" dirty="0" smtClean="0">
                <a:solidFill>
                  <a:srgbClr val="C00000"/>
                </a:solidFill>
              </a:rPr>
              <a:t> 5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« И сказал брат брату :Это мое ,а то мое».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 Как вы понимаете эту фразу? 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Кто  из князей прибил на воротах Царьграда свой щит?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4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1400" dirty="0" smtClean="0">
                <a:solidFill>
                  <a:srgbClr val="FFC000"/>
                </a:solidFill>
              </a:rPr>
              <a:t>Олег </a:t>
            </a:r>
          </a:p>
          <a:p>
            <a:pPr marL="0" indent="0" algn="ctr">
              <a:buNone/>
            </a:pPr>
            <a:r>
              <a:rPr lang="ru-RU" sz="11400" dirty="0" smtClean="0">
                <a:solidFill>
                  <a:srgbClr val="FFC000"/>
                </a:solidFill>
              </a:rPr>
              <a:t>Вещий</a:t>
            </a:r>
          </a:p>
          <a:p>
            <a:pPr marL="0" indent="0" algn="ctr">
              <a:buNone/>
            </a:pPr>
            <a:r>
              <a:rPr lang="ru-RU" sz="9600" dirty="0">
                <a:solidFill>
                  <a:srgbClr val="FF0000"/>
                </a:solidFill>
              </a:rPr>
              <a:t>( свой вопрос соперникам)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 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40352" y="522920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8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907 год 911 год и 941год, 944год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Что объединяет эти даты? 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2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C000"/>
                </a:solidFill>
              </a:rPr>
              <a:t>Военные походы первых киевских князей на Царьград </a:t>
            </a:r>
            <a:r>
              <a:rPr lang="ru-RU" sz="8000" dirty="0">
                <a:solidFill>
                  <a:srgbClr val="FF0000"/>
                </a:solidFill>
              </a:rPr>
              <a:t>( свой вопрос соперникам)</a:t>
            </a:r>
          </a:p>
          <a:p>
            <a:pPr marL="0" indent="0" algn="ctr">
              <a:buNone/>
            </a:pP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68344" y="544522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Тысячелетие какого исторического события праздновали в  1862 году в России? 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Призвания в Новгород Рюрика с братьями( </a:t>
            </a:r>
            <a:r>
              <a:rPr lang="ru-RU" sz="5400" dirty="0" err="1" smtClean="0">
                <a:solidFill>
                  <a:srgbClr val="FFC000"/>
                </a:solidFill>
              </a:rPr>
              <a:t>Синиусом</a:t>
            </a:r>
            <a:r>
              <a:rPr lang="ru-RU" sz="5400" dirty="0" smtClean="0">
                <a:solidFill>
                  <a:srgbClr val="FFC000"/>
                </a:solidFill>
              </a:rPr>
              <a:t> и Трувером) Основание древнерусского государства </a:t>
            </a:r>
            <a:r>
              <a:rPr lang="ru-RU" sz="5400" dirty="0">
                <a:solidFill>
                  <a:srgbClr val="FF0000"/>
                </a:solidFill>
              </a:rPr>
              <a:t>( свой вопрос соперникам)</a:t>
            </a:r>
          </a:p>
          <a:p>
            <a:pPr marL="0" indent="0" algn="ctr">
              <a:buNone/>
            </a:pP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40352" y="566124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90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FFC000"/>
                </a:solidFill>
              </a:rPr>
              <a:t>Ниже при­ведён спи­сок тер­ми­нов. Все они, за ис­клю­че­ни­ем ДВУХ, от­но­сят­ся к пе­ри­о­ду IX-XI вв.</a:t>
            </a:r>
          </a:p>
          <a:p>
            <a:pPr marL="0" indent="0" algn="ctr">
              <a:buNone/>
            </a:pPr>
            <a:r>
              <a:rPr lang="ru-RU" sz="5400" i="1" dirty="0">
                <a:solidFill>
                  <a:srgbClr val="FFC000"/>
                </a:solidFill>
              </a:rPr>
              <a:t>Смерд,  по­ме­щик,  ря­до­вич, по­жи­лое,  бо­ярин,  закуп.</a:t>
            </a:r>
            <a:endParaRPr lang="ru-RU" sz="5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70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Ты-мне, я -тебе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8500" dirty="0" smtClean="0">
                <a:solidFill>
                  <a:srgbClr val="FFC000"/>
                </a:solidFill>
              </a:rPr>
              <a:t>Помещик</a:t>
            </a:r>
          </a:p>
          <a:p>
            <a:pPr marL="0" indent="0" algn="ctr">
              <a:buNone/>
            </a:pPr>
            <a:r>
              <a:rPr lang="ru-RU" sz="8500" dirty="0" smtClean="0">
                <a:solidFill>
                  <a:srgbClr val="FFC000"/>
                </a:solidFill>
              </a:rPr>
              <a:t> и</a:t>
            </a:r>
          </a:p>
          <a:p>
            <a:pPr marL="0" indent="0" algn="ctr">
              <a:buNone/>
            </a:pPr>
            <a:r>
              <a:rPr lang="ru-RU" sz="8500" dirty="0" smtClean="0">
                <a:solidFill>
                  <a:srgbClr val="FFC000"/>
                </a:solidFill>
              </a:rPr>
              <a:t> Пожилое </a:t>
            </a:r>
          </a:p>
          <a:p>
            <a:pPr marL="0" indent="0" algn="ctr">
              <a:buNone/>
            </a:pPr>
            <a:r>
              <a:rPr lang="ru-RU" sz="8500" dirty="0" smtClean="0">
                <a:solidFill>
                  <a:srgbClr val="FF0000"/>
                </a:solidFill>
              </a:rPr>
              <a:t>( </a:t>
            </a:r>
            <a:r>
              <a:rPr lang="ru-RU" sz="8500" dirty="0">
                <a:solidFill>
                  <a:srgbClr val="FF0000"/>
                </a:solidFill>
              </a:rPr>
              <a:t>свой вопрос соперникам)</a:t>
            </a:r>
          </a:p>
          <a:p>
            <a:pPr marL="0" indent="0" algn="ctr">
              <a:buNone/>
            </a:pP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68344" y="551723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Летописец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«Ска­зал (он) ма­те­ри своей и бо­ярам своим: "Не любо мне си­деть в Киеве, хочу жить в </a:t>
            </a:r>
            <a:r>
              <a:rPr lang="ru-RU" sz="3200" dirty="0" err="1">
                <a:solidFill>
                  <a:srgbClr val="FFC000"/>
                </a:solidFill>
              </a:rPr>
              <a:t>Пе­ре­я­с­лав­це</a:t>
            </a:r>
            <a:r>
              <a:rPr lang="ru-RU" sz="3200" dirty="0">
                <a:solidFill>
                  <a:srgbClr val="FFC000"/>
                </a:solidFill>
              </a:rPr>
              <a:t> на Дунае — ибо там се­ре­ди­на земли моей, туда сте­ка­ют­ся все блага: из Гре­че­ской земли — зо­ло­то, па­во­ло­ки, вина, раз­лич­ные ал­ло­ды, из Чехии и из Вен­грии се­реб­ро и кони, из Руси же меха и воск, мёд и рабы</a:t>
            </a:r>
            <a:r>
              <a:rPr lang="ru-RU" sz="3200" dirty="0" smtClean="0">
                <a:solidFill>
                  <a:srgbClr val="FFC000"/>
                </a:solidFill>
              </a:rPr>
              <a:t>"».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1) Олеге</a:t>
            </a:r>
          </a:p>
          <a:p>
            <a:r>
              <a:rPr lang="ru-RU" sz="3200" dirty="0">
                <a:solidFill>
                  <a:srgbClr val="FFC000"/>
                </a:solidFill>
              </a:rPr>
              <a:t>2) Игоре</a:t>
            </a:r>
          </a:p>
          <a:p>
            <a:r>
              <a:rPr lang="ru-RU" sz="3200" dirty="0">
                <a:solidFill>
                  <a:srgbClr val="FFC000"/>
                </a:solidFill>
              </a:rPr>
              <a:t>3) Свя­то­сла­ве</a:t>
            </a:r>
          </a:p>
          <a:p>
            <a:r>
              <a:rPr lang="ru-RU" sz="3200" dirty="0">
                <a:solidFill>
                  <a:srgbClr val="FFC000"/>
                </a:solidFill>
              </a:rPr>
              <a:t>4) Яро­сла­ве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16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endParaRPr lang="ru-RU" sz="9600" dirty="0" smtClean="0"/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Святослав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2320" y="537321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3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5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2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</a:rPr>
              <a:t>Начало феодальной раздробленности 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44522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5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Про­чти­те от­ры­вок из книги со­вре­мен­но­го ис­то­ри­ка А. Ю. Кар­по­ва и опре­де­ли­те, о каком ис­то­ри­че­ском пер­со­на­же идёт речь: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«Но от­свет её дел, от­свет её имени до­хо­дят до нас даже сквозь эту ты­ся­че­лет­нюю мглу. Её свер­ше­ния во мно­гом опре­де­ли­ли и наш се­го­дняш­ний день, и всё со­дер­жа­ние нашей ис­то­рии, ко­то­рая – в том виде, в ко­то­ром она дана нам, — была бы не­воз­мож­на без её уси­лий по со­зда­нию Ки­ев­ской дер­жа­вы, без осо­знан­но­го ею вы­бо­ра веры, без её пу­те­ше­ствия в Ца­рь­град…».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3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9600" dirty="0">
                <a:solidFill>
                  <a:srgbClr val="FFC000"/>
                </a:solidFill>
              </a:rPr>
              <a:t>Кня­ги­ня </a:t>
            </a:r>
            <a:endParaRPr lang="ru-RU" sz="96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Ольга</a:t>
            </a:r>
            <a:endParaRPr lang="ru-RU" sz="96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380312" y="537321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5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«В лето 971. ...И со­бра­ли греки про­тив [князя] 100 тысяч (во­и­нов) и не дали дани. И пошел князь на гре­ков, а те вышли про­тив Руси. Уви­дев это, Русь убо­я­лась боль­шо­го мно­же­ства во­и­нов. И ска­зал князь: "Уже вам не­ку­да деть­ся, волей или не­во­лей долж­ны мы стать про­тив, да не по­сра­мим землю Рус­скую, но ляжем ко­стьми здесь, мёртвые ведь по­зо­ра не знают, если же по­бе­жим, то при­мем позор"».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1)Яро­слав Муд­рый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2) Свя­то­слав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3)Вла­ди­мир Мо­но­мах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4)Игорь</a:t>
            </a:r>
            <a:endParaRPr lang="ru-RU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74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9600" dirty="0">
                <a:solidFill>
                  <a:srgbClr val="FFC000"/>
                </a:solidFill>
              </a:rPr>
              <a:t>Свя­то­слав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64288" y="522920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«Ещё при жизни ма­те­ри, оста­вив на по­пе­че­нии Ольги Ки­ев­ское кня­же­ство, [князь] со­вер­шил пер­вые свои бле­стя­щие по­хо­ды. Он пошёл на Оку и под­чи­нил вя­ти­чей, ко­то­рые тогда пла­ти­ли дань ха­за­рам; затем об­ра­тил­ся на хазар и раз­гро­мил Ха­зар­ское цар­ство, взяв глав­ные го­ро­да хазар... На­ко­нец, [князь] про­ник на Волгу, ра­зо­рил землю кам­ских бол­гар и взял их город Бол­гар. Сло­вом, [он] по­бе­дил и ра­зо­рил всех во­сточ­ных со­се­дей Руси, вхо­див­ших в си­сте­му Ха­зар­ской дер­жа­вы. Глав­ной силой в При­чер­но­мо­рье ста­но­ви­лась те­перь Русь».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1)Вла­ди­мир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2)Свя­то­слав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3)Олег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4)Рюрик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68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Святослав 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948264" y="5373216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6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C000"/>
                </a:solidFill>
              </a:rPr>
              <a:t>На эко­но­ми­че­ское и об­ще­ствен­ное раз­ви­тие во­сточ­ных сла­вян по­вли­ял про­хо­див­ший через Во­сточ­но-Ев­ро­пей­скую рав­ни­ну тор­го­вый путь, ко­то­рый «По­весть вре­мен­ных лет» на­зва­ла «путь________________».</a:t>
            </a:r>
          </a:p>
        </p:txBody>
      </p:sp>
    </p:spTree>
    <p:extLst>
      <p:ext uri="{BB962C8B-B14F-4D97-AF65-F5344CB8AC3E}">
        <p14:creationId xmlns:p14="http://schemas.microsoft.com/office/powerpoint/2010/main" xmlns="" val="2546150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Летописец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Из варягов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 в греки 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64288" y="544522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4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rgbClr val="FFC000"/>
                </a:solidFill>
              </a:rPr>
              <a:t>Главный бог </a:t>
            </a:r>
            <a:r>
              <a:rPr lang="ru-RU" sz="6000" dirty="0">
                <a:solidFill>
                  <a:srgbClr val="FFC000"/>
                </a:solidFill>
              </a:rPr>
              <a:t>восточных </a:t>
            </a:r>
            <a:r>
              <a:rPr lang="ru-RU" sz="6000" dirty="0" smtClean="0">
                <a:solidFill>
                  <a:srgbClr val="FFC000"/>
                </a:solidFill>
              </a:rPr>
              <a:t>славян,</a:t>
            </a:r>
            <a:r>
              <a:rPr lang="ru-RU" sz="6000" dirty="0">
                <a:solidFill>
                  <a:srgbClr val="FFC000"/>
                </a:solidFill>
              </a:rPr>
              <a:t> домашнего скота</a:t>
            </a:r>
            <a:r>
              <a:rPr lang="ru-RU" sz="6000" dirty="0" smtClean="0">
                <a:solidFill>
                  <a:srgbClr val="FFC000"/>
                </a:solidFill>
              </a:rPr>
              <a:t>. Был </a:t>
            </a:r>
            <a:r>
              <a:rPr lang="ru-RU" sz="6000" dirty="0">
                <a:solidFill>
                  <a:srgbClr val="FFC000"/>
                </a:solidFill>
              </a:rPr>
              <a:t>столь важный для </a:t>
            </a:r>
            <a:r>
              <a:rPr lang="ru-RU" sz="6000" dirty="0" smtClean="0">
                <a:solidFill>
                  <a:srgbClr val="FFC000"/>
                </a:solidFill>
              </a:rPr>
              <a:t>них, что ему  одному </a:t>
            </a:r>
            <a:r>
              <a:rPr lang="ru-RU" sz="6000" dirty="0">
                <a:solidFill>
                  <a:srgbClr val="FFC000"/>
                </a:solidFill>
              </a:rPr>
              <a:t>из первых, </a:t>
            </a:r>
            <a:r>
              <a:rPr lang="ru-RU" sz="6000" dirty="0" smtClean="0">
                <a:solidFill>
                  <a:srgbClr val="FFC000"/>
                </a:solidFill>
              </a:rPr>
              <a:t>первоначально </a:t>
            </a:r>
            <a:r>
              <a:rPr lang="ru-RU" sz="6000" dirty="0">
                <a:solidFill>
                  <a:srgbClr val="FFC000"/>
                </a:solidFill>
              </a:rPr>
              <a:t>славяне начали приносить </a:t>
            </a:r>
            <a:r>
              <a:rPr lang="ru-RU" sz="6000" dirty="0" smtClean="0">
                <a:solidFill>
                  <a:srgbClr val="FFC000"/>
                </a:solidFill>
              </a:rPr>
              <a:t>жертвы. Как его звали? 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4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FFC000"/>
                </a:solidFill>
              </a:rPr>
              <a:t>Велес </a:t>
            </a:r>
            <a:endParaRPr lang="ru-RU" sz="96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(</a:t>
            </a:r>
            <a:r>
              <a:rPr lang="ru-RU" sz="9600" dirty="0">
                <a:solidFill>
                  <a:srgbClr val="FFC000"/>
                </a:solidFill>
              </a:rPr>
              <a:t>Волос)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12360" y="544522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5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 </a:t>
            </a:r>
            <a:r>
              <a:rPr lang="ru-RU" sz="7200" dirty="0" smtClean="0">
                <a:solidFill>
                  <a:srgbClr val="FFC000"/>
                </a:solidFill>
              </a:rPr>
              <a:t>«Если кто сожжет гумно, то видается головой князю….» Откуда эти слова? 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2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C000"/>
                </a:solidFill>
              </a:rPr>
              <a:t>«Русская правда( правда Ярослава)»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96336" y="537321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Угадайка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О чем говорят названия Гончарная улица, Кузнечный мост, Кожевенный переулок? 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2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566</TotalTime>
  <Words>1007</Words>
  <Application>Microsoft Office PowerPoint</Application>
  <PresentationFormat>Экран (4:3)</PresentationFormat>
  <Paragraphs>192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Паркет</vt:lpstr>
      <vt:lpstr>Хусаенова Лилия Салаватовна ,высшая категория </vt:lpstr>
      <vt:lpstr>Слайд 2</vt:lpstr>
      <vt:lpstr>Угадайка 5 </vt:lpstr>
      <vt:lpstr>Угадайка 5 </vt:lpstr>
      <vt:lpstr>Угадайка 4</vt:lpstr>
      <vt:lpstr>Угадайка 4 </vt:lpstr>
      <vt:lpstr>Угадайка 3</vt:lpstr>
      <vt:lpstr>Угадайка 3</vt:lpstr>
      <vt:lpstr>Угадайка 2</vt:lpstr>
      <vt:lpstr>Угадайка 2</vt:lpstr>
      <vt:lpstr>Угадайка 1</vt:lpstr>
      <vt:lpstr>Угадайка 1</vt:lpstr>
      <vt:lpstr>Темная лошадка 5</vt:lpstr>
      <vt:lpstr>Темная лошадка 5</vt:lpstr>
      <vt:lpstr>Темная лошадка 4</vt:lpstr>
      <vt:lpstr>Темная лошадка 4</vt:lpstr>
      <vt:lpstr>Темная лошадка 3</vt:lpstr>
      <vt:lpstr>Темная лошадка 3</vt:lpstr>
      <vt:lpstr>Темная лошадка 2</vt:lpstr>
      <vt:lpstr>Темная лошадка 2</vt:lpstr>
      <vt:lpstr>Темная лошадка 1</vt:lpstr>
      <vt:lpstr>Темная лошадка 1</vt:lpstr>
      <vt:lpstr>Бегущая лошадка 5</vt:lpstr>
      <vt:lpstr>Бегущая лошадка 4</vt:lpstr>
      <vt:lpstr>Бегущая лошадка 3</vt:lpstr>
      <vt:lpstr>Бегущая лошадка 2</vt:lpstr>
      <vt:lpstr>Бегущая лошадка 1</vt:lpstr>
      <vt:lpstr>Ты-мне, я -тебе 5</vt:lpstr>
      <vt:lpstr>Ты-мне, я -тебе 5</vt:lpstr>
      <vt:lpstr>Ты-мне, я -тебе 4</vt:lpstr>
      <vt:lpstr>Ты-мне, я -тебе 4</vt:lpstr>
      <vt:lpstr>Ты-мне, я -тебе 3</vt:lpstr>
      <vt:lpstr>Ты-мне, я -тебе 3</vt:lpstr>
      <vt:lpstr>Ты-мне, я -тебе 2</vt:lpstr>
      <vt:lpstr>Ты-мне, я -тебе 2</vt:lpstr>
      <vt:lpstr>Ты-мне, я -тебе 1</vt:lpstr>
      <vt:lpstr>Ты-мне, я -тебе 1</vt:lpstr>
      <vt:lpstr>Летописец 5</vt:lpstr>
      <vt:lpstr>Летописец 5</vt:lpstr>
      <vt:lpstr>Летописец 4</vt:lpstr>
      <vt:lpstr>Летописец 4</vt:lpstr>
      <vt:lpstr>Летописец 3</vt:lpstr>
      <vt:lpstr>Летописец 3</vt:lpstr>
      <vt:lpstr>Летописец 2</vt:lpstr>
      <vt:lpstr>Летописец 2</vt:lpstr>
      <vt:lpstr>Летописец 1</vt:lpstr>
      <vt:lpstr>Летописец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«Колесо Истори»</dc:title>
  <dc:creator>Liliya</dc:creator>
  <cp:lastModifiedBy>school</cp:lastModifiedBy>
  <cp:revision>40</cp:revision>
  <dcterms:created xsi:type="dcterms:W3CDTF">2017-01-12T15:32:42Z</dcterms:created>
  <dcterms:modified xsi:type="dcterms:W3CDTF">2017-01-18T05:01:37Z</dcterms:modified>
</cp:coreProperties>
</file>