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8" r:id="rId6"/>
    <p:sldId id="266" r:id="rId7"/>
    <p:sldId id="267" r:id="rId8"/>
    <p:sldId id="290" r:id="rId9"/>
    <p:sldId id="270" r:id="rId10"/>
    <p:sldId id="288" r:id="rId11"/>
    <p:sldId id="269" r:id="rId12"/>
    <p:sldId id="273" r:id="rId13"/>
    <p:sldId id="274" r:id="rId14"/>
    <p:sldId id="271" r:id="rId15"/>
    <p:sldId id="275" r:id="rId16"/>
    <p:sldId id="272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85" r:id="rId25"/>
    <p:sldId id="292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66"/>
    <a:srgbClr val="33CCFF"/>
    <a:srgbClr val="00CCFF"/>
    <a:srgbClr val="006699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221088"/>
            <a:ext cx="3960440" cy="1512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Осипова Ирина Николаевна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Адоевщинская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НШ»</a:t>
            </a:r>
          </a:p>
          <a:p>
            <a:pPr>
              <a:spcBef>
                <a:spcPts val="0"/>
              </a:spcBef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48680"/>
            <a:ext cx="64087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C00000"/>
                </a:solidFill>
                <a:ea typeface="+mj-ea"/>
                <a:cs typeface="+mj-cs"/>
              </a:rPr>
              <a:t>Прогулка в осенний лес!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85852" y="357166"/>
            <a:ext cx="712879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643182"/>
            <a:ext cx="192882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ГРИБ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7"/>
          <a:stretch>
            <a:fillRect/>
          </a:stretch>
        </p:blipFill>
        <p:spPr>
          <a:xfrm>
            <a:off x="3500430" y="4429132"/>
            <a:ext cx="2636874" cy="2285992"/>
          </a:xfrm>
          <a:prstGeom prst="rect">
            <a:avLst/>
          </a:prstGeom>
          <a:effectLst/>
        </p:spPr>
      </p:pic>
      <p:sp>
        <p:nvSpPr>
          <p:cNvPr id="6" name="Дуга 5"/>
          <p:cNvSpPr/>
          <p:nvPr/>
        </p:nvSpPr>
        <p:spPr>
          <a:xfrm>
            <a:off x="642910" y="2500306"/>
            <a:ext cx="1143008" cy="571504"/>
          </a:xfrm>
          <a:prstGeom prst="arc">
            <a:avLst>
              <a:gd name="adj1" fmla="val 11483354"/>
              <a:gd name="adj2" fmla="val 2126350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00232" y="3000372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4348" y="571480"/>
            <a:ext cx="1298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-ОК-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2643182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ОК,</a:t>
            </a:r>
            <a:endParaRPr lang="ru-RU" sz="4000" b="1" dirty="0"/>
          </a:p>
        </p:txBody>
      </p:sp>
      <p:sp>
        <p:nvSpPr>
          <p:cNvPr id="14" name="Дуга 13"/>
          <p:cNvSpPr/>
          <p:nvPr/>
        </p:nvSpPr>
        <p:spPr>
          <a:xfrm>
            <a:off x="2571736" y="2571744"/>
            <a:ext cx="1428760" cy="985838"/>
          </a:xfrm>
          <a:prstGeom prst="arc">
            <a:avLst>
              <a:gd name="adj1" fmla="val 12119729"/>
              <a:gd name="adj2" fmla="val 2012005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571480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НИК-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2643182"/>
            <a:ext cx="307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dirty="0"/>
          </a:p>
        </p:txBody>
      </p:sp>
      <p:sp>
        <p:nvSpPr>
          <p:cNvPr id="17" name="Дуга 16"/>
          <p:cNvSpPr/>
          <p:nvPr/>
        </p:nvSpPr>
        <p:spPr>
          <a:xfrm>
            <a:off x="5072066" y="2571744"/>
            <a:ext cx="1428760" cy="500066"/>
          </a:xfrm>
          <a:prstGeom prst="arc">
            <a:avLst>
              <a:gd name="adj1" fmla="val 11256793"/>
              <a:gd name="adj2" fmla="val 2114999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06542" y="571480"/>
            <a:ext cx="1122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Н-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2928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ОЙ,</a:t>
            </a:r>
            <a:endParaRPr lang="ru-RU" sz="4000" dirty="0"/>
          </a:p>
        </p:txBody>
      </p:sp>
      <p:sp>
        <p:nvSpPr>
          <p:cNvPr id="20" name="Дуга 19"/>
          <p:cNvSpPr/>
          <p:nvPr/>
        </p:nvSpPr>
        <p:spPr>
          <a:xfrm>
            <a:off x="428596" y="3786190"/>
            <a:ext cx="1571636" cy="714380"/>
          </a:xfrm>
          <a:prstGeom prst="arc">
            <a:avLst>
              <a:gd name="adj1" fmla="val 12062804"/>
              <a:gd name="adj2" fmla="val 2079031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571480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НИЦ-</a:t>
            </a:r>
            <a:endParaRPr lang="ru-RU" sz="4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3786190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НИЦ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А…</a:t>
            </a:r>
            <a:endParaRPr lang="ru-RU" sz="4000" dirty="0"/>
          </a:p>
        </p:txBody>
      </p:sp>
      <p:sp>
        <p:nvSpPr>
          <p:cNvPr id="23" name="Дуга 22"/>
          <p:cNvSpPr/>
          <p:nvPr/>
        </p:nvSpPr>
        <p:spPr>
          <a:xfrm>
            <a:off x="3571868" y="3714752"/>
            <a:ext cx="1343028" cy="500066"/>
          </a:xfrm>
          <a:prstGeom prst="arc">
            <a:avLst>
              <a:gd name="adj1" fmla="val 11456258"/>
              <a:gd name="adj2" fmla="val 210943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1" grpId="0"/>
      <p:bldP spid="12" grpId="0"/>
      <p:bldP spid="14" grpId="0" animBg="1"/>
      <p:bldP spid="15" grpId="0"/>
      <p:bldP spid="17" grpId="0" animBg="1"/>
      <p:bldP spid="18" grpId="0"/>
      <p:bldP spid="20" grpId="0" animBg="1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500306"/>
            <a:ext cx="1928826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РИБ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0010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7"/>
          <a:stretch>
            <a:fillRect/>
          </a:stretch>
        </p:blipFill>
        <p:spPr>
          <a:xfrm>
            <a:off x="3714744" y="4429132"/>
            <a:ext cx="2636874" cy="2285992"/>
          </a:xfrm>
          <a:prstGeom prst="rect">
            <a:avLst/>
          </a:prstGeom>
          <a:effectLst/>
        </p:spPr>
      </p:pic>
      <p:sp>
        <p:nvSpPr>
          <p:cNvPr id="6" name="Дуга 5"/>
          <p:cNvSpPr/>
          <p:nvPr/>
        </p:nvSpPr>
        <p:spPr>
          <a:xfrm>
            <a:off x="642910" y="2500306"/>
            <a:ext cx="1143008" cy="571504"/>
          </a:xfrm>
          <a:prstGeom prst="arc">
            <a:avLst>
              <a:gd name="adj1" fmla="val 11483354"/>
              <a:gd name="adj2" fmla="val 2153810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00232" y="3000372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4348" y="57148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2643182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ОК,</a:t>
            </a:r>
            <a:endParaRPr lang="ru-RU" sz="4000" b="1" dirty="0"/>
          </a:p>
        </p:txBody>
      </p:sp>
      <p:sp>
        <p:nvSpPr>
          <p:cNvPr id="14" name="Дуга 13"/>
          <p:cNvSpPr/>
          <p:nvPr/>
        </p:nvSpPr>
        <p:spPr>
          <a:xfrm>
            <a:off x="2571736" y="2571744"/>
            <a:ext cx="1428760" cy="985838"/>
          </a:xfrm>
          <a:prstGeom prst="arc">
            <a:avLst>
              <a:gd name="adj1" fmla="val 12119729"/>
              <a:gd name="adj2" fmla="val 2012005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2643182"/>
            <a:ext cx="307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dirty="0"/>
          </a:p>
        </p:txBody>
      </p:sp>
      <p:sp>
        <p:nvSpPr>
          <p:cNvPr id="17" name="Дуга 16"/>
          <p:cNvSpPr/>
          <p:nvPr/>
        </p:nvSpPr>
        <p:spPr>
          <a:xfrm>
            <a:off x="5072066" y="2571744"/>
            <a:ext cx="1428760" cy="500066"/>
          </a:xfrm>
          <a:prstGeom prst="arc">
            <a:avLst>
              <a:gd name="adj1" fmla="val 11256793"/>
              <a:gd name="adj2" fmla="val 2114999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2928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ОЙ,</a:t>
            </a:r>
            <a:endParaRPr lang="ru-RU" sz="4000" dirty="0"/>
          </a:p>
        </p:txBody>
      </p:sp>
      <p:sp>
        <p:nvSpPr>
          <p:cNvPr id="20" name="Дуга 19"/>
          <p:cNvSpPr/>
          <p:nvPr/>
        </p:nvSpPr>
        <p:spPr>
          <a:xfrm>
            <a:off x="428596" y="3786190"/>
            <a:ext cx="1571636" cy="714380"/>
          </a:xfrm>
          <a:prstGeom prst="arc">
            <a:avLst>
              <a:gd name="adj1" fmla="val 12062804"/>
              <a:gd name="adj2" fmla="val 2079031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3786190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НИЦ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А…</a:t>
            </a:r>
            <a:endParaRPr lang="ru-RU" sz="4000" dirty="0"/>
          </a:p>
        </p:txBody>
      </p:sp>
      <p:sp>
        <p:nvSpPr>
          <p:cNvPr id="23" name="Дуга 22"/>
          <p:cNvSpPr/>
          <p:nvPr/>
        </p:nvSpPr>
        <p:spPr>
          <a:xfrm>
            <a:off x="3571868" y="3714752"/>
            <a:ext cx="1343028" cy="500066"/>
          </a:xfrm>
          <a:prstGeom prst="arc">
            <a:avLst>
              <a:gd name="adj1" fmla="val 11456258"/>
              <a:gd name="adj2" fmla="val 210943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img2.jpg"/>
          <p:cNvPicPr>
            <a:picLocks noChangeAspect="1"/>
          </p:cNvPicPr>
          <p:nvPr/>
        </p:nvPicPr>
        <p:blipFill>
          <a:blip r:embed="rId3"/>
          <a:srcRect l="56000" t="74325"/>
          <a:stretch>
            <a:fillRect/>
          </a:stretch>
        </p:blipFill>
        <p:spPr>
          <a:xfrm>
            <a:off x="2000232" y="500042"/>
            <a:ext cx="4963095" cy="10715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3964777" y="2393149"/>
            <a:ext cx="42862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6200000" flipH="1">
            <a:off x="4286248" y="2428868"/>
            <a:ext cx="428628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6643702" y="2428868"/>
            <a:ext cx="42862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072330" y="2428868"/>
            <a:ext cx="42862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5072066" y="3643314"/>
            <a:ext cx="500066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10800000">
            <a:off x="5572132" y="3643314"/>
            <a:ext cx="428628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 flipH="1" flipV="1">
            <a:off x="1893075" y="3679033"/>
            <a:ext cx="357190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2035951" y="3679033"/>
            <a:ext cx="357190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332656"/>
            <a:ext cx="8358246" cy="6674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-ИШК-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-ЫШК-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pic>
        <p:nvPicPr>
          <p:cNvPr id="6" name="Рисунок 5" descr="3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l="12144" t="53022" r="68864" b="11817"/>
          <a:stretch>
            <a:fillRect/>
          </a:stretch>
        </p:blipFill>
        <p:spPr>
          <a:xfrm>
            <a:off x="857224" y="1214422"/>
            <a:ext cx="1857388" cy="2500330"/>
          </a:xfrm>
          <a:prstGeom prst="rect">
            <a:avLst/>
          </a:prstGeom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3643314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Пальт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ишк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о,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643314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ишк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о,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714884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вёдр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ышк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о.</a:t>
            </a:r>
            <a:endParaRPr lang="ru-RU" sz="5400" dirty="0"/>
          </a:p>
        </p:txBody>
      </p:sp>
      <p:pic>
        <p:nvPicPr>
          <p:cNvPr id="9" name="Рисунок 8" descr="3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 l="38282" t="61819" r="36718" b="11320"/>
          <a:stretch>
            <a:fillRect/>
          </a:stretch>
        </p:blipFill>
        <p:spPr>
          <a:xfrm>
            <a:off x="3428992" y="1571612"/>
            <a:ext cx="2286016" cy="1785950"/>
          </a:xfrm>
          <a:prstGeom prst="rect">
            <a:avLst/>
          </a:prstGeom>
          <a:effectLst/>
        </p:spPr>
      </p:pic>
      <p:pic>
        <p:nvPicPr>
          <p:cNvPr id="10" name="Рисунок 9" descr="3.jpeg"/>
          <p:cNvPicPr>
            <a:picLocks noChangeAspect="1"/>
          </p:cNvPicPr>
          <p:nvPr/>
        </p:nvPicPr>
        <p:blipFill>
          <a:blip r:embed="rId3" cstate="print"/>
          <a:srcRect l="71875" t="54298" r="10156" b="12394"/>
          <a:stretch>
            <a:fillRect/>
          </a:stretch>
        </p:blipFill>
        <p:spPr>
          <a:xfrm>
            <a:off x="6643702" y="1357298"/>
            <a:ext cx="1643074" cy="2214578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332656"/>
            <a:ext cx="8358246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pic>
        <p:nvPicPr>
          <p:cNvPr id="7" name="Рисунок 6" descr="2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57" t="48600" r="34838" b="25846"/>
          <a:stretch>
            <a:fillRect/>
          </a:stretch>
        </p:blipFill>
        <p:spPr>
          <a:xfrm>
            <a:off x="3428991" y="2303849"/>
            <a:ext cx="2714645" cy="2017133"/>
          </a:xfrm>
          <a:prstGeom prst="rect">
            <a:avLst/>
          </a:prstGeom>
          <a:effectLst/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285860"/>
            <a:ext cx="6143668" cy="34578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9888" y="428604"/>
            <a:ext cx="2084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-ИЩ-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332656"/>
            <a:ext cx="8358246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28604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ОВАТ-                - ЕВАТ-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unnamed.png"/>
          <p:cNvPicPr>
            <a:picLocks noChangeAspect="1"/>
          </p:cNvPicPr>
          <p:nvPr/>
        </p:nvPicPr>
        <p:blipFill>
          <a:blip r:embed="rId2"/>
          <a:srcRect l="1785" r="50000" b="50000"/>
          <a:stretch>
            <a:fillRect/>
          </a:stretch>
        </p:blipFill>
        <p:spPr>
          <a:xfrm>
            <a:off x="4714876" y="1214422"/>
            <a:ext cx="1446630" cy="15001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unnamed.png"/>
          <p:cNvPicPr>
            <a:picLocks noChangeAspect="1"/>
          </p:cNvPicPr>
          <p:nvPr/>
        </p:nvPicPr>
        <p:blipFill>
          <a:blip r:embed="rId2"/>
          <a:srcRect t="50000" r="50000"/>
          <a:stretch>
            <a:fillRect/>
          </a:stretch>
        </p:blipFill>
        <p:spPr>
          <a:xfrm>
            <a:off x="6786578" y="1357298"/>
            <a:ext cx="1428760" cy="142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unnamed.png"/>
          <p:cNvPicPr>
            <a:picLocks noChangeAspect="1"/>
          </p:cNvPicPr>
          <p:nvPr/>
        </p:nvPicPr>
        <p:blipFill>
          <a:blip r:embed="rId2"/>
          <a:srcRect l="50000" b="50000"/>
          <a:stretch>
            <a:fillRect/>
          </a:stretch>
        </p:blipFill>
        <p:spPr>
          <a:xfrm>
            <a:off x="2643174" y="1285860"/>
            <a:ext cx="1452568" cy="14525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unnamed.png"/>
          <p:cNvPicPr>
            <a:picLocks noChangeAspect="1"/>
          </p:cNvPicPr>
          <p:nvPr/>
        </p:nvPicPr>
        <p:blipFill>
          <a:blip r:embed="rId2"/>
          <a:srcRect l="50000" t="50000"/>
          <a:stretch>
            <a:fillRect/>
          </a:stretch>
        </p:blipFill>
        <p:spPr>
          <a:xfrm>
            <a:off x="714348" y="1357298"/>
            <a:ext cx="1428760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</p:pic>
      <p:pic>
        <p:nvPicPr>
          <p:cNvPr id="13" name="Рисунок 12" descr="5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2571744"/>
            <a:ext cx="2986085" cy="2986085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7158" y="285728"/>
            <a:ext cx="850112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РАСПРЕДЕЛИТЕЛЬНЫЙ ДИКТАНТ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1142984"/>
            <a:ext cx="17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онок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1214422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ёнок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740412_html_m794dc0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00372"/>
            <a:ext cx="8565705" cy="2643206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rot="5400000" flipH="1" flipV="1">
            <a:off x="392877" y="2464587"/>
            <a:ext cx="1357322" cy="142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1643042" y="2000240"/>
            <a:ext cx="1214446" cy="928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2357422" y="1643050"/>
            <a:ext cx="2143140" cy="15716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500298" y="1571612"/>
            <a:ext cx="3929090" cy="16430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6" idx="2"/>
          </p:cNvCxnSpPr>
          <p:nvPr/>
        </p:nvCxnSpPr>
        <p:spPr>
          <a:xfrm rot="16200000" flipV="1">
            <a:off x="7372695" y="2229166"/>
            <a:ext cx="1292378" cy="6786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85728"/>
            <a:ext cx="828680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СЛОВАРНАЯ РАБОТА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96" y="1714488"/>
            <a:ext cx="47863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 в красной шапочке расту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Среди корней осиновых.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Меня узнаешь за версту,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Зовусь я </a:t>
            </a:r>
            <a:r>
              <a:rPr lang="ru-RU" sz="2800" b="1" dirty="0" smtClean="0"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0800000" flipV="1">
            <a:off x="642910" y="4071942"/>
            <a:ext cx="7786742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5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5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СИН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ОВИК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konspiekt-uroka-chas-zanimatiel-noi-mikologhii_24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00" t="51250" b="6250"/>
          <a:stretch>
            <a:fillRect/>
          </a:stretch>
        </p:blipFill>
        <p:spPr>
          <a:xfrm>
            <a:off x="142844" y="1357298"/>
            <a:ext cx="378198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85728"/>
            <a:ext cx="828680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СЛОВАРНАЯ РАБОТА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357686" y="1785926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лесу под берёзкой – крошка,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только шляпка да ножка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982998"/>
            <a:ext cx="5929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ДБ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РЁЗ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ОВИК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konspiekt-uroka-chas-zanimatiel-noi-mikologhii_24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500" b="55000"/>
          <a:stretch>
            <a:fillRect/>
          </a:stretch>
        </p:blipFill>
        <p:spPr>
          <a:xfrm>
            <a:off x="214282" y="1428736"/>
            <a:ext cx="3643338" cy="345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85728"/>
            <a:ext cx="828680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СЛОВАРНАЯ РАБОТА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1846656"/>
            <a:ext cx="47149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Стоял на крепкой ножке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Теперь лежит в лукошке.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982998"/>
            <a:ext cx="7643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ОВИК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00" t="28432" r="74000" b="62487"/>
          <a:stretch>
            <a:fillRect/>
          </a:stretch>
        </p:blipFill>
        <p:spPr>
          <a:xfrm>
            <a:off x="4214810" y="3643314"/>
            <a:ext cx="1000132" cy="533404"/>
          </a:xfrm>
          <a:prstGeom prst="rect">
            <a:avLst/>
          </a:prstGeom>
        </p:spPr>
      </p:pic>
      <p:pic>
        <p:nvPicPr>
          <p:cNvPr id="11" name="Рисунок 10" descr="img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00" t="28432" r="74000" b="62487"/>
          <a:stretch>
            <a:fillRect/>
          </a:stretch>
        </p:blipFill>
        <p:spPr>
          <a:xfrm>
            <a:off x="5214942" y="3643314"/>
            <a:ext cx="1000132" cy="533404"/>
          </a:xfrm>
          <a:prstGeom prst="rect">
            <a:avLst/>
          </a:prstGeom>
        </p:spPr>
      </p:pic>
      <p:pic>
        <p:nvPicPr>
          <p:cNvPr id="10" name="Рисунок 9" descr="konspiekt-uroka-chas-zanimatiel-noi-mikologhii_24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500" b="55000"/>
          <a:stretch>
            <a:fillRect/>
          </a:stretch>
        </p:blipFill>
        <p:spPr>
          <a:xfrm>
            <a:off x="357158" y="1214422"/>
            <a:ext cx="3429024" cy="3630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500042"/>
            <a:ext cx="828680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cs typeface="Arial" pitchFamily="34" charset="0"/>
              </a:rPr>
              <a:t>УРОК РУССКОГО ЯЗЫКА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cs typeface="Arial" pitchFamily="34" charset="0"/>
              </a:rPr>
              <a:t>ВО 2 КЛАССЕ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СУФФИКСЫ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В СЛОВАХ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85728"/>
            <a:ext cx="828680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85720" y="2496848"/>
            <a:ext cx="8606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 детстве он любил бывать в лесу. </a:t>
            </a:r>
            <a:endParaRPr lang="ru-RU" sz="40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071678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142984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Евгений Иванович </a:t>
            </a:r>
            <a:r>
              <a:rPr lang="ru-RU" sz="4000" b="1" dirty="0" err="1" smtClean="0"/>
              <a:t>Чарушин</a:t>
            </a:r>
            <a:r>
              <a:rPr lang="ru-RU" sz="4000" b="1" dirty="0" smtClean="0"/>
              <a:t> – писатель и художник.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357562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Там он собирал грибы, орешки. 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4214818"/>
            <a:ext cx="7143800" cy="2287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Мальчик приносил из леса редкие растения и сажал их у дома.</a:t>
            </a:r>
          </a:p>
          <a:p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28604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Любовь к лесу. </a:t>
            </a:r>
            <a:endParaRPr lang="ru-RU" sz="4000" b="1" dirty="0"/>
          </a:p>
        </p:txBody>
      </p:sp>
      <p:pic>
        <p:nvPicPr>
          <p:cNvPr id="14" name="Рисунок 13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667812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85728"/>
            <a:ext cx="828680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071678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28604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ПРОВЕРЬ СЕБЯ </a:t>
            </a:r>
            <a:endParaRPr lang="ru-RU" sz="4000" b="1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1142984"/>
            <a:ext cx="85011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b="1" dirty="0" smtClean="0">
                <a:ea typeface="Times New Roman" pitchFamily="18" charset="0"/>
                <a:cs typeface="Times New Roman" pitchFamily="18" charset="0"/>
              </a:rPr>
              <a:t>Выбери правильный ответ.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Суффикс – это …________.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4875" y="1500174"/>
            <a:ext cx="1234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643042" y="2071679"/>
            <a:ext cx="71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значимая часть слова, которая стоит перед корнем и служит для образования новых слов.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14480" y="3286125"/>
            <a:ext cx="71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значимая часть слова, которая стоит после корня  и служит для образования новых слов.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785918" y="4643447"/>
            <a:ext cx="7072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главная значимая часть слова, в которой заключено общее значение родственных слов.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/>
      <p:bldP spid="35842" grpId="1"/>
      <p:bldP spid="35843" grpId="0"/>
      <p:bldP spid="35844" grpId="0"/>
      <p:bldP spid="3584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85728"/>
            <a:ext cx="828680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071678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28604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ПРОВЕРЬ СЕБЯ 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4875" y="1500174"/>
            <a:ext cx="1234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14480" y="2143116"/>
            <a:ext cx="1643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петушок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85918" y="2786058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785918" y="3429000"/>
            <a:ext cx="1428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гусёнок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85720" y="1288195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Укажи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слова с суффиксом </a:t>
            </a:r>
            <a:r>
              <a:rPr lang="ru-RU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85918" y="4058180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сынок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4714884"/>
            <a:ext cx="1928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крокодил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5" y="2071678"/>
            <a:ext cx="428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000364" y="4000504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9938" grpId="0"/>
      <p:bldP spid="39939" grpId="0"/>
      <p:bldP spid="14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85728"/>
            <a:ext cx="828680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071678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28604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ПРОВЕРЬ СЕБЯ 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4875" y="1500174"/>
            <a:ext cx="1234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14480" y="2143116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прогулка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85918" y="2786058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свечка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785918" y="3429000"/>
            <a:ext cx="1428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грибок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85720" y="1288195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Укажи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слова с суффиксом </a:t>
            </a:r>
            <a:r>
              <a:rPr lang="ru-RU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85918" y="4058180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пекарь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4714884"/>
            <a:ext cx="1857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дождик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07" y="2071678"/>
            <a:ext cx="428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357554" y="2714620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9938" grpId="0"/>
      <p:bldP spid="39939" grpId="0"/>
      <p:bldP spid="14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85728"/>
            <a:ext cx="828680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071678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85728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НАШИ ДОСТИЖЕНИЯ 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4875" y="1500174"/>
            <a:ext cx="1234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21" y="1071546"/>
          <a:ext cx="8715435" cy="5643602"/>
        </p:xfrm>
        <a:graphic>
          <a:graphicData uri="http://schemas.openxmlformats.org/drawingml/2006/table">
            <a:tbl>
              <a:tblPr/>
              <a:tblGrid>
                <a:gridCol w="612777"/>
                <a:gridCol w="1115797"/>
                <a:gridCol w="1041982"/>
                <a:gridCol w="922899"/>
                <a:gridCol w="1714619"/>
                <a:gridCol w="1060588"/>
                <a:gridCol w="885038"/>
                <a:gridCol w="1361735"/>
              </a:tblGrid>
              <a:tr h="1553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Этапы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Орфографиче</a:t>
                      </a: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ская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минутка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Письмо по памяти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 слова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Суффикс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Порядок в рассказе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Про-верь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себя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Прирост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 знаниях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27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Фамилия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ученика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 + +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пальт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ишк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дом</a:t>
                      </a: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ишк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вёдр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ышк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волч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ищ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е 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еж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онок 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волч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онок 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зайч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онок 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медвеж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онок 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лис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ёнок 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подосин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овик 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подберёз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овик 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бор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овик 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15-23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10-15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5-10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63" name="Picture 3" descr="i (2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l="66251"/>
          <a:stretch>
            <a:fillRect/>
          </a:stretch>
        </p:blipFill>
        <p:spPr bwMode="auto">
          <a:xfrm>
            <a:off x="8245369" y="3000371"/>
            <a:ext cx="621050" cy="785819"/>
          </a:xfrm>
          <a:prstGeom prst="rect">
            <a:avLst/>
          </a:prstGeom>
          <a:noFill/>
        </p:spPr>
      </p:pic>
      <p:pic>
        <p:nvPicPr>
          <p:cNvPr id="40962" name="Picture 2" descr="i (2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4" r="33333"/>
          <a:stretch>
            <a:fillRect/>
          </a:stretch>
        </p:blipFill>
        <p:spPr bwMode="auto">
          <a:xfrm>
            <a:off x="8183588" y="4071942"/>
            <a:ext cx="611192" cy="785818"/>
          </a:xfrm>
          <a:prstGeom prst="rect">
            <a:avLst/>
          </a:prstGeom>
          <a:noFill/>
        </p:spPr>
      </p:pic>
      <p:pic>
        <p:nvPicPr>
          <p:cNvPr id="40961" name="Рисунок 1" descr="i (2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" r="66666"/>
          <a:stretch>
            <a:fillRect/>
          </a:stretch>
        </p:blipFill>
        <p:spPr bwMode="auto">
          <a:xfrm>
            <a:off x="7358082" y="5072074"/>
            <a:ext cx="642942" cy="82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85728"/>
            <a:ext cx="828680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071678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28604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4875" y="1500174"/>
            <a:ext cx="1234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0" name="Рисунок 9" descr="0_a3bc1_b4fdbcc5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355"/>
            <a:ext cx="9144000" cy="691535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Рисунок 6" descr="stihi-dlja-detej-5-let_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2071678"/>
            <a:ext cx="350046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85728"/>
            <a:ext cx="828680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071678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28604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4875" y="1500174"/>
            <a:ext cx="1234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85720" y="1288195"/>
            <a:ext cx="85725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8572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ПРОДОЛЖИ ТЕКСТ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928670"/>
            <a:ext cx="85011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Счастье улыбнулось.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857365"/>
            <a:ext cx="85725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    </a:t>
            </a:r>
            <a:r>
              <a:rPr lang="ru-RU" sz="4400" b="1" dirty="0" smtClean="0"/>
              <a:t>В лесу появились грибы. Взял я корзину и отправился в ближний лесок. Счастье мне улыбнулось…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+mn-lt"/>
              </a:rPr>
              <a:t>Грибы на сосне?!</a:t>
            </a:r>
            <a:endParaRPr lang="ru-RU" sz="5400" b="1" dirty="0">
              <a:latin typeface="+mn-lt"/>
            </a:endParaRPr>
          </a:p>
        </p:txBody>
      </p:sp>
      <p:pic>
        <p:nvPicPr>
          <p:cNvPr id="4" name="Содержимое 3" descr="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3" y="1410875"/>
            <a:ext cx="5643603" cy="4232703"/>
          </a:xfrm>
          <a:ln w="3175">
            <a:solidFill>
              <a:schemeClr val="tx1"/>
            </a:solidFill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 descr="3f91a10d7b6e7f8f7107a8b33631f50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57752" y="4286256"/>
            <a:ext cx="1972287" cy="2571744"/>
          </a:xfrm>
          <a:prstGeom prst="rect">
            <a:avLst/>
          </a:prstGeom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3786190"/>
            <a:ext cx="1900222" cy="233997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+mn-lt"/>
              </a:rPr>
              <a:t>Какой гриб бывает белым и чёрным?</a:t>
            </a:r>
            <a:endParaRPr lang="ru-RU" sz="5400" b="1" dirty="0">
              <a:latin typeface="+mn-lt"/>
            </a:endParaRPr>
          </a:p>
        </p:txBody>
      </p:sp>
      <p:pic>
        <p:nvPicPr>
          <p:cNvPr id="5" name="Рисунок 4" descr="g_05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26"/>
          <a:stretch>
            <a:fillRect/>
          </a:stretch>
        </p:blipFill>
        <p:spPr>
          <a:xfrm>
            <a:off x="2285984" y="1643050"/>
            <a:ext cx="4572032" cy="2928958"/>
          </a:xfrm>
          <a:prstGeom prst="rect">
            <a:avLst/>
          </a:prstGeom>
          <a:effectLst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66700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4171" y="3643314"/>
            <a:ext cx="39268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400" b="1" dirty="0" smtClean="0"/>
              <a:t>ГРУЗ__Ь</a:t>
            </a:r>
            <a:endParaRPr lang="ru-RU" sz="5400" b="1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02357" y="6937654"/>
            <a:ext cx="660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4" name="Содержимое 13" descr="3f91a10d7b6e7f8f7107a8b33631f50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784021"/>
            <a:ext cx="2357454" cy="30739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554E-6 L 0.2073 -0.3687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+mn-lt"/>
              </a:rPr>
              <a:t>Какой гриб рыжий?</a:t>
            </a:r>
            <a:endParaRPr lang="ru-RU" sz="5400" b="1" dirty="0">
              <a:latin typeface="+mn-lt"/>
            </a:endParaRPr>
          </a:p>
        </p:txBody>
      </p:sp>
      <p:pic>
        <p:nvPicPr>
          <p:cNvPr id="5" name="Рисунок 4" descr="5c6ef7a54d66bafebd188b0108b628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285859"/>
            <a:ext cx="3643338" cy="30057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28926" y="4714884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РЫЖИК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76085" y="6937654"/>
            <a:ext cx="1510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ЖИ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13" descr="3f91a10d7b6e7f8f7107a8b33631f50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4021"/>
            <a:ext cx="2357454" cy="3073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66944E-6 L 0.07084 -0.322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+mn-lt"/>
              </a:rPr>
              <a:t>А какие жёлтенькие?</a:t>
            </a:r>
            <a:endParaRPr lang="ru-RU" sz="5400" b="1" dirty="0">
              <a:latin typeface="+mn-lt"/>
            </a:endParaRPr>
          </a:p>
        </p:txBody>
      </p:sp>
      <p:pic>
        <p:nvPicPr>
          <p:cNvPr id="5" name="Рисунок 4" descr="62.jpg"/>
          <p:cNvPicPr>
            <a:picLocks noChangeAspect="1"/>
          </p:cNvPicPr>
          <p:nvPr/>
        </p:nvPicPr>
        <p:blipFill>
          <a:blip r:embed="rId2"/>
          <a:srcRect t="5508" b="11864"/>
          <a:stretch>
            <a:fillRect/>
          </a:stretch>
        </p:blipFill>
        <p:spPr>
          <a:xfrm>
            <a:off x="2928926" y="1285860"/>
            <a:ext cx="3409956" cy="31014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28926" y="4721662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ЛИСИЧКИ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869" y="6937654"/>
            <a:ext cx="1500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ЧК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Содержимое 13" descr="3f91a10d7b6e7f8f7107a8b33631f50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4021"/>
            <a:ext cx="2357454" cy="3073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554E-6 L 0.19288 -0.326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000924" cy="1500198"/>
          </a:xfrm>
          <a:solidFill>
            <a:srgbClr val="CCCCFF"/>
          </a:solidFill>
        </p:spPr>
        <p:txBody>
          <a:bodyPr>
            <a:noAutofit/>
          </a:bodyPr>
          <a:lstStyle/>
          <a:p>
            <a:pPr lvl="0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пути торопись, да в ответах не ошибись!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 descr="3f91a10d7b6e7f8f7107a8b33631f50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57752" y="4286256"/>
            <a:ext cx="1972287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332656"/>
            <a:ext cx="712879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 кого одна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нога,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да и та без башмака?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03"/>
          <a:stretch>
            <a:fillRect/>
          </a:stretch>
        </p:blipFill>
        <p:spPr>
          <a:xfrm>
            <a:off x="3071802" y="2786058"/>
            <a:ext cx="2880799" cy="2428892"/>
          </a:xfrm>
          <a:prstGeom prst="rect">
            <a:avLst/>
          </a:prstGeom>
          <a:effectLst/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3"/>
          <a:srcRect l="17492" t="29070" r="17492" b="29069"/>
          <a:stretch>
            <a:fillRect/>
          </a:stretch>
        </p:blipFill>
        <p:spPr>
          <a:xfrm>
            <a:off x="4786314" y="7072338"/>
            <a:ext cx="1454215" cy="571504"/>
          </a:xfrm>
          <a:prstGeom prst="rect">
            <a:avLst/>
          </a:prstGeom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3"/>
          <a:srcRect l="17492" t="32558" r="15170" b="36046"/>
          <a:stretch>
            <a:fillRect/>
          </a:stretch>
        </p:blipFill>
        <p:spPr>
          <a:xfrm>
            <a:off x="6072198" y="7072338"/>
            <a:ext cx="2786082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249 L 0.04671 -0.950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66944E-6 L -0.19687 -0.826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405</Words>
  <Application>Microsoft Office PowerPoint</Application>
  <PresentationFormat>Экран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Грибы на сосне?!</vt:lpstr>
      <vt:lpstr>Слайд 4</vt:lpstr>
      <vt:lpstr>Какой гриб бывает белым и чёрным?</vt:lpstr>
      <vt:lpstr>Какой гриб рыжий?</vt:lpstr>
      <vt:lpstr>А какие жёлтенькие?</vt:lpstr>
      <vt:lpstr> В пути торопись, да в ответах не ошибись!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леха</cp:lastModifiedBy>
  <cp:revision>207</cp:revision>
  <dcterms:created xsi:type="dcterms:W3CDTF">2013-07-29T17:42:42Z</dcterms:created>
  <dcterms:modified xsi:type="dcterms:W3CDTF">2017-01-13T16:05:22Z</dcterms:modified>
</cp:coreProperties>
</file>