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00" r:id="rId14"/>
    <p:sldId id="301" r:id="rId15"/>
    <p:sldId id="302" r:id="rId16"/>
    <p:sldId id="303" r:id="rId17"/>
    <p:sldId id="307" r:id="rId18"/>
    <p:sldId id="308" r:id="rId19"/>
    <p:sldId id="309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304" r:id="rId29"/>
    <p:sldId id="306" r:id="rId30"/>
    <p:sldId id="277" r:id="rId31"/>
    <p:sldId id="278" r:id="rId32"/>
    <p:sldId id="279" r:id="rId33"/>
    <p:sldId id="280" r:id="rId34"/>
    <p:sldId id="281" r:id="rId35"/>
    <p:sldId id="282" r:id="rId36"/>
    <p:sldId id="310" r:id="rId37"/>
    <p:sldId id="311" r:id="rId38"/>
    <p:sldId id="312" r:id="rId39"/>
    <p:sldId id="313" r:id="rId40"/>
    <p:sldId id="314" r:id="rId41"/>
    <p:sldId id="315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316" r:id="rId56"/>
    <p:sldId id="297" r:id="rId57"/>
    <p:sldId id="298" r:id="rId58"/>
    <p:sldId id="29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31B5E798-77D5-4920-93C8-56DC3F4DFC0B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300"/>
            <p14:sldId id="301"/>
            <p14:sldId id="302"/>
            <p14:sldId id="303"/>
            <p14:sldId id="307"/>
            <p14:sldId id="308"/>
            <p14:sldId id="309"/>
            <p14:sldId id="269"/>
            <p14:sldId id="317"/>
            <p14:sldId id="270"/>
            <p14:sldId id="271"/>
            <p14:sldId id="272"/>
            <p14:sldId id="273"/>
            <p14:sldId id="274"/>
            <p14:sldId id="275"/>
            <p14:sldId id="276"/>
            <p14:sldId id="304"/>
            <p14:sldId id="305"/>
            <p14:sldId id="306"/>
            <p14:sldId id="277"/>
            <p14:sldId id="278"/>
            <p14:sldId id="279"/>
            <p14:sldId id="280"/>
            <p14:sldId id="281"/>
            <p14:sldId id="282"/>
            <p14:sldId id="310"/>
            <p14:sldId id="311"/>
            <p14:sldId id="312"/>
            <p14:sldId id="313"/>
            <p14:sldId id="314"/>
            <p14:sldId id="315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16"/>
            <p14:sldId id="318"/>
          </p14:sldIdLst>
        </p14:section>
        <p14:section name="Раздел без заголовка" id="{187DDA61-5139-45C0-BC17-1F7F2F7E64F5}">
          <p14:sldIdLst>
            <p14:sldId id="319"/>
            <p14:sldId id="320"/>
            <p14:sldId id="321"/>
            <p14:sldId id="322"/>
            <p14:sldId id="323"/>
            <p14:sldId id="324"/>
            <p14:sldId id="325"/>
            <p14:sldId id="297"/>
            <p14:sldId id="298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0" autoAdjust="0"/>
    <p:restoredTop sz="94660"/>
  </p:normalViewPr>
  <p:slideViewPr>
    <p:cSldViewPr>
      <p:cViewPr>
        <p:scale>
          <a:sx n="66" d="100"/>
          <a:sy n="66" d="100"/>
        </p:scale>
        <p:origin x="-1524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7C24B-4949-459C-A385-919E8288463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7851D-AFA2-40F7-9D2C-4CC179E20E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8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7851D-AFA2-40F7-9D2C-4CC179E20E0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731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995AE26-D10C-486E-8830-22A8ADE61178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A7A3A6-B3DD-4254-824B-2F419EFB75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85.png"/><Relationship Id="rId4" Type="http://schemas.microsoft.com/office/2007/relationships/media" Target="../media/media1.mp3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85.png"/><Relationship Id="rId4" Type="http://schemas.microsoft.com/office/2007/relationships/media" Target="../media/media2.mp3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14412" y="357166"/>
            <a:ext cx="104650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 и её физические особенности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214686"/>
            <a:ext cx="849637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(занятие в рамках внеурочной познавательной деятельности </a:t>
            </a:r>
            <a:r>
              <a:rPr lang="ru-RU" sz="4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география,физика</a:t>
            </a:r>
            <a:r>
              <a:rPr lang="ru-RU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1182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/>
              <a:t>13.Как называется самая  </a:t>
            </a:r>
          </a:p>
          <a:p>
            <a:pPr marL="114300" indent="0">
              <a:buNone/>
            </a:pPr>
            <a:r>
              <a:rPr lang="ru-RU" dirty="0" smtClean="0"/>
              <a:t>высокая гора Аппалачей?</a:t>
            </a:r>
          </a:p>
          <a:p>
            <a:pPr marL="114300" indent="0">
              <a:buNone/>
            </a:pPr>
            <a:r>
              <a:rPr lang="ru-RU" dirty="0" smtClean="0"/>
              <a:t>(Митчелл)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14.В воде родится,</a:t>
            </a:r>
          </a:p>
          <a:p>
            <a:pPr marL="114300" indent="0">
              <a:buNone/>
            </a:pPr>
            <a:r>
              <a:rPr lang="ru-RU" dirty="0" smtClean="0"/>
              <a:t>А воды боится.</a:t>
            </a:r>
          </a:p>
          <a:p>
            <a:pPr marL="114300" indent="0">
              <a:buNone/>
            </a:pPr>
            <a:r>
              <a:rPr lang="ru-RU" dirty="0" smtClean="0"/>
              <a:t>(соль)</a:t>
            </a:r>
            <a:endParaRPr lang="ru-RU" dirty="0"/>
          </a:p>
        </p:txBody>
      </p:sp>
      <p:pic>
        <p:nvPicPr>
          <p:cNvPr id="5124" name="Picture 4" descr="http://mountmitchell.net/wp-content/uploads/2014/05/MountMitchellVist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785926"/>
            <a:ext cx="3312368" cy="2143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ll4desktop.com/data_images/original/4248267-sa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4357694"/>
            <a:ext cx="3286148" cy="2143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02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15.О каком камне говорится:</a:t>
            </a:r>
          </a:p>
          <a:p>
            <a:pPr marL="114300" indent="0">
              <a:buNone/>
            </a:pPr>
            <a:r>
              <a:rPr lang="ru-RU" dirty="0" smtClean="0"/>
              <a:t>«Я был когда-то смолою, из трещин стволов вытекал, искрился на солнце порою и липкой слезой застывал».</a:t>
            </a:r>
          </a:p>
          <a:p>
            <a:pPr marL="114300" indent="0">
              <a:buNone/>
            </a:pPr>
            <a:r>
              <a:rPr lang="ru-RU" dirty="0" smtClean="0"/>
              <a:t>(Янтарь)</a:t>
            </a:r>
            <a:endParaRPr lang="ru-RU" dirty="0"/>
          </a:p>
        </p:txBody>
      </p:sp>
      <p:pic>
        <p:nvPicPr>
          <p:cNvPr id="6146" name="Picture 2" descr="http://3.bp.blogspot.com/-c9bbPixhUhA/UZPiTfoRdkI/AAAAAAAAGvk/HSxYLwphgiE/s1600/31_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643314"/>
            <a:ext cx="3459803" cy="2636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941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16. О каком металле говорится:</a:t>
            </a:r>
          </a:p>
          <a:p>
            <a:pPr marL="114300" indent="0">
              <a:buNone/>
            </a:pPr>
            <a:r>
              <a:rPr lang="ru-RU" dirty="0" smtClean="0"/>
              <a:t>«Для легкости в сплаве дается</a:t>
            </a:r>
          </a:p>
          <a:p>
            <a:pPr marL="114300" indent="0">
              <a:buNone/>
            </a:pPr>
            <a:r>
              <a:rPr lang="ru-RU" dirty="0" smtClean="0"/>
              <a:t>Мощь самолета создал,</a:t>
            </a:r>
          </a:p>
          <a:p>
            <a:pPr marL="114300" indent="0">
              <a:buNone/>
            </a:pPr>
            <a:r>
              <a:rPr lang="ru-RU" dirty="0" smtClean="0"/>
              <a:t>Тягуч и пластичен, отлично куётся,</a:t>
            </a:r>
          </a:p>
          <a:p>
            <a:pPr marL="114300" indent="0">
              <a:buNone/>
            </a:pPr>
            <a:r>
              <a:rPr lang="ru-RU" dirty="0" smtClean="0"/>
              <a:t>Серебряный этот металл».</a:t>
            </a:r>
          </a:p>
          <a:p>
            <a:pPr marL="114300" indent="0">
              <a:buNone/>
            </a:pPr>
            <a:r>
              <a:rPr lang="ru-RU" dirty="0" smtClean="0"/>
              <a:t>(Алюминий)</a:t>
            </a:r>
            <a:endParaRPr lang="ru-RU" dirty="0"/>
          </a:p>
        </p:txBody>
      </p:sp>
      <p:pic>
        <p:nvPicPr>
          <p:cNvPr id="7170" name="Picture 2" descr="http://www.pravda-tv.ru/wp-content/uploads/2016/03/1g_1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786190"/>
            <a:ext cx="3206160" cy="2642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5000660"/>
          </a:xfrm>
        </p:spPr>
        <p:txBody>
          <a:bodyPr/>
          <a:lstStyle/>
          <a:p>
            <a:pPr marL="514350" indent="-514350">
              <a:buNone/>
            </a:pPr>
            <a:r>
              <a:rPr lang="ru-RU" u="sng" dirty="0" smtClean="0"/>
              <a:t> 1 ряд</a:t>
            </a:r>
            <a:r>
              <a:rPr lang="ru-RU" dirty="0" smtClean="0"/>
              <a:t>. </a:t>
            </a:r>
          </a:p>
          <a:p>
            <a:pPr marL="514350" indent="-514350">
              <a:buNone/>
            </a:pPr>
            <a:r>
              <a:rPr lang="ru-RU" dirty="0" smtClean="0"/>
              <a:t>     Определить массу гранитной плиты объемом 1.5 м</a:t>
            </a:r>
            <a:r>
              <a:rPr lang="ru-RU" baseline="30000" dirty="0" smtClean="0"/>
              <a:t>3</a:t>
            </a:r>
            <a:r>
              <a:rPr lang="ru-RU" dirty="0" smtClean="0"/>
              <a:t>, если плотность гранита 2800 кг</a:t>
            </a:r>
            <a:r>
              <a:rPr lang="en-US" dirty="0" smtClean="0"/>
              <a:t>/</a:t>
            </a:r>
            <a:r>
              <a:rPr lang="ru-RU" dirty="0" smtClean="0"/>
              <a:t>м</a:t>
            </a:r>
            <a:r>
              <a:rPr lang="ru-RU" baseline="30000" dirty="0" smtClean="0"/>
              <a:t>3</a:t>
            </a:r>
            <a:r>
              <a:rPr lang="ru-RU" dirty="0" smtClean="0"/>
              <a:t>.</a:t>
            </a:r>
          </a:p>
          <a:p>
            <a:pPr marL="514350" indent="-514350">
              <a:buFont typeface="+mj-lt"/>
              <a:buAutoNum type="alphaLcParenR"/>
            </a:pPr>
            <a:endParaRPr lang="ru-RU" baseline="30000" dirty="0" smtClean="0"/>
          </a:p>
          <a:p>
            <a:pPr marL="514350" indent="-514350">
              <a:buNone/>
            </a:pPr>
            <a:r>
              <a:rPr lang="ru-RU" u="sng" dirty="0" smtClean="0"/>
              <a:t>2 ряд</a:t>
            </a:r>
            <a:r>
              <a:rPr lang="ru-RU" dirty="0" smtClean="0"/>
              <a:t>. </a:t>
            </a:r>
          </a:p>
          <a:p>
            <a:pPr marL="514350" indent="-514350">
              <a:buNone/>
            </a:pPr>
            <a:r>
              <a:rPr lang="ru-RU" dirty="0" smtClean="0"/>
              <a:t>    Плита из базальта имеет массу 6400 кг. Определите ее объем, если плотность базальта равна 3200 кг</a:t>
            </a:r>
            <a:r>
              <a:rPr lang="en-US" dirty="0" smtClean="0"/>
              <a:t>/</a:t>
            </a:r>
            <a:r>
              <a:rPr lang="ru-RU" dirty="0" smtClean="0"/>
              <a:t>м</a:t>
            </a:r>
            <a:r>
              <a:rPr lang="ru-RU" baseline="30000" dirty="0" smtClean="0"/>
              <a:t>3</a:t>
            </a:r>
            <a:r>
              <a:rPr lang="ru-RU" dirty="0" smtClean="0"/>
              <a:t>.</a:t>
            </a:r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r>
              <a:rPr lang="ru-RU" u="sng" dirty="0" smtClean="0"/>
              <a:t>3 ряд</a:t>
            </a:r>
            <a:r>
              <a:rPr lang="ru-RU" dirty="0" smtClean="0"/>
              <a:t>. </a:t>
            </a:r>
          </a:p>
          <a:p>
            <a:pPr marL="514350" indent="-514350">
              <a:buNone/>
            </a:pPr>
            <a:r>
              <a:rPr lang="ru-RU" dirty="0" smtClean="0"/>
              <a:t>    Определите плотность мрамора, если плита из него имеет объем 2 м</a:t>
            </a:r>
            <a:r>
              <a:rPr lang="ru-RU" baseline="30000" dirty="0" smtClean="0"/>
              <a:t>3 </a:t>
            </a:r>
            <a:r>
              <a:rPr lang="ru-RU" dirty="0" smtClean="0"/>
              <a:t>и массу 5800 кг.</a:t>
            </a:r>
            <a:endParaRPr lang="ru-RU" baseline="30000" dirty="0" smtClean="0"/>
          </a:p>
          <a:p>
            <a:pPr marL="571500" indent="-45720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Решение</a:t>
            </a:r>
            <a:r>
              <a:rPr lang="ru-RU" dirty="0" smtClean="0"/>
              <a:t> </a:t>
            </a:r>
            <a:r>
              <a:rPr lang="ru-RU" b="1" dirty="0" smtClean="0"/>
              <a:t>задачи</a:t>
            </a:r>
            <a:r>
              <a:rPr lang="ru-RU" dirty="0" smtClean="0"/>
              <a:t> </a:t>
            </a:r>
            <a:r>
              <a:rPr lang="ru-RU" b="1" dirty="0" smtClean="0"/>
              <a:t>№1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373563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Дано</a:t>
            </a:r>
            <a:r>
              <a:rPr lang="en-US" sz="2800" dirty="0" smtClean="0"/>
              <a:t>:                       </a:t>
            </a:r>
            <a:r>
              <a:rPr lang="ru-RU" sz="2800" dirty="0" smtClean="0"/>
              <a:t>Решение</a:t>
            </a:r>
            <a:r>
              <a:rPr lang="en-US" sz="2800" dirty="0" smtClean="0"/>
              <a:t>: </a:t>
            </a:r>
            <a:br>
              <a:rPr lang="en-US" sz="2800" dirty="0" smtClean="0"/>
            </a:br>
            <a:r>
              <a:rPr lang="en-US" sz="2800" dirty="0" smtClean="0"/>
              <a:t>V= 1.5</a:t>
            </a:r>
            <a:r>
              <a:rPr lang="ru-RU" sz="2800" dirty="0" smtClean="0"/>
              <a:t> м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               m = </a:t>
            </a:r>
            <a:r>
              <a:rPr lang="el-GR" sz="2800" dirty="0" smtClean="0"/>
              <a:t>ρ</a:t>
            </a:r>
            <a:r>
              <a:rPr lang="en-US" sz="2800" dirty="0" smtClean="0"/>
              <a:t>V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   </a:t>
            </a:r>
            <a:r>
              <a:rPr lang="el-GR" sz="2800" dirty="0" smtClean="0"/>
              <a:t>ρ</a:t>
            </a:r>
            <a:r>
              <a:rPr lang="en-US" sz="2800" dirty="0" smtClean="0"/>
              <a:t> = 2800 </a:t>
            </a:r>
            <a:r>
              <a:rPr lang="ru-RU" sz="2800" dirty="0" smtClean="0"/>
              <a:t>кг</a:t>
            </a:r>
            <a:r>
              <a:rPr lang="en-US" sz="2800" dirty="0" smtClean="0"/>
              <a:t>/</a:t>
            </a:r>
            <a:r>
              <a:rPr lang="ru-RU" sz="2800" dirty="0" smtClean="0"/>
              <a:t>м</a:t>
            </a:r>
            <a:r>
              <a:rPr lang="ru-RU" sz="2800" baseline="30000" dirty="0" smtClean="0"/>
              <a:t>3</a:t>
            </a:r>
            <a:r>
              <a:rPr lang="en-US" sz="2800" baseline="30000" dirty="0" smtClean="0"/>
              <a:t>        </a:t>
            </a:r>
            <a:r>
              <a:rPr lang="en-US" sz="2800" dirty="0" smtClean="0"/>
              <a:t>m = 2800 </a:t>
            </a:r>
            <a:r>
              <a:rPr lang="ru-RU" sz="2800" dirty="0" smtClean="0"/>
              <a:t>кг</a:t>
            </a:r>
            <a:r>
              <a:rPr lang="en-US" sz="2800" dirty="0" smtClean="0"/>
              <a:t>/</a:t>
            </a:r>
            <a:r>
              <a:rPr lang="ru-RU" sz="2800" dirty="0" smtClean="0"/>
              <a:t>м</a:t>
            </a:r>
            <a:r>
              <a:rPr lang="ru-RU" sz="2800" baseline="30000" dirty="0" smtClean="0"/>
              <a:t>3</a:t>
            </a:r>
            <a:r>
              <a:rPr lang="ru-RU" sz="2800" dirty="0" smtClean="0"/>
              <a:t> * 1.5 м</a:t>
            </a:r>
            <a:r>
              <a:rPr lang="ru-RU" sz="2800" baseline="30000" dirty="0" smtClean="0"/>
              <a:t>3</a:t>
            </a:r>
          </a:p>
          <a:p>
            <a:pPr>
              <a:buNone/>
            </a:pPr>
            <a:r>
              <a:rPr lang="en-US" sz="2800" dirty="0" smtClean="0"/>
              <a:t>m - ?</a:t>
            </a:r>
            <a:r>
              <a:rPr lang="ru-RU" sz="2800" dirty="0" smtClean="0"/>
              <a:t>                          </a:t>
            </a:r>
            <a:r>
              <a:rPr lang="en-US" sz="2800" dirty="0" smtClean="0"/>
              <a:t>m = 4200 </a:t>
            </a:r>
            <a:r>
              <a:rPr lang="ru-RU" sz="2800" dirty="0" smtClean="0"/>
              <a:t>кг</a:t>
            </a:r>
          </a:p>
          <a:p>
            <a:pPr>
              <a:buNone/>
            </a:pPr>
            <a:r>
              <a:rPr lang="ru-RU" sz="2800" dirty="0" smtClean="0"/>
              <a:t>                                      Ответ</a:t>
            </a:r>
            <a:r>
              <a:rPr lang="en-US" sz="2800" dirty="0" smtClean="0"/>
              <a:t>: m = 4200 </a:t>
            </a:r>
            <a:r>
              <a:rPr lang="ru-RU" sz="2800" dirty="0" smtClean="0"/>
              <a:t>кг</a:t>
            </a:r>
          </a:p>
          <a:p>
            <a:pPr>
              <a:buNone/>
            </a:pPr>
            <a:r>
              <a:rPr lang="ru-RU" sz="2800" dirty="0" smtClean="0"/>
              <a:t>    </a:t>
            </a:r>
            <a:endParaRPr lang="el-GR" sz="2800" dirty="0" smtClean="0"/>
          </a:p>
          <a:p>
            <a:pPr>
              <a:buNone/>
            </a:pPr>
            <a:endParaRPr lang="ru-RU" dirty="0"/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 rot="5400000">
            <a:off x="2751125" y="3178173"/>
            <a:ext cx="2071702" cy="15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>
            <a:off x="785786" y="3500438"/>
            <a:ext cx="3000396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Решение задачи №2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Дано</a:t>
            </a:r>
            <a:r>
              <a:rPr lang="en-US" sz="2800" dirty="0" smtClean="0"/>
              <a:t>:                         </a:t>
            </a:r>
            <a:r>
              <a:rPr lang="ru-RU" sz="2800" dirty="0" smtClean="0"/>
              <a:t>Решение</a:t>
            </a:r>
            <a:r>
              <a:rPr lang="en-US" sz="2800" dirty="0" smtClean="0"/>
              <a:t>: </a:t>
            </a:r>
          </a:p>
          <a:p>
            <a:pPr>
              <a:buNone/>
            </a:pPr>
            <a:r>
              <a:rPr lang="en-US" sz="2800" dirty="0" smtClean="0"/>
              <a:t>     m = 6400 </a:t>
            </a:r>
            <a:r>
              <a:rPr lang="ru-RU" sz="2800" dirty="0" smtClean="0"/>
              <a:t>кг</a:t>
            </a:r>
            <a:r>
              <a:rPr lang="en-US" sz="2800" dirty="0" smtClean="0"/>
              <a:t>              V = </a:t>
            </a:r>
            <a:r>
              <a:rPr lang="en-US" sz="2800" u="sng" baseline="30000" dirty="0" smtClean="0"/>
              <a:t>m  </a:t>
            </a:r>
            <a:endParaRPr lang="ru-RU" sz="2800" u="sng" baseline="30000" dirty="0" smtClean="0"/>
          </a:p>
          <a:p>
            <a:pPr>
              <a:buNone/>
            </a:pPr>
            <a:r>
              <a:rPr lang="ru-RU" sz="2800" dirty="0" smtClean="0"/>
              <a:t>     </a:t>
            </a:r>
            <a:r>
              <a:rPr lang="el-GR" sz="2800" dirty="0" smtClean="0"/>
              <a:t>ρ</a:t>
            </a:r>
            <a:r>
              <a:rPr lang="ru-RU" sz="2800" dirty="0" smtClean="0"/>
              <a:t> = 3200 кг</a:t>
            </a:r>
            <a:r>
              <a:rPr lang="en-US" sz="2800" dirty="0" smtClean="0"/>
              <a:t>/</a:t>
            </a:r>
            <a:r>
              <a:rPr lang="ru-RU" sz="2800" dirty="0" smtClean="0"/>
              <a:t>м</a:t>
            </a:r>
            <a:r>
              <a:rPr lang="ru-RU" sz="2800" baseline="30000" dirty="0" smtClean="0"/>
              <a:t>3</a:t>
            </a:r>
            <a:r>
              <a:rPr lang="en-US" sz="2800" dirty="0" smtClean="0"/>
              <a:t>        </a:t>
            </a:r>
            <a:r>
              <a:rPr lang="ru-RU" sz="2800" dirty="0" smtClean="0"/>
              <a:t> </a:t>
            </a:r>
            <a:r>
              <a:rPr lang="en-US" sz="2800" dirty="0" smtClean="0"/>
              <a:t>V = 6400</a:t>
            </a:r>
            <a:r>
              <a:rPr lang="ru-RU" sz="2800" dirty="0" smtClean="0"/>
              <a:t> кг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en-US" sz="2800" dirty="0" smtClean="0"/>
              <a:t>V - ?</a:t>
            </a:r>
            <a:r>
              <a:rPr lang="ru-RU" sz="2800" dirty="0" smtClean="0"/>
              <a:t>                                     3200 кг</a:t>
            </a:r>
            <a:r>
              <a:rPr lang="en-US" sz="2800" dirty="0" smtClean="0"/>
              <a:t>/</a:t>
            </a:r>
            <a:r>
              <a:rPr lang="ru-RU" sz="2800" dirty="0" smtClean="0"/>
              <a:t>м</a:t>
            </a:r>
            <a:r>
              <a:rPr lang="ru-RU" sz="2800" baseline="30000" dirty="0" smtClean="0"/>
              <a:t>3</a:t>
            </a:r>
            <a:endParaRPr lang="el-GR" sz="2800" baseline="30000" dirty="0" smtClean="0"/>
          </a:p>
          <a:p>
            <a:pPr>
              <a:buNone/>
            </a:pPr>
            <a:r>
              <a:rPr lang="ru-RU" sz="2800" dirty="0" smtClean="0"/>
              <a:t>                                       </a:t>
            </a:r>
            <a:r>
              <a:rPr lang="en-US" sz="2800" dirty="0" smtClean="0"/>
              <a:t>V = 2</a:t>
            </a:r>
            <a:r>
              <a:rPr lang="ru-RU" sz="2800" dirty="0" smtClean="0"/>
              <a:t> м</a:t>
            </a:r>
            <a:r>
              <a:rPr lang="ru-RU" sz="2800" baseline="30000" dirty="0" smtClean="0"/>
              <a:t>3</a:t>
            </a:r>
          </a:p>
          <a:p>
            <a:pPr>
              <a:buNone/>
            </a:pPr>
            <a:r>
              <a:rPr lang="ru-RU" sz="2800" dirty="0" smtClean="0"/>
              <a:t>                                               Ответ</a:t>
            </a:r>
            <a:r>
              <a:rPr lang="en-US" sz="2800" dirty="0" smtClean="0"/>
              <a:t>: V = 2</a:t>
            </a:r>
            <a:r>
              <a:rPr lang="ru-RU" sz="2800" dirty="0" smtClean="0"/>
              <a:t> м</a:t>
            </a:r>
            <a:r>
              <a:rPr lang="ru-RU" sz="2800" baseline="30000" dirty="0" smtClean="0"/>
              <a:t>3</a:t>
            </a:r>
          </a:p>
          <a:p>
            <a:endParaRPr lang="ru-RU" sz="2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2500298" y="3214686"/>
            <a:ext cx="257176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>
            <a:off x="428596" y="3286124"/>
            <a:ext cx="3357586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72066" y="250030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ρ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143504" y="3286124"/>
            <a:ext cx="178595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Решение задачи №3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smtClean="0"/>
              <a:t>Дано</a:t>
            </a:r>
            <a:r>
              <a:rPr lang="en-US" sz="2800" dirty="0" smtClean="0"/>
              <a:t>:                   </a:t>
            </a:r>
            <a:r>
              <a:rPr lang="ru-RU" sz="2800" dirty="0" smtClean="0"/>
              <a:t>Решение</a:t>
            </a:r>
            <a:r>
              <a:rPr lang="en-US" sz="2800" dirty="0" smtClean="0"/>
              <a:t>:</a:t>
            </a:r>
          </a:p>
          <a:p>
            <a:pPr>
              <a:buNone/>
            </a:pPr>
            <a:r>
              <a:rPr lang="en-US" sz="2800" dirty="0" smtClean="0"/>
              <a:t>    m</a:t>
            </a:r>
            <a:r>
              <a:rPr lang="ru-RU" sz="2800" dirty="0" smtClean="0"/>
              <a:t> </a:t>
            </a:r>
            <a:r>
              <a:rPr lang="en-US" sz="2800" dirty="0" smtClean="0"/>
              <a:t>= 5800</a:t>
            </a:r>
            <a:r>
              <a:rPr lang="ru-RU" sz="2800" dirty="0" smtClean="0"/>
              <a:t> кг</a:t>
            </a:r>
            <a:r>
              <a:rPr lang="en-US" sz="2800" dirty="0" smtClean="0"/>
              <a:t>        </a:t>
            </a:r>
            <a:r>
              <a:rPr lang="el-GR" sz="2800" dirty="0" smtClean="0"/>
              <a:t>ρ</a:t>
            </a:r>
            <a:r>
              <a:rPr lang="en-US" sz="2800" dirty="0" smtClean="0"/>
              <a:t> = </a:t>
            </a:r>
            <a:r>
              <a:rPr lang="en-US" sz="2800" u="sng" baseline="30000" dirty="0" smtClean="0"/>
              <a:t>m </a:t>
            </a:r>
            <a:endParaRPr lang="ru-RU" sz="2800" u="sng" baseline="30000" dirty="0" smtClean="0"/>
          </a:p>
          <a:p>
            <a:pPr>
              <a:buNone/>
            </a:pPr>
            <a:r>
              <a:rPr lang="ru-RU" sz="2800" dirty="0" smtClean="0"/>
              <a:t>    </a:t>
            </a:r>
            <a:r>
              <a:rPr lang="en-US" sz="2800" dirty="0" smtClean="0"/>
              <a:t>V = 2</a:t>
            </a:r>
            <a:r>
              <a:rPr lang="ru-RU" sz="2800" dirty="0" smtClean="0"/>
              <a:t>м</a:t>
            </a:r>
            <a:r>
              <a:rPr lang="ru-RU" sz="2800" baseline="30000" dirty="0" smtClean="0"/>
              <a:t>3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             </a:t>
            </a:r>
            <a:r>
              <a:rPr lang="ru-RU" sz="2800" dirty="0" smtClean="0"/>
              <a:t> </a:t>
            </a:r>
            <a:r>
              <a:rPr lang="el-GR" sz="2800" dirty="0" smtClean="0"/>
              <a:t>ρ</a:t>
            </a:r>
            <a:r>
              <a:rPr lang="en-US" sz="2800" dirty="0" smtClean="0"/>
              <a:t> = 5800 </a:t>
            </a:r>
            <a:r>
              <a:rPr lang="ru-RU" sz="2800" dirty="0" smtClean="0"/>
              <a:t>кг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el-GR" sz="2800" dirty="0" smtClean="0"/>
              <a:t>ρ</a:t>
            </a:r>
            <a:r>
              <a:rPr lang="en-US" sz="2800" dirty="0" smtClean="0"/>
              <a:t> - ?</a:t>
            </a:r>
            <a:r>
              <a:rPr lang="ru-RU" sz="2800" dirty="0" smtClean="0"/>
              <a:t>                                2 м</a:t>
            </a:r>
            <a:r>
              <a:rPr lang="ru-RU" sz="2800" baseline="30000" dirty="0" smtClean="0"/>
              <a:t>3</a:t>
            </a:r>
          </a:p>
          <a:p>
            <a:pPr>
              <a:buNone/>
            </a:pPr>
            <a:r>
              <a:rPr lang="ru-RU" sz="2800" dirty="0" smtClean="0"/>
              <a:t>                                </a:t>
            </a:r>
            <a:r>
              <a:rPr lang="el-GR" sz="2800" dirty="0" smtClean="0"/>
              <a:t>ρ</a:t>
            </a:r>
            <a:r>
              <a:rPr lang="ru-RU" sz="2800" dirty="0" smtClean="0"/>
              <a:t> = 2900 кг</a:t>
            </a:r>
            <a:r>
              <a:rPr lang="en-US" sz="2800" dirty="0" smtClean="0"/>
              <a:t>/</a:t>
            </a:r>
            <a:r>
              <a:rPr lang="ru-RU" sz="2800" dirty="0" smtClean="0"/>
              <a:t>м</a:t>
            </a:r>
            <a:r>
              <a:rPr lang="ru-RU" sz="2800" baseline="30000" dirty="0" smtClean="0"/>
              <a:t>3</a:t>
            </a:r>
          </a:p>
          <a:p>
            <a:pPr>
              <a:buNone/>
            </a:pPr>
            <a:r>
              <a:rPr lang="ru-RU" sz="2800" dirty="0" smtClean="0"/>
              <a:t>                                         Ответ</a:t>
            </a:r>
            <a:r>
              <a:rPr lang="en-US" sz="2800" dirty="0" smtClean="0"/>
              <a:t>: </a:t>
            </a:r>
            <a:r>
              <a:rPr lang="el-GR" sz="2800" dirty="0" smtClean="0"/>
              <a:t>ρ</a:t>
            </a:r>
            <a:r>
              <a:rPr lang="en-US" sz="2800" dirty="0" smtClean="0"/>
              <a:t> = 2900 </a:t>
            </a:r>
            <a:r>
              <a:rPr lang="ru-RU" sz="2800" dirty="0" smtClean="0"/>
              <a:t>кг</a:t>
            </a:r>
            <a:r>
              <a:rPr lang="en-US" sz="2800" dirty="0" smtClean="0"/>
              <a:t>/</a:t>
            </a:r>
            <a:r>
              <a:rPr lang="ru-RU" sz="2800" dirty="0" smtClean="0"/>
              <a:t>м</a:t>
            </a:r>
            <a:r>
              <a:rPr lang="ru-RU" sz="2800" baseline="30000" dirty="0" smtClean="0"/>
              <a:t>3</a:t>
            </a:r>
            <a:endParaRPr lang="el-GR" sz="2800" baseline="30000" dirty="0" smtClean="0"/>
          </a:p>
          <a:p>
            <a:pPr>
              <a:buNone/>
            </a:pP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2035951" y="3178967"/>
            <a:ext cx="2643206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>
            <a:off x="500034" y="3357562"/>
            <a:ext cx="285752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57686" y="250030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29124" y="3286124"/>
            <a:ext cx="1285884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Определить плотность металла</a:t>
            </a:r>
            <a:endParaRPr lang="ru-RU" b="1" dirty="0"/>
          </a:p>
        </p:txBody>
      </p:sp>
      <p:pic>
        <p:nvPicPr>
          <p:cNvPr id="4" name="Содержимое 3" descr="IMG_20160331_105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407" y="1752600"/>
            <a:ext cx="8153186" cy="4373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71736" y="6215082"/>
            <a:ext cx="3760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Металлические кнопки</a:t>
            </a:r>
            <a:endParaRPr lang="ru-RU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Определить плотность металла</a:t>
            </a:r>
            <a:endParaRPr lang="ru-RU" b="1" dirty="0"/>
          </a:p>
        </p:txBody>
      </p:sp>
      <p:pic>
        <p:nvPicPr>
          <p:cNvPr id="4" name="Содержимое 3" descr="IMG_20160331_105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52600"/>
            <a:ext cx="8143931" cy="4373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714612" y="6215082"/>
            <a:ext cx="3983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Металлические скрепки</a:t>
            </a:r>
            <a:endParaRPr lang="ru-RU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Определить плотность металла</a:t>
            </a:r>
            <a:endParaRPr lang="ru-RU" b="1" dirty="0"/>
          </a:p>
        </p:txBody>
      </p:sp>
      <p:pic>
        <p:nvPicPr>
          <p:cNvPr id="4" name="Содержимое 3" descr="IMG_20160331_105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52600"/>
            <a:ext cx="8143932" cy="4373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71736" y="6215082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Металлические шарики</a:t>
            </a:r>
            <a:endParaRPr lang="ru-RU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363272" cy="4425355"/>
          </a:xfrm>
        </p:spPr>
        <p:txBody>
          <a:bodyPr/>
          <a:lstStyle/>
          <a:p>
            <a:pPr marL="114300" indent="0" algn="ctr">
              <a:buNone/>
            </a:pPr>
            <a:r>
              <a:rPr lang="ru-RU" dirty="0" smtClean="0"/>
              <a:t>Внешняя оболочка Земли, в пределах которой взаимно проникают друг в друга и взаимодействуют нижние слои атмосферы, верхние части литосферы, вся гидросфера и биосфера, называется географической оболочкой.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60672" cy="1039427"/>
          </a:xfrm>
        </p:spPr>
        <p:txBody>
          <a:bodyPr/>
          <a:lstStyle/>
          <a:p>
            <a:r>
              <a:rPr lang="ru-RU" b="1" dirty="0" smtClean="0"/>
              <a:t>Географическая оболочка</a:t>
            </a:r>
            <a:endParaRPr lang="ru-RU" b="1" dirty="0"/>
          </a:p>
        </p:txBody>
      </p:sp>
      <p:sp>
        <p:nvSpPr>
          <p:cNvPr id="2" name="AutoShape 2" descr="data:image/jpeg;base64,/9j/4AAQSkZJRgABAQAAAQABAAD/2wCEAAkGBxISEhUTExIVFRUWGRUYGBUYGBYZGxcXGBYXGBgYGBgYHiggGBolHhgdITEhJSkrLi4uGB8zODMtNygtLisBCgoKDg0OGxAQGy0lICUtLS0tLy8tLy0tLS0tLS0tLS0tLS0tLS0tLS0tLS0tLS0tLS0tLS0tLS0tLS0tLS0tLf/AABEIAMIBAwMBEQACEQEDEQH/xAAbAAABBQEBAAAAAAAAAAAAAAAFAAIDBAYBB//EAEEQAAIBAgQEBAMFBwEHBQEAAAECAwARBBIhMQUTQVEGImFxMoGRFEKhscEHI1JictHw4RUkgpKi0vEzQ1Oywhb/xAAbAQACAwEBAQAAAAAAAAAAAAAAAwECBAUGB//EAEARAAIBAgQDBQUFBwQBBQEAAAECAAMRBBIhMQVBURMiYXGBMpGhscEUQlJy0RUjM2KS4fA0Q4LSsiRTVMLxBv/aAAwDAQACEQMRAD8A9LNbJnjDRCPie1QRAS1e9Ulow1MIw1MiNYXohIDV5WK9EJ29RCDsfxmOGVI5CFDq5zswABXLYG/e+9+lIqVwjhTt1m/D4GpXos6AkgjS29+csPj4wYxmB5t8hGoay5viGmw+dXNZAQL77RAwtUhzb2d76HpKDeI4bOVzMI5FjY6AXZguYG+qgn8KScUtiQNjabF4XUJVWNsylh6a2847E8aCNMrIbQor6HV7hri1tPht13qWxOUsLbC8pS4eaiU2B1diu23jKWE8RscxkRSojeTNGSbZACVJ1BuL2Om21KXFNfXpfT5TRU4alu4SDmA1tqCbXHTyjYeLYnkySuiW5RkSymwOTMATnOYd9B6VcVK3Zlzba4lGoYX7StBQ3tWJvv15aTuF460hYqFCJCGYsCv7wi9/MRaIAb9b6HS9VTEs5OtgBz6/pL1+HpSAFiWZyBY30HLzPwjeEcakaUpIVYFC4ZY3jtZlFvMSGBvuDRSxDl8pN9OlpGKwVJaHaKMpDAe0G0PlsRI+HeIpJJY0ZYxnLgoM2eMqpazXbe4sbqvW1RTxTl1Btry6RmI4bSp03ZQ3dAIJIs17bC2nvhDivGeU4jWPO+XOdSoVb5RchWJJN9LdL0+rWYPkQXO/hMNDCI1I1qrZVvYWFyT5XG0rY3xB+5RowUd3Mdipcxlb5zlX4yLaAb5hSXxRKAroSbTXR4aq1mDm6qobe177eXjJfD2OdhI8swZVsDmCpkI1OYctCLgjfTSrUKmhLNe3XS0VjaBuqLTAJ2ykteF8FjopgTFIjgb5WBt722p6VUf2TeYq2GrUTaopHnLVMiY4VEI6iTHCohHCokztEIqITtRCKiEVEJWIq8rGmphG0SJPC9VIlhJTSFRSWuBv9BLcpGauKVP8I90rcxXqeyp/hHuELmDsbxSFC45gZ0RnaNSC+Vd/LffUC3rSyaK3FgSPATSmErMFJFgTYE6DWB4PFAaVV5REchCpIW1JIul1toGtpqel7UkVUJHcGU7Ga24eoVgHu66kW0tzsfCDo+MTJMjNK7rzOVJoix3YlLKvxAq3vsfM2tI0Vw24vY6C3pNgw6VKbU8gU5cy7luup21EHYxwsjSSBs/2g5mysc0TZl8rgaEBgMt9Co61VhkOo1B+E00f31PLTbumna17WYa7efOWVwspgXl3QjEOyaX5aNmGWy3FxmvbYXt3pv2Zimgtrf0mY4+itY5+8MgBP4iLH/DCWD4HYyRkWRkiGwIBjDAbix0t8xetCYUBjcaWEwVuIs6KQSHDMb+c7D4dys4UXR4ijGyqCc17krYXsbd7daw4jE4HDuQ7i5Fso1PuFzLDHYh6YB1IbMCZVhSOInnYqM+UrYZZW7eblxAk6dT3vS6VTFVP4GHqMOWbKg+OsVXxtI6nKrXvcXJv77SKHH4RUMfPxMiMjR5bWVVa1wgY39i2Y+tNXhnFSDanTXzcn/xEH4wjsGtrcG4W1yOsJ8T4bh4UzssxBjMZCvFdkIGh9bi+h0N6omA4nVNs1Lps8n9pmkCRfVs3LQwXguI4NHvnxIfKycxuW1gxBv5CBmBF75fe9N/ZXFk1tSb1YfMRbcYRxlK2F72sNx63lvAxYRTC6YgWiLgZwyA5lCnUggnroRqSTSbY6iV7XCkgfgZW+GhjH4gKgqXYd+29xa3SXOJYOfm8+CxuuQmyyAgEnYMLEEnW/paqHiOEapYns26OuX56fGXo1rUeyqLnW9xY63lCbhUkaQsFEhRpCQSSG5gOfMVBNzfoDbb1rofZ7KrU7G2vgb+MYOILUaotUEBgBpyttIMRg5BC7sgAkmid0GgMcdrIM9tgL3Nrnpter4d8pYjW97eEfQx1EVVRSQqqVBPU89JJhcekU7zqsmQRiJVIYvLISXGguQPLYE99KhiM5crpawFtzIWkGoLh84JzZib6Abbn6R3C8TLDMDJM5AiknmGYldb7AmwsQ5GW1wopaUwjjMOVz+kbWZa9E5FGrBE0F/Px9ZewniWbNE0sSrFM6Iti2ZTICUuTo+2tgLX660xWtZmUWPhMz4KiTUp02OZASSdjbfxHhD2E4rFIGYPZVcxkt5QWBy+UncE6A9a0KaLAmw3tsJgqYWqjBdyRfTXTxl4Uw0qf4R7pnBMdUdkn4R7pNzEKpUpoBcAbjl4wuZ2nSIqITtEIqISuRV5WMNTCNIohOA0QEsxtekqNW8/oJa+gleTGxCTlGVBIRcR5lzEdwt71PaLfLfWM7GoU7QKcvW2kx+K47jCsmIjK8qF5FaKy2yxsQwdj5g5UZriwFwLa3rIatQqXB2O0664fDrUWgy6sB3vE9BtaWeBYYDETplOWQc6NraXb41boWvZgOgJq9FbORbQ6zPi3z0UN+8pKnxtsYP4bwyZyISTy8PNdQQBoLPGc+7DzHy9xvtVKVEscpOimaMVjFUCqgGZ1sTf0OnjDKeHow7Nfc3tYbk3J9/UWJ63rWMOl72nKOMrFQhY2EscR4PFMpBUXawJsbkAg6kEHcDr0q701cWMVRrPSfOh1hCJNOlv4joL9bd/lXOxHE6dN+xoqalT8I5fmOw+claRbvNoJHi8ZDEjsWDMg1HYnby7frS04bjcYR9reyn7iaD1bc+loNVp0x3d+pmOXCz48yMJCVSxs5OXXoANAflXoMPhcJw8BaVMKfAa+pOvxmEmpXuSZBgPCuJlJKquUEqWJsAQDf1I6XA3rY+MprvvKLh2MK8H8NCOQlwJFDKFJFla410bQgX6X2rPVxeZbLG08PY3MueLULalDyV3kyNlF9LBhp89r1TCuBpfWXrrflpKmO4RC2GeeLDsFURhTkkOYNfM9+oH8Woqy4hhVCFpU0lKZgJk+J8WL5RfKqgBRcAWtXQVAJkZ7w14e8Q8sm+a5BAI1AudSRWTGYKnXXLUAI8RePo1ipm2nxyBAxRyxA1A8x97fka8v+w+zcnBuaZ6bp6qfpOga4I7wvIcJxGKbyqwY2uUNswHsLhvl9KGx1fBkLj0yjk66ofPmvrKqEqfwz6c5OcDEwtkW29raV1VKsoK6jlK6jeR4jhEbmQ2F3XIdB8NiLHqRqdL9TVSim9+cYtZ1sAdjcecEYPw3KHj5krMkN+WCwIXSwsAoJIGgLFre+tIGHAIubgbTZU4gzKwCgFvaI3P09wEG4jhjxSpE0lsOhfEMPLlXLqpvYNYEs2ViRZaS9LKwH3d5rp4ztKTNYdoQEHUj5eEdwrxHiWZssZZpmWRA7XSODyqMqq2YsQRcCwuwJqKdRydBvr6S2Jw2HRBc6J3Tbctvqek10XF4TLycxWTorKyhrC5CMRZyBuAa1ioM2U7zlfZ37PtBqPA7eY5QhRV9n1HziRFV5E7RCKphO2ohK5q0iMNEiNNTCNNEiZnh3Fnkx7I7mMKGWGK5CyKLXe+zvcfCfhAtYm5GJH/fHMbdBynVqUgMIDSF/wAR5g9LdPGA8SjLPIJI3e0xmQqp87Fiy8yQm0ZXRQTbQDcAKVMhDEML63E1rVVqYdGA0ym52HgOd94dj8L80iRiF5gRpEHMysw/lLBWAO2ZSe9aBQVu82855x9RBkQ90bXAuB58ppooFWxA1Atfrb3rRaYYlwyglgAC2571I0hI3FqksALk2AlYN4txaOAHMQz9I77er/8AbXJp/aOKtlw5KUeb828F6D+b3S7slEd7VunSCOGcSxeMdoonOUC7uFF0X0HfoAK7lPA4Th9ILTW318SeczLVqVmteGx4Uw7EKXNmI1djmLHQCwtf201pf21+Uf8AZ1jOCLFGcTExaONOSEbQMDIxjZnCnbOBv93tRWZ2CvzN4UwoJWFuIyrFFZlC8sLK4FtYuYRLtuFWxrMoLN5xrGwmc4o2KQ8QkmkP2aSKXkNzAVaRiDh+SoOhHoBtc33rYopsKaoO9fX63mZiwLFtuUo+IDzZBihiI/shSG8fNszIuXPh+SNSxIPlItrrtTKVlU0yhz3PL43lH1Oe/d8/pNAWms06YiMxNjY5ObzQEXCLEMy76dVydzf1rLZb5SuuW22t7x+tswOl/hKEGMjWFZsOk6iafEF2w8EcvlWUiOOZW8yqUIIAtue9MKuWyuRoBube6VzLlzLzPIXlGA4VFlxCwMRPiTHBHflFVQFnJ0OVc11y2NrAWHR16rEJfYXPOLGQXa250mthwIS6hutwXKgjMoOUnQEi9YzWJ1ImoUwJj/GMOFgJsHOIvfUspU2GotoO/wAxXQwxestmAy7WmOuFQ6bxnh7xfchMQbX2l6e0n/f9b1xcVwetgSa3DxdPvUvqnQ+Gx5RlLFB+7V9/6zbxtf8Az/NKthMXSxVPtKZ8+oPMEcjHshU2MkFaZWRzYdXBBG4tfrb3qJYaQFxjgLeeSFij8l4lIvmGYg3Gu9xvv+FIqUb6je1pqw+KNOysLrmBI8oC4Jw2WTEpcMqQ5Wszl7yWbUM4zgKGIsbakWG9JSkSwvsPnNtbFoKTZSCzaXtay36bT0KtFTb1HznIE7TZE7aiE6KiEVEJXNXkRhFEI01MicIohAniLgCYhdrONQQbEMNmUj4WHf63FZ2pCpmB6/QTRh8S9Bgy+o5Hzl3huGOSPnAPKoALlRckddNif8vTUUhbHWLqOrOSosOnSEjVpSNvUyI4GiECca8QR4d1BUu51Cj7q9Gb1J2HzrkJQfjFQoptQQ2J/Gw5D+Ucz1lnqih+Y/CVIODwTOsjxNd/MRcgZjr5rbD869BnakmRLADQeXhECmrG5hNMLDDKIYlEedTE7oSGXPohBvfNny21vSGLVEzNraNACtYQZjvFKKGw8jStMisjYqNFW8ykgjlNuoItmOunQa1dMI574AseXhKNXUd079Z3ExmVZpYowrzBBMLgrc5fhLaDzLfrue9WUBCFc7bQbvXK85U4v4dxMiB5MSDIEy5BtluAFzA6i2p0plKvTU2VdLyj0nIuTMdjsOqNlCgZdDvdjuSf9K6KG+sxsLaSqy0yUkxxrmEQacsSGUaa5ymS9/al9kM/ac7Wl85y5eUv/bjFCBDiXVyfMEzR6f1KQWqhph27yiWzlV7phCDxSyxwQxQxukaLdZoxJfEZmZ5UysCLltLnqdKzHBglmY2JPLp0jRX0AUe/rNvw6RwiDEsqu7SNIWjz51Y3UZl0jIUZQO9ra6Hm1UGY5NpuRjbvTMeOVzDnuoBawQZtUGwUjYmwFdHBd0ZRMmJ11mFJrozDNX4O8S8srDK3kOiOfuE/dJ/gP4e23mOL8Nek5x2DHe++vJwOf5hyPPbz34bEf7b7cj0/tPSEN/7dqrh8RTxFMVaZuDNTDKbGPp0iIUQiVANbC53PeohHVSp7PqPnJE6BV5E7RCKiEVRCQEVeRGkVMI0iiRGkVMJwilpu3n9BJPKNpkrHo1EmdNQISnxPHpDGzvsttP4iTZV+Z/AGubxBqlVkwdE2epufwoPab3aDxl1IQGo2w+c87w8b4zFfzSPcsegvvr0A6V6elRp4PDilTFlUWE5wzValzznpgwmHgTNI+33mNgfkNK5RepUNlE6FlQawbPhftLIw/doRnEiWzGxBFh0B3ub7U4N2akHU9JQrmN5mcdFE00uZ8/Me/MOW41sbAAC/oBW1My0xYbTMwBY3hnjvFVw8CRRZQqmwBNyet7dr96RSol3LNG1KmVbCC8TxcFEIcaL5zc/FbQAbnU/hT0o6nSLLwa/E4uW+YCQtY6kg5v7Cm9mbi0WXFjeAJpbnYD0FaAIgyGrSIV4NwCXESiMDJdc2ZgbZeh9bkikVq601vGU6Jc2hfj/C1wTIsLuZABn0uC1uhtoPT2pNCqao70c9PIe7G4fxdIsdnJdr6bAD371Jwik3EBXIFpnuJ8SedrudBsBoB8q0JTCDSIdy0jaJFsS2YdQN/wDSr6ythLPDcHz5lRBbNtrsALk7VR3yLcy6Lma09bwjooVEctlUA3NybaXPtoPn6V4Yq2Bxl7WpVj6K/wCjdOonYuHS3MfKXgK7MVOgVEJ21EJ2l1NvUfOSIqZIiohO2ohFaiEgNTCNIqZE5UwjSKIRrEC3+fTvSTVSnmZyAL7k25CTYm1pUx/EYYReaSOId5HVP/sb/hXPPG8MTlohqh/kUn46D4y/Ytz0gLEePeHobfaQx/kSV/xCgfjVft2Of+Hhjb+ZwPhqZGWmN2+EpN+07AdDMfaL+7ijteLE/wAOmP8AkfoIXpDmfdB3F/GPD8UFVpZo8rFrGHMCxFgSAxvYaD3peF/aeGxL4k0kZmAHt2sByFxzOp8ZWp2VRQtyLeEg4VisEjZ4sfCW6c5ZYLH1LAium3HMVtWwjW/lYN8NIlcOoPdceukIcRw+IlTmMgxC3BzQvzFPc2Qk/hT8Nx/hzNkL9mejgqfjp8ZD0K29r+Wsgw/i542ACAKt1ybWHQelq6/2dKgzA3vziRWKmxgLE4nO5bQX6DStSrYRBNzOzYdhGHYgXPlB3I7j096ARe0CDa5knDoUYgSOVXTQdb/gKhyQLrJQAnWFPFeCggaPl5dtV9BqCx6k69qTQdmBvGVlVbWmfxEwd76AG2wA+iitIFhEE3M2GAj4dFD+8Cu29zcm5FwDb8hWF+3Z9JrXswuso4fxORKMi2FyqgWACk6D0HWmthwVsZQVu9pDHFfEbYeLKoD5vvEHVr3J16dBWdMOHa5jXq5RMFNLmYt3JP1rogWmMm8iYVYSpk/D8I0siou5IHsOpqrsFF5KLmNptMD4S5b5hMY7A6tlJ102VrjS/wCFc2rjlAs1vfabUw5G0NYLDxYds2YuSLs5DHS1rKBtfeuLxRqOOwzUe0UHde8NGGoO/WaaSmm17GaGGVbfEL7bjX1+e/zpXD8WMTh0qH2iNR4jQ/GXdMpMntW2UiohO0upt6j5yRFV5EVEmdohFRCQ1aRGkVMDGMbUqtXp0UL1GAA5mAUk2EzvHfFsGHut+ZIP/bQjQ9nfUL7C5rmrXxmN/wBMuRPxsNT+VfqYO9Ono2p6D6medcd8ZY2a4WTkofuxXUkesnxk+xHtT6fBMOrZ616jdX19w2HuiTinbbQeEx+ITck3Ym5Y6k37k710QoXQaCVzczGQYZ2IVVLE7KoJJ9gNatCWsPw52bIEcuTYIFJYnqMoF7+lHjIub2k0vCpVbI0Ugk/+Mowcm17ZCM34UabyDe9oR8UeHDgsQYC2eyo2YrlvmUEgC5vYm16hDmF5NQZTaDcKXibNG7RsPvIxU/VdaKlBKq5aigjoQDKByNjNFh/FkjWXFxJil2zEZJVH8sqfkQb965g4UcOc2BqNSPQaofNTcR3b59KgzfP3wrgMHFKeZg25xXU4aWwlX1sNJVH8v41rp8cqUCKfEUyX0FRdUPnzX1lfs6t3qRv4Hf8AvBePnZnOY7aWta3cW6V6anlKgqbg8+sxuTeQKavK3innZtCxPXU/KhQBAm8hvVpWcsSbDUnp3qDaAuTD3B+CSEl2CqFB1f4Q1tAe/wClIqVhtHpTO8JYGFZjkkcZU3Otn20F9MtKdiouojFAY2MmfgLTueTGI4l0Epsite2oO7j1AI03rlYjjuFwx7O5ep+FBmPryHqY0YZm1Gg6mX8J4Jw4N5ZHlPZf3afq341hfiPFsR7CpRXx77e72fnLjD0BuS3wE0GB4ThYtY8PGp/iygt/zG5rI/Dalb/U4io/hmyj3LaNV1X2FA9IVjbsNKovA8Av+2D53PzMv27nnJlb0q/7JwX/ALK+4Se1frJLA9KU3BsA29IemnylhVfrAWLmkjDkR7Z1QWN2YKWDErayaW9zSf2Sifwajp5MSPcbxga+9jIOB+I4548zSLE3VHbTYahja/1oVuI0Roy1B4jKfeNPeJLUl6GGo8SCL6Ed1OYfUf8AimDi9I2p11NNrj2tjqNm2PwizRI1GsmBrtAg7RMdRCKiE7aohK9XkSLETBASSAACSToABuSegrHjMamGUX1Y6Ko3Y9B9TyllXN5TzbxT4ukclIcyRnQvs7j/APCem569RVcLwp6rjEY7vNyX7qfqfGZq+JIGWnoOvMzMLhXaJpQh5aMqs9tAzfCCfX9R3FdskA25zIAStxtNBwbwrhpkw/Mll5uLXECEKqLGkkNxaRiSzajSwF/zy1KjAm3KaadNSBc6md4aq4fh0WIjwMMs4mkhnMkZkNrl1S2ykgqmb2Gt6oRdiCZdTlQEDXaHJeEtAeIw8OBScS4dgqWEi4dkViiE7AOx0HSw7VQG9s20uQRmybyc5jMVLBeIvw8Rl8yqefvlzA2WYrbX0HSptpfleHh960ocLwWMUYmJpf8Af2ggWEmVWlSLnOZo1kubPl1tmJsVse1mK6EDSURW1BOthDXirCmaSSLFkBJcZhVwoJGYJljWcpbVVYZlufvH1F6Ibar01jXF9G6i0BeKGwhjxMNlEiELhoVwjRPEyvlyiUXDqwHW19x0tdA1wffrF1Ctivu0kOL8I4JpZMLEZ1nhhzM90MLSIis4N/OL5uhAB0A0sZFRgLnaVNNCSove0teC/DHL/wB4ZelwQQSutr2BuvvaqVirgowuDvG0aVjmhfxJ4djxQzaRzdJOjdhIBv8A1bj8K5VF6/CWz0LvR+9T5r4p/wBdjG1qK1t9G6/rPNcZhnido5FKupsQf07j1r2eFxVLFUVrUWup2P8AnPrOQ6MjZWGsqSSqN2A9yK0iQFJ2EPeEODw4uSz4mNEF7+dM5OlgFY9bnXXasuKxBpDui5j6OHzHvTYYv9nvKYPDJmUEGzDUAamzDQ39qwpxDMLONY84XKbrCuJWyhUw6N2FwBfS+h96x18XSw6GrWewH+WHUx4QnRRIzgogwcxozgdPgX2B+I+pFcr/ANbxAd8mlSPIe235j90eA16yC1OmdNT8BGYPiKTTSR3kLRlQSFNszC+VTsSLjQd620cJSwqZaKAD5+Z3PrFly7d4wsvD7Xu2unlAuQOuY3sp9NaZ2hMv2YG5lfibyRxu8UXMKZSUzhWYFrHLcZb9bEgetRcjeAsdpcjVgqMRbmC6r1G1gfU3+VRmlsstDcjMCRe4ysL5fiAY7ke1UvL2k0cmx0sdrk69L6A2HqagmWAkHlxCZSjqrEowbyEgfEAQbnS+q0QEzB/Z7hze0uIiNybBlOVb+UAspJAAte5v1pfZiN7VpnOO8ObB4gLFPI68vNmU2bNmOUNksG+EkaVlxFJWXIRcHrNFJs28k8PftCH7tcQLFrBn0GRjb/1E0vc/eXXbQ61gGHxOCJOFN1/ATp/xPL5SrIlQX5z0XDYhXAKkEEXBBuCO4I3FdfBY+lilJTQjdTuPMfWY3plDrJhW2UjqiEqO1v0FKxWJTDUmq1DoP8A8zJVSxsJ534m47z5REr5YQwzSWJDG+r2GpVeije19yKz8Nwb3OMxI/eMNB+BeQHieZiK1UMezXbn4yp4wjXDzQBYI2gQK8bmzjFi6sxkcCzA7Zfug6aMK69HvA66/KJr9wjTT5w882EwuHUCzYPiM7sQB5oYmhRbC2zRyi+mw03FJAdm8VEcTTRdNmMqxYvDwYXBZU+0PGZ3jkZ2jCvzvMxjXzEXAIDW0NSVZma+kgMqIttYsR4u/dOIlaGeQxszRBVj5gZhI1sxPmQruDqPS9Aoa67Qav3dN5nkiLEyMSWJJLEksSdyTvem6DSK1OsccMu1qm8i0YkQVlIA8pVgCNLggj8qNxaGxknEJTNK8rgZnJY2uB7C+thQoCi0GJY3hXhOOmkmgXETSyQxurlCSxulyu+rea25pbqoByjWMRiSA201cZL52McaySi0rqCGddLrvYXAAJG9qzETYBzhBpIkDsgiB+BAqsrAMPMWvobAb669arqZaZvj3Gli0+Jzst7AX6s3QfjTaYVmy8+g1J8hFu1piOMRYvFsrS2sAFW1gApJsC2/f4jprtXVwNHB4QOKAIJN2Gu/gNvdv4xL3cjNKGJ8HSgqoaNpHICRKxZnud9BlUDuxGxrUmNpuCbEAbk6WkZSIQw37IMZIf3jwRC3cyH2yqLf9VIfiNIDugmXFM84Ax2MxvBsU+HhxhYR5bhSTGcwDWMb3AOuttdd6sq08QmcrJJKzR4L9pE8nLZo0UC/NsSTMb2Cqd411JtrqOut/L4rCouPz1GzW9gEWC/O7eMvmDJk2vNx4W8QYbG5xErK6NYo/xW6Nb/LEGuoG0vMb0mUzVPhSRoLfID8hvVcwMqAY+QmwbKCxJDXBYZrDUIN8wG/Ss9hebM5K3Ajci5mDL5ClmQa2fykoLdP71OpEqCqsY1cx1Orczmelso0v7i3tUlLQFUESZU1JGbXNYEAZS17km+trnQVSxjAw3nUOXKASMqhbZWNwt7EEaa361UrJDiRJHmZH0zxxvpcAhrEEi/Q33v2qbWkg3keDGURo3n5aSscuoY5gVQdCQOm1xRaAbW0E8T4oosQ/NnEiLCDHYqzKFILrcEHOD6E+lLa17GWBOW4g3ivD8LicZKqPL9ojjK52CNGclyya+bcnXYH21gnWwkGxFoI8MSYuP97HC74VmOYqQcp2LopN1I6gDKdRXMxOEdyK9E2qDY9fBuoPwlkc2s2onoGCxSyKGVgwIBBGxB2I9K34DHLiqZNrMNGXof06GUdMplit0pMh454ryocimzyXUHsotnP4hfma5ZX7bjxT+5Ssx8XPsj0GsrVfs6Wm7fKea8yvRaTnXhThfGwsbYaeMzYZrkICA8UmtpImPwm+421J7hqNT1zLoYxalhlbUQbh8O1lDMSFuQLmwLWLZRsLka23tTSRFhdNZfSKl3lxJEgqC0mEsJgiRc9e9LZ45V0lteG3v/LuBVc8tkvBkkJZsq3Jv2q4awiiLm05JEFJS92AJsB2ozXhoDaFvDsBs0p2+EfmTS6jco6lteanAxs350kzUovOcUjyIWGp6f3pdSplGktlmJ5bSyBj7ViqFlIYRJ1M3vBcCMo2zDrbX1F/lW6mHCjNtLCP/wBnL9phYaMA97A6jKbA/M3+laFJFJgdoWF4L8R+NYYc0Ud2k1W5JVUba7NbQDe4BOm1Op4VmGdtF38ZVqgGk8D4/E4lcySLI7Es0gNw7NqWvp1NdehUSpTBQEDleJ5wq2FEEEcLZecWaRwPuK6IURj1a1yQNtBvevMcTqirW7mw0jTotpVw/EZcNOMRG3m2a+zDqG7g2H0owlcnumTo4ymek4TxtJixFBg5Cs8xIZXNhGLeZi3UAajL5jYbVqdk3MolJhPSsMjJGokmZ2CgPJly5yOpCiw16DvVLBovOymc/wBoRjS5t/TarhDKFr7zq4yM7GggiQBeWEmHSqGMAtJFN9qiWieG/wCR9RcH9KN5FzylXik6xRlyDptbcHpVWawlQLG8x3DuMGXFK+ImBWESOgYKAXsABcAXPW5/hrKKmus0qbmUeK8aiiMnJiZZcSrZ5w+ZFVmtOYF+Im4vrbcEdqFcHXnGuuXWG8Fh4MO7zxwZcPBHnTEx4gNz/KAEMepuxJ7aqN71YKo1lJn/AANxllkMT7SMzINgHJLMi9lbp6gd65GLJwtUYxNho46qefmssjZ+57p6KGvqK9GGBFxFTzbxdhpJ8QVRS2RQot6asfqTXP4Fphe2beoS59Tp8LRWKUs9hy0mVmwEiHzIRXbDAzEUYby5w/AE6mgtLKkJw4LqaoWjAsm+ya1W4lssvYXhh3YWA71Rnl1SV8diGS1ht3/tUDWVdiu05gOLCIM7eaQiwFgLe560FbyqVcoud5yTxPFl1jIexHltbXrfTpRkMqcYlttZj5cQ2fOpKkbWOv4U0CYCzE5hPVIIvIik3OVST6kAm/rWbnO6uwh/AJlT1NVMcNpl/FnEXuI4x0JY9h71kJzMTB7gWEEcNI61YgGZxNVgeKCMXq7VmygHYSwMHcc4zc5kaxHUV1cEmde8PfKM08+4trcnc11100iTM1MFKuuUEkHXr0tbtr+dYMfVqUnR7924+tyfpLJbWQw4NmIYszkX1OvSxPfYVw62LDhlRAoPv0PONRbyaaDym4Nj1rIDlOYcpci0k8IxxR4yAy5mAe+UXBLAHIAQb/FbYiul7S35S2bpPecHxe6D11s1iV9Cbnbbc7UU6Nl0iKlQE6iPfFlug/z2poFoom8swRruR+f61QsZNpYeMMPbUHsR1FUMsBJ4JDbUWPaohaTZ6i8LTF+OMSQ6jMbWva9h9etZqzHaFpjmnbKzKpK7XAvrvb16UgWvYy4RiLyaTAviMHoLSwvdbi1w1rrqdAfMNjaqFwjzdQp5qeQwH9qZAVAZL2zKdL21XMBo3e5v6VoWx5zM1BkOsjixbIysD5lIbvYggj2NxQ9JXUqdiLQpjKbz2HBY5pI0kRbq6q4/4hmt8r2+VcHC8dTBUhhq3tJdfQE2+Fo9qJY5hzgbHYoKXsLEk699a9LgEC4amo/CvyEzVG1Mzjgux7HeuhtMpuTLcGG+lULSwEv4XAl2AqpaXC3MLf7OVCSaoWjcgED8U4myaZfKLfP59qkC8RUqlZUnxqSRliFU2NgTa+tqjYyrVFZbwU3LMZOt1IDNpYnUmxv2q+oMR3SsC4tgdUtr0IFx6U0TG+uqyFM7MqZiLkaA2339qk2AkLmJAvPWI5lKghgbgDcEm2mwrE7qgzMbCd5ddpan4rHEo5rLHp942OnZRqfpXNXiIrnLhUaoeqjujzY6e68aSE9sgTz/AIzxG7tmvcMfluAKcsKjWkGExtu49Ooq4udhM0vHG3G9d/DYJUTvi5O8oTKmIxNb7SsA8SxGlWEqY/w5wZsVFKVRMwbKkjFhY282gU5gNNNNz2ricWdBVVXJta5A+HrvNOHplwZOMJLw9gs8T4lHMaRmFBdr5zKLXuWC6gEWYLuKyClh8Qv7vuEXvc+VvSPCtTOovKvExBPHzIocTHKrNJLzcwUXORVXXLoDYAC9lN9d14jtKSZcylTppb/9laguLgGbbwdg4pcJBI4TModVLLcqAzKbG2lwK04UM1EGcqriUpuVJmjGHjH3x+P9qfkaJ+2UeZk2YAWDgadjVTRaXGOpWjvtH86/9X9qjsGgMfR6x64w/wASW/4v7VHYNJHEKO8a3EG1/eRj5NpVTh2llx1FtpnsVxshnSPEBJgfPsUyMbCQKfvbX23rIxsTOlTK1V0gDjjYuQgTm6r6WvbVmv7VU6y/Z2lrg2GEcZdnKh7hHsSARtoNSCNDa21ZDY1LR9JSqk/CJ+IGKdWjLOirZ8wsXzG1/Q2Gnr71WoFINpYllYXlTxRhpJUfl3zZlObUkKGJyknQD03GgsNb1pMFOs1OuZbTJRza5X8jdjsdbXB9TsDv0vWzNMDUyJ7D4MlK4OEMNQHHyEjW/Cvn3GaKnG1CPD5CPpnuiB+PQkSNvufxNfReF1RUwdJv5R8pza4IYiR4DCnetrGLVYXw+CGl+vT0qhMZlluKUIdu9vpVJYG0o8S4spUXBJvqP1qQt4t6wAmUxmKLsSwv0FMtYTC9Qs20o4zGMwsbWGwyrp7aXoAlHckWMkiRni5aIuW4YtbUm+gLfd1H+tLDDNcxmUmnlA0lTB5rF2UWU9tSdgPwpvhF077kbQpwvgRcCSb9yjHyjeSQ/wAi9B/MdPlXNrcRZnNHCL2jjc7Kv5m+g1mqnh/vVNBy6mavCIliIwYltYutjIbNZvOR0tsulzvpWVeHqz58W3anpsg8l5+Zm8aCy6fOZjj/AAR4nZWuwa+WQ/fBHfvXrsJWRkAQAW5DlOZWpMjazHR8WaZLkgTCwyglbjRRlzE5je5OoPWubicIKNcORene5O/nttNxfMIsHi9QCbevQfSukldcRS7Skt8p22PTyitQdZf+32G4PsQa2BgxtqPMSJBPxH1q+WQTKEIMzqDmEZkiR3H3RI4W/vrpS6tUU1PWxIHWwgqljPacBwyKGNY41CIuigfUknqTuSd714qrVaoxdjcmdgKFGVYpSIxr9KUATL5rCZzxTig8TITYWvYVdVi6jXWVfCsxTCRj+o/JnJH516TAUrUFvzngeIVS2JcLy/SFhizetpp6TAtYhtZFLxHLodzsKrlG8eFqNy1kS41jfQgdSdB+NVuo1vHdkw85Hj+MCJC7MD2AO56DvtWGriQhsN508Pgu01MCx4vG4hdF5a6ak20v06n6Vgr4stpedGng0QyQ+FlbPK8l5LG2psCRbUamw7dfSsqO1gOU3oAJoOIATcoaABlLeYgix7AWYWvv3q1R8qG28chBaE8TjIZEijCkKfO1wQRb4Vt0ubfK9ZMlltzmgHW8Fci02YdOvrfS3c0hyQLRoZTvK2JmtjLspCMrxA5XIRlCSIzX3zFbfgdqaLZZBNiIB8V4JI8HcpmOKaMBtFXPYrp2CpGPnamUmZn8oNbKRPSfB8PLwWHWQ3YILkm9763v868HxaoXxlQqNL/LSVVQBaUOMw3ZW3uLH+pdD+h+de94Qey7TCHemxt+VtVnPrd6zdRL2Dw2VLkewrqkyFFhE7dTtaokeMB4/iHmsBpe5/0PepUXmarVtoIIxEpO9XiCb7ynJRKwTxCcKNasIpjCHCZ2hEQO7mzJ/I3Q9uh+VKYBrmPpMUtNzw3gscSlpMupL2YaKNTdu9hrb6+nDfEVMe5p0SVpjRmG7Hmq+HVp06dEUhc7yKeaPmWBZ3Zc0kj6MsRuFCqB5WfoNCBc+ldVAtKkKVJQqjkPmep84BBmzHUybERXgmKreyZUQdgNQvY5RS82sbyhXi4V0MZFwRmvvoOo9dRr60U6rUmzCQ1MOLGeE+N+DHCY2SMXyP8AvY27q249w1x9K9Lhq64ijdvIiZXp5TaC8MzFbkG19+561zcdW+zVb0DYsBcWGltvWVC6ay4q3GjEfiKrh+K1R/FAPwMjJBmIxJBIO4JH0r0CVA6hhsZW0ggxzxusiGzIyuvUZlYMtx1FxVaih1KnYyy6G89nwH7TOHPGGkdony+aMxubMOgZQQfTXbe1eVqcKrq1lAI63nQFdSNTBsvicYg54muhvlNiLe4PWs7YdqRyuNZbPm1EF8Wxt1CDV3Nvr6VKoSbDnEVqthCEmLVUCqSuSy2HYaXt3r01JsihRyE8hUwudyzDfWNwnEELFXOh2LZrjtYr39QaitUewKn5a++MpYakLhlGvM3090rmdlkyqx5gOhGwGxPeq1ai5MzDSNw9LXuH1ln/AHh3IUeTYySE+bXW3UjSuPUxwt3RadMYFb3JuZeTAJ5c4zsuxI0B9FrnPVZiSTNSIq6CWr0qXiNEJyiTOqbVJN4XMsYNvMGOoW7W7ldQPmQB86Ww0jKWraxixl28xJNyemrG/wAtSfxq1sovJVsz684zE4Jp1gUBSYsRG4DC4yMsgk36Aeb1y0mtWWgjVT0+PKMpMSCs2seFQgaEaCw7Dp+Fq18P4bTTDIKy3bc+ZNz7rxVSqSxtKxjVtDsSCPRtvxGn0o4mpw1Zccg0Hdcfy8j/AMT8JFI5hkPpHYom1q6SsGFwbiDCCMZIbW6VaKa+0zeNnyblfqKuDeY3W0HPxFelzUxV4PxGPY6KKJQmFfC/hoztzHIcjvsp3HufTaqsx2E00KGbUzZQ8Eih/eGLmOpBzEZiW3BN9gN/pXE4hVavUGDpG19XI5L0Hi06NOgid8jXlAHifj+WSOB1zAFWlBZQZJGtkj/p2J+XaunQoJTphUFgNBIZiTrLcXEY1y5iJJmXmsq7k6AO3YElVXsMvbSpBlxLWAxsqhL3RiQW7XYBm3PQHL160htDGa2hwzFkDKQNSALAHLtbX1FUz33k5ZivE/AzjcKq7Tw6xk9dPMp7BrfIgVsweK7Gpr7J3lXTMvjMvwThn2jAupUrNDI6ZT8WwfUehZvpUcUsuIDDZgD9JSnSz0z4TGHEshIOhGhHqKSFiLSeN0lIDKD67H/mFq00cTWpewfSAW8ESsLnLqtza/a+n4V6UMbC+8paMFzoKqzSZu/DGHMOHzyeVdTY9TevP403rEmPU2WF+DYUOxnkYKf/AG1PRe5trr6dPel0HCNmIiKtJqi2vaPmgDn4L37XFzf3pz4179yVTBqB3tZawXCADzFivbQXkUqxOht3OvSqtjKhGhgcDSaHjhMqhgFv1y2OX0vWDEVHbneMTDpTHdEgNZoRAVMI4x0WhHRxMdgT7A/pVgJIBO0YRVSJEcsVTaEsYeL9Pzv+lWAlgbRrQENodrj/AFtUESLazQcLweUEndrEjsO3ufy96x4ej9uxIP8At0z/AFMPovzjici+JhBpK9RaZ5TIqWUMCrC4MqDA/iDASSDPG75gPMgJs4H3lAI8wG467ivPUr8NqCjU/gse434Sfut4dDHMDVGYb8x1mSkkVjq5Pvb+xrvZOcym3WUpIISSSxPz/QUWMSyL1kBEI05n9qnI3SKsnWV3xMYP3iPTSrdmZXuiaPhXjRkyQYfDqGZlVSzE3ZrKCQAD+NKrZaVNqjnRQSfSa6eKNwiDfSem4eSO2XMCRoT631uOmtcDhlNuyNZ/aqHMfXYegtOo+9uk8k/aPwqU4tpEGfOC1gLZVRVXW/exru0XXLYzM4N4IwXEpOZzSM+KnVhbyhAl8oNhbbKdL66VV108BLKZ6NJGcgI6C1t7+vodb+tcstYzYF0lbE6qXDAFbGx/O3r1FVvrJ5SLhGOLsM2pUmx6Eaae9Ma66yqWaO4x4eEsqzwNycSCAHAJWQa+SVR8ana+4+laqOKR07OpqD/mkqUam2ZZi/GfAVR87xlVbUsPhVut2AsNe9UpllFmi6uUtmHOCsBw2GNXbMGdlZUB0UZhlLnva+g71opUmqOCNgdf0lAQNTKUXhlB8cygV2jWJ5RVoT4fhIEP7mNp37geUH1bYfM0p3P3jaSBNTw/w+0ovPIvM3jhFuX7M3Vu2w9+nCxdfK+a11+I/tGKoO8c+He5XI1xoVsbggf59anOrLcHSX23hbg/BFlXM6vqRoFO/rcW1pJOkuJfi8NzRyZkIVbWCOqPbe5YXBUnby3H50IGIkFhLuIUhQtkU9gLCoOgtFMYJngI1OtUK2iiI2EG9rVAgJKwNgMu519KtCP4bxGOJyHaxYZVXcs19LD5fjSzUKm1ptw2Gd0ZxISwuoWxJOt2Vcvbff8ADeoNUKbEQTCFlzXk4wzBiDpbQ3poExsljaTRREHXbT9b/lVrW1Mi0J4TBW1YXO4B6erevpXPXtOIMadA2p/efr4L9TG2FMXbfpLxNeko0EooKdMWA2ESzEm5nKdKyG1TIitS6tJKqFKguDuDJBINxMv4l8IpOTJEVjlN730SQ92A+B/5gLHrvXHQ4jhmljUo+90H/wBl+IhUprW1GjfA/pPOeI4OWF+XMhRh0I3HcHYj1Fd3DYmjiU7SiwYeH+XnNem6GzjWVQ1aLRcVuxPzFSJM0PgLDFsfDfZc7n/hRrfiRXE//ony8PdR94qvvYfSa8Ct648LmegMzBrSgk9JFG/vWRagQAcp2ezJieBWDXOfOCt9diLW96er3FxFlLTzbE4VU4jy1OZYlRBa2+UWX+/XetDtenFgWabGXE5H1PlNtfTqPeucV0moPYytx/FWCRL8UjHQdgbD6/kDVaQsCekKjagdZ2BkXPGD5oxr66am/fUVAYnU7GWFhccxC3D+Lx5RmcKwC6330H41nqI1+6I9KikWaVOK8YjxGIihQyB7OzSRtZWAFvN0b31Hv03Yday0yTM1TIXsJBxXgEbKp5WHdwNeZEt2G4OdMtj8qmnjKtMm50lHpAjuwfHgsMInYYGFZolLPGy3tofMpN7qbaEU4Y6rmysdDKimCtxvBnC/FnNjs8Sxp0ZbkIT8Jtpp6Veq5B0iAwvYwNxTj2JhDJIVzXspUCzCwYNrfSxU1IOfaBBvNR4J8WyfZs2MbmqHKo2UcwAAGxOz9dD0XU7VzMVw51btcK2U81Oqn/r6Ry1Bs09F4bxfOo5RWRPTRlB7odazU+I9m3Z4lch8fZPk20tkvqusq4rGsXNtBrprp6a10cwJuDpFNKs5uSd7AVNpSQxzqMwbQA3+Wn96gHrIBicruDufw60aSdI04gBW63uB8h+elF9JUmD+EYQCaZmPmkIyOei21Udjf2uPnS3QlQROjQxPcCGWo+B5SWBGnwi/1IPeqAMwsZc1lGsMcppGZyuQMRv362G5pL8Qpg9nTBd+i6+87D1mE0ySSdB4y1hsKqbb/wAR3+Q+7+ftTqXC62J72MNl/Ap/8jz8hpKmoq+xv1liu+iBFCqLAdIkm+8VWkRUQjLUSIrUQitRCVcdw2OZMkiK6/wsLgeqndD6qRXMr8LptU7aiTTqfiXn+YbGMz3GVhceMx3FP2dobnDysn8kl2X2DgZgPcH3oXHcQw+lekKg/Emh9UP0MQ+Fpt7Bseh298z+J8H4uPUxZx3js4/6dfqKfS47gahyl8rdGBU/HSIbB1V5e7WEPAsBjx0eZcpIkWxBBuUJ2PtWTj9VKmALIbgMh0/MI7BIVrC/Qz0DGwX86akWuve/bsaQ6AzrK5mH45xqRJ3VCVC20IsdQN+vWmpTFtImpWIaDMbICOZGtnzZnZR5jfQknfpV1JGhima+suYPEgRtJK1kQDbUluij+alsDewjUOlzBfCuKs+LE7Ab2I6BbWAHtU1af7sqJSnV/eBjtLuNumPe3wyKSCOzxkX+qn6UunrSHhG1e7WvyMEcOikxOIKfDEgDSuLXyXAsCNASbAdbAm9a1UAXiRvDUYVJGnHxMoSNP4VBGg6ZSosR61a+lpOxvNBwzjMToEdyclhpYa37+xFY6y63jadQbSwTHozuAwuBe+xOoDHdTp5SNe3Wk2uLRhNjeef+IeCjDO/LI5LWaPW4zG4y6XtaxOuwt6VrpvcC8yVQL3mQxUcjt53zZQbk/dVQLe3YfKtSkcpAaHvDM9hzJSOWgICdNvMPnuSfWoqG5tAR/hrizzYlndyHYEJbTLsQAdx8u1UrU1KZSLjpLDQy7gv2hY2N2ScRzqCRaRbOACRYSJY9NyDXMfhFEd6gzUz/ACnT+k6fKSap5i80PC/G+FmBLwTwBRclXV0H/NlN+tvSlNQx9P2XV/MEH4XEA1M8rQpBxfAyqWGK0GpUxuSBvqFufnS2rY4b0R6OPqJOWmdm+Er/AP8AQ8P6Y+EDrdZQfplq/wBoxf8A8dveP1hkTbND+C4fHNGjpLmRlDBghswNwCMxGlLpYjGVywp0PZNjdwLGDU0G5l5OFR9mO25A29r1sXCcSfQlEHqx+gkZqY2uZcigC7AD23+pufypy8DR/wDU1GfwvlX3LaQax+6LSQL/AOf9a61ChSoLkpKFHQC0SWJNzHZabIiy0QnctEmLLRCcy0SIstEIstEIrUXkzlqLwnCo7CqVKVOoMrqCOhAIkgkbTjDTc6ai5J1Go3rk4jgWCqIwWmFJBsRpv4DSMWs4OplVWIdu2jA/ykXH9vlWLAVjWw65vaHdPmNDNZsDKPHeBJilZwAswWwcfetqFYG2YdLnatakgxboCJ5tgM0crI4KkXBXruQQQaa+o0mUaHWP8S4fJh8NlYFWaUlf5lI/RvxNFLVjLuLKLQZgWtt16W39Ku0SIT4liGIWO1gqKJG63Ys3LX1sdf6qTSTW81OSABJcHMsUOXbOea9rZj92NfQW6fzGn3vKA2EjknsokzAGxy9lGuvtcG3e1AOtpBlaDGGOYhRqVS2gvaw8xUdzqKo66SM1jpNUeLqsdniIIAFmW5v3uBWcrHdrprAksqyOGyXB0yd7aEk/D9agKRFZgTB/EPDSSB+T5C2U67GxvlN9RrY9tBTkrlfalgl9oKxPDp8PhxE6MHklUJp5SLFjYjQ3IGm+laVYM1xK2I3lvh+ATD5AR+8e+ZmtdUj1lZQNBcHJve+btUk3hzmWRjPMSTlzszMeig3J+QFM2EDOwTEoBfZrC50F+tj6Df2pbDW8qVk2GxvIlBHmC6dNe9jrVCmYSALS9Pg2xMymBAGkZVy7jUhbnS2nW1JNcUUY1DoBf3Rls2k954eqRRpGnwoqov8ASihR9bX+dTwii1PDBn9pyXPm36Cwlapu2nKWeeK6l4udEwovJtHiQUXhaPDUXhaOovC0cFqbyIstReE7kok2jW0ohaQPMBUQtIWxIohIziqIRhxVEmN+1UXhKPF4pJoisTFZVuya2Dd1/X6153GL9ixPb/7dSwb+Vtg3gDzj1OZcvMQXwXis0bHOTqAMrX0I6kb2rWx6SyHrCGP5WIsJEzEDR1+IC/TqRSi5EvkVoB454eZoOXGcwjLOgG+t8ysCb69CO1WSsA2so1Lu2EqeE8BFFDiMZiYs6xlY4kLFC0pN31H8K2110JrUcpW52mdFym8f4k4LG0kLQpMA8H2uaNiGMSsfLc273uTtapKhRpLHvGZeSVpGMgDZSSiG2ha249bXIHQAUW0lTJMeYlZLnPyrARgkl5Ac2W3YaXPqalBJlxHGGjadznlY5rnq9vIo10Rb3/5aDrpJ21laLH81L52dut9FB7a7/SszqQZW8LS+HicMuIDrZnaLIBmN8ua+cn8APrUEELmlgl9pEuFmcBFDMw+6sZchdugJt60sC50EvY2kWFweNlYpCs0hQp5EAHLY3C5s3lXVW16WO1ORW+7IN+cgfwjNDi0WUcgNE55k0iGIRhfOwkUm5Fzpvc32N60AtsZXnAnHfDSYTDRYvD4tMXC8pj5ioyZZUBIQoxN/hY39BprTr3hMsutzvbU/M2/WpMkxyHaw12qp8ZW09L/Z/wAAdSMRNqQCIhrcBhZnJOt7eUe7GuXUAxdbsV9kG7ny2X6mMHdF/dPQA5ruaRMXMNEI4SmiEeJjReEljxBovCXYJb1MJeQUSI7LRCPKVF5MqYpTReFoLlBqLyZXKmi8I3LReE5lovCLLReEQB6aetLq00qoUcXB0Ikg2NxK/E8E0oLR2Em5T+I2+JPXuP8AD5pu04ewpVdaZ9lun8rfQ/4NAOfbeCOHl0ALkLckAgnQ9LXG52rZ2inRTLIpGpl9OKhZFVyRc/EouQLgHQe/ptVls28sxym0L8YgjxCLEQRGp0ZiAS7byHppfS+2vtTGIaypoBK5NCTFj8Ekr8RLyCKJoYoBIBcrF5g6qOp0Nt7lhvtWtXuzX2iSspYviAhweFfDr9njU4gotwTZQY1z3vmZi2Y76nrvV76aSAJax2JaXiOJilyyxYaLnxQlEP7xY11Jtc3LtYE9Km8jnMsMSnFcIWxAUhMZg4o5UAQlZp40lizJa4CNf00O4oGu8jedPGWm4i/DTh4osLDMqALFZkVZEClWW3LDggXPSTTUiquOsOc18nEplRkRVOTGrByVjWwhKCyFbbWIbN69tKUKjEHTY2jCAJxuHRpFMkP2hAMS2b7MwV7ZPKCbFuWD5bL1HvVWdVU5bmx1tvJAudYMbmzz4+MRthnnwSENKwGYxFlDyWHkuHsdNl2q6ksSLW0lSIEHJweGwGHx2R+XiJJZI0PNEcDBwA2W4IMjK+XW4BAB2o0AAaVEXifjEM+Ckw5xP2t3kV4iIRHHGoa3LANiCEza23I9ahqoAIvJteeZ8V4EyDNHdg3xJ94W10/iX8RU06+bRpJW0LeBvA0mJKzTKVh3VDcGX17rH69elIr4lqjmhhva5tyQfU9BCwAu09fiwWUWA/T6DoPStuGwyYemET+5PUyjMWMeMKafKx32Q0QnRhDRCPXBGiEmTA0QlyDC2qYS4sdELR2WiFpLkqLybSN4b0QtK74MGiFpXfAUQtI24fUQtGHh9ELRpwFEJz7AaIWi+wmquiupVxcHcGSLiVOJcFMgJGj9GtcE9M6Df3GvvXnq3Dq2FObD99Pwn2h+U8x4GaFrX0Myi8OxUWZphGqprzLgqx9DuT6WBq9DE0a+iHvDdToR5iVu41aQcP8AFZVirnMOmUXGvS2mlasttpAra96azCYvDzaEI2YDRgb6dqjMToRG2U7TOeMOHFYebFMQsTZxC5ZhpfRNfKLnNYem9qfTq20MU6aaTF4rxJiopjM0pGJvlMnYhVUkAixAAubixz7W0rRudIgnWUuL+LMVjFZsROSsZHJjUKgDtfz2jAuwF9TqM2lquZO+kvnx3jJcOIsRiGfOUBISNSVU3uzKoLkevXe9UfXSF5sMP48k+zSRNPJnzJklADWT7ys+hL+uvvpWZnbKQSby6sJVhxrrqkkiMVP7wyMrWtcAWNrVjH7s5hH+1pIOE8XaKVpmfMWVosj5mLZ9CWG5Og9NKZ2xQ6C5ivOUcRhVRRIQxCmwU9ztpsvytSlqXOWSRbUyvwzDSzSOuHXM5ILBR5EXW3mP61NatToJeq1h8/LrIFye6Jv/AA/4G0V8TlkYG4FiUX6/+ofoPe1Lp0cRjOtOn1PtnyH3R56yxIXxM2aYED/N67eHw9OgmSmLD/N4kknUzv2QU6RadGEFELTv2QUQtOjCii8LRww4qbwtHCGi8LRwSi8LTuSozQtFkozQtJclRLRZKJEWSiE5y6JM5yhRCLk0QnORRCc+z0QneQKIRciiEinwCPcEb7+vuDofnWLFYChitai68iNCPIiWVisynGP2fQyeaO8bC9jHYDXujafQiuecHjaH8JxUXo2jejDf1EkhG30gdPB8sJF5C+UWFwFJ9AHFvoaQceaf+opsnjbMv9Q0l1p9DLWKw8+XK0ShLgHQ3sTrY3INOp4zDVfYcH1lyGmC8d+GmReYBmQA5WXa2psRuG/tW6g5BtyiHUiYTEgBY4l1a92/qewAHsAB73rb1MXJOKw8qQxXHlsCfkL/AI/lVQL6yAJo+GYq6qEeMIgF2NrDroDuet6yOpvrJU9ISjSfEHLBHNKbi8pVsoHobW+lZK1ejS1qOB6iXszaCaThnguawuq59yzkGxPXIlybdAbCsBxwqm1BWf8AKNPebCPVAoud5oMD+z5TriHaY3BsbIvpZU1I9CR6itFLB42r0pD+pv8AqPjKMy311mqweAjiAVVUAdAAAPYD/wA11MLwvD0Gz2zN+JtT/b0tFs5OkIJW6Vj8tEmLJRCLLRCLLRCLJRCLJRCLJRCLJRCLJUQiyUQtH0QioloqIRUSsVEIqJJiokRUQiohFRJiokRUQnDUSZQ4jGqgEAA9wAK5+NwlB0LMik+IEsrEShh1DKwYZgTYg6gi21jXzjFu1KtZDby0mxdRrKk3h7BkhvsmHzA3vyY7373y1ZcdiQNKjf1H9ZBRekaPDuDLFjhMOWOpYwxkk+py3o+34q38Vv6j+sMi9Jc+xRRqeXGif0qq/kKWlapUqd9ifM3k2Alrhahr5gG0G+v519A4bhMPkDdmt+theZXY33hVQBoNBXYG0VOmpEJWlq6yDOxUGQJYFVlp2iEVEIqIRWohFaiEVqIRWohFRCcok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jpeg;base64,/9j/4AAQSkZJRgABAQAAAQABAAD/2wCEAAkGBxISEhUTExIVFRUWGRUYGBUYGBYZGxcXGBYXGBgYGBgYHiggGBolHhgdITEhJSkrLi4uGB8zODMtNygtLisBCgoKDg0OGxAQGy0lICUtLS0tLy8tLy0tLS0tLS0tLS0tLS0tLS0tLS0tLS0tLS0tLS0tLS0tLS0tLS0tLS0tLf/AABEIAMIBAwMBEQACEQEDEQH/xAAbAAABBQEBAAAAAAAAAAAAAAAFAAIDBAYBB//EAEEQAAIBAgQEBAMFBwEHBQEAAAECAwARBBIhMQUTQVEGImFxMoGRFEKhscEHI1JictHw4RUkgpKi0vEzQ1Oywhb/xAAbAQACAwEBAQAAAAAAAAAAAAAAAwECBAUGB//EAEARAAIBAgQDBQUFBwQBBQEAAAECAAMRBBIhMQVBURMiYXGBMpGhscEUQlJy0RUjM2KS4fA0Q4LSsiRTVMLxBv/aAAwDAQACEQMRAD8A9LNbJnjDRCPie1QRAS1e9Ulow1MIw1MiNYXohIDV5WK9EJ29RCDsfxmOGVI5CFDq5zswABXLYG/e+9+lIqVwjhTt1m/D4GpXos6AkgjS29+csPj4wYxmB5t8hGoay5viGmw+dXNZAQL77RAwtUhzb2d76HpKDeI4bOVzMI5FjY6AXZguYG+qgn8KScUtiQNjabF4XUJVWNsylh6a2847E8aCNMrIbQor6HV7hri1tPht13qWxOUsLbC8pS4eaiU2B1diu23jKWE8RscxkRSojeTNGSbZACVJ1BuL2Om21KXFNfXpfT5TRU4alu4SDmA1tqCbXHTyjYeLYnkySuiW5RkSymwOTMATnOYd9B6VcVK3Zlzba4lGoYX7StBQ3tWJvv15aTuF460hYqFCJCGYsCv7wi9/MRaIAb9b6HS9VTEs5OtgBz6/pL1+HpSAFiWZyBY30HLzPwjeEcakaUpIVYFC4ZY3jtZlFvMSGBvuDRSxDl8pN9OlpGKwVJaHaKMpDAe0G0PlsRI+HeIpJJY0ZYxnLgoM2eMqpazXbe4sbqvW1RTxTl1Btry6RmI4bSp03ZQ3dAIJIs17bC2nvhDivGeU4jWPO+XOdSoVb5RchWJJN9LdL0+rWYPkQXO/hMNDCI1I1qrZVvYWFyT5XG0rY3xB+5RowUd3Mdipcxlb5zlX4yLaAb5hSXxRKAroSbTXR4aq1mDm6qobe177eXjJfD2OdhI8swZVsDmCpkI1OYctCLgjfTSrUKmhLNe3XS0VjaBuqLTAJ2ykteF8FjopgTFIjgb5WBt722p6VUf2TeYq2GrUTaopHnLVMiY4VEI6iTHCohHCokztEIqITtRCKiEVEJWIq8rGmphG0SJPC9VIlhJTSFRSWuBv9BLcpGauKVP8I90rcxXqeyp/hHuELmDsbxSFC45gZ0RnaNSC+Vd/LffUC3rSyaK3FgSPATSmErMFJFgTYE6DWB4PFAaVV5REchCpIW1JIul1toGtpqel7UkVUJHcGU7Ga24eoVgHu66kW0tzsfCDo+MTJMjNK7rzOVJoix3YlLKvxAq3vsfM2tI0Vw24vY6C3pNgw6VKbU8gU5cy7luup21EHYxwsjSSBs/2g5mysc0TZl8rgaEBgMt9Co61VhkOo1B+E00f31PLTbumna17WYa7efOWVwspgXl3QjEOyaX5aNmGWy3FxmvbYXt3pv2Zimgtrf0mY4+itY5+8MgBP4iLH/DCWD4HYyRkWRkiGwIBjDAbix0t8xetCYUBjcaWEwVuIs6KQSHDMb+c7D4dys4UXR4ijGyqCc17krYXsbd7daw4jE4HDuQ7i5Fso1PuFzLDHYh6YB1IbMCZVhSOInnYqM+UrYZZW7eblxAk6dT3vS6VTFVP4GHqMOWbKg+OsVXxtI6nKrXvcXJv77SKHH4RUMfPxMiMjR5bWVVa1wgY39i2Y+tNXhnFSDanTXzcn/xEH4wjsGtrcG4W1yOsJ8T4bh4UzssxBjMZCvFdkIGh9bi+h0N6omA4nVNs1Lps8n9pmkCRfVs3LQwXguI4NHvnxIfKycxuW1gxBv5CBmBF75fe9N/ZXFk1tSb1YfMRbcYRxlK2F72sNx63lvAxYRTC6YgWiLgZwyA5lCnUggnroRqSTSbY6iV7XCkgfgZW+GhjH4gKgqXYd+29xa3SXOJYOfm8+CxuuQmyyAgEnYMLEEnW/paqHiOEapYns26OuX56fGXo1rUeyqLnW9xY63lCbhUkaQsFEhRpCQSSG5gOfMVBNzfoDbb1rofZ7KrU7G2vgb+MYOILUaotUEBgBpyttIMRg5BC7sgAkmid0GgMcdrIM9tgL3Nrnpter4d8pYjW97eEfQx1EVVRSQqqVBPU89JJhcekU7zqsmQRiJVIYvLISXGguQPLYE99KhiM5crpawFtzIWkGoLh84JzZib6Abbn6R3C8TLDMDJM5AiknmGYldb7AmwsQ5GW1wopaUwjjMOVz+kbWZa9E5FGrBE0F/Px9ZewniWbNE0sSrFM6Iti2ZTICUuTo+2tgLX660xWtZmUWPhMz4KiTUp02OZASSdjbfxHhD2E4rFIGYPZVcxkt5QWBy+UncE6A9a0KaLAmw3tsJgqYWqjBdyRfTXTxl4Uw0qf4R7pnBMdUdkn4R7pNzEKpUpoBcAbjl4wuZ2nSIqITtEIqISuRV5WMNTCNIohOA0QEsxtekqNW8/oJa+gleTGxCTlGVBIRcR5lzEdwt71PaLfLfWM7GoU7QKcvW2kx+K47jCsmIjK8qF5FaKy2yxsQwdj5g5UZriwFwLa3rIatQqXB2O0664fDrUWgy6sB3vE9BtaWeBYYDETplOWQc6NraXb41boWvZgOgJq9FbORbQ6zPi3z0UN+8pKnxtsYP4bwyZyISTy8PNdQQBoLPGc+7DzHy9xvtVKVEscpOimaMVjFUCqgGZ1sTf0OnjDKeHow7Nfc3tYbk3J9/UWJ63rWMOl72nKOMrFQhY2EscR4PFMpBUXawJsbkAg6kEHcDr0q701cWMVRrPSfOh1hCJNOlv4joL9bd/lXOxHE6dN+xoqalT8I5fmOw+claRbvNoJHi8ZDEjsWDMg1HYnby7frS04bjcYR9reyn7iaD1bc+loNVp0x3d+pmOXCz48yMJCVSxs5OXXoANAflXoMPhcJw8BaVMKfAa+pOvxmEmpXuSZBgPCuJlJKquUEqWJsAQDf1I6XA3rY+MprvvKLh2MK8H8NCOQlwJFDKFJFla410bQgX6X2rPVxeZbLG08PY3MueLULalDyV3kyNlF9LBhp89r1TCuBpfWXrrflpKmO4RC2GeeLDsFURhTkkOYNfM9+oH8Woqy4hhVCFpU0lKZgJk+J8WL5RfKqgBRcAWtXQVAJkZ7w14e8Q8sm+a5BAI1AudSRWTGYKnXXLUAI8RePo1ipm2nxyBAxRyxA1A8x97fka8v+w+zcnBuaZ6bp6qfpOga4I7wvIcJxGKbyqwY2uUNswHsLhvl9KGx1fBkLj0yjk66ofPmvrKqEqfwz6c5OcDEwtkW29raV1VKsoK6jlK6jeR4jhEbmQ2F3XIdB8NiLHqRqdL9TVSim9+cYtZ1sAdjcecEYPw3KHj5krMkN+WCwIXSwsAoJIGgLFre+tIGHAIubgbTZU4gzKwCgFvaI3P09wEG4jhjxSpE0lsOhfEMPLlXLqpvYNYEs2ViRZaS9LKwH3d5rp4ztKTNYdoQEHUj5eEdwrxHiWZssZZpmWRA7XSODyqMqq2YsQRcCwuwJqKdRydBvr6S2Jw2HRBc6J3Tbctvqek10XF4TLycxWTorKyhrC5CMRZyBuAa1ioM2U7zlfZ37PtBqPA7eY5QhRV9n1HziRFV5E7RCKphO2ohK5q0iMNEiNNTCNNEiZnh3Fnkx7I7mMKGWGK5CyKLXe+zvcfCfhAtYm5GJH/fHMbdBynVqUgMIDSF/wAR5g9LdPGA8SjLPIJI3e0xmQqp87Fiy8yQm0ZXRQTbQDcAKVMhDEML63E1rVVqYdGA0ym52HgOd94dj8L80iRiF5gRpEHMysw/lLBWAO2ZSe9aBQVu82855x9RBkQ90bXAuB58ppooFWxA1Atfrb3rRaYYlwyglgAC2571I0hI3FqksALk2AlYN4txaOAHMQz9I77er/8AbXJp/aOKtlw5KUeb828F6D+b3S7slEd7VunSCOGcSxeMdoonOUC7uFF0X0HfoAK7lPA4Th9ILTW318SeczLVqVmteGx4Uw7EKXNmI1djmLHQCwtf201pf21+Uf8AZ1jOCLFGcTExaONOSEbQMDIxjZnCnbOBv93tRWZ2CvzN4UwoJWFuIyrFFZlC8sLK4FtYuYRLtuFWxrMoLN5xrGwmc4o2KQ8QkmkP2aSKXkNzAVaRiDh+SoOhHoBtc33rYopsKaoO9fX63mZiwLFtuUo+IDzZBihiI/shSG8fNszIuXPh+SNSxIPlItrrtTKVlU0yhz3PL43lH1Oe/d8/pNAWms06YiMxNjY5ObzQEXCLEMy76dVydzf1rLZb5SuuW22t7x+tswOl/hKEGMjWFZsOk6iafEF2w8EcvlWUiOOZW8yqUIIAtue9MKuWyuRoBube6VzLlzLzPIXlGA4VFlxCwMRPiTHBHflFVQFnJ0OVc11y2NrAWHR16rEJfYXPOLGQXa250mthwIS6hutwXKgjMoOUnQEi9YzWJ1ImoUwJj/GMOFgJsHOIvfUspU2GotoO/wAxXQwxestmAy7WmOuFQ6bxnh7xfchMQbX2l6e0n/f9b1xcVwetgSa3DxdPvUvqnQ+Gx5RlLFB+7V9/6zbxtf8Az/NKthMXSxVPtKZ8+oPMEcjHshU2MkFaZWRzYdXBBG4tfrb3qJYaQFxjgLeeSFij8l4lIvmGYg3Gu9xvv+FIqUb6je1pqw+KNOysLrmBI8oC4Jw2WTEpcMqQ5Wszl7yWbUM4zgKGIsbakWG9JSkSwvsPnNtbFoKTZSCzaXtay36bT0KtFTb1HznIE7TZE7aiE6KiEVEJXNXkRhFEI01MicIohAniLgCYhdrONQQbEMNmUj4WHf63FZ2pCpmB6/QTRh8S9Bgy+o5Hzl3huGOSPnAPKoALlRckddNif8vTUUhbHWLqOrOSosOnSEjVpSNvUyI4GiECca8QR4d1BUu51Cj7q9Gb1J2HzrkJQfjFQoptQQ2J/Gw5D+Ucz1lnqih+Y/CVIODwTOsjxNd/MRcgZjr5rbD869BnakmRLADQeXhECmrG5hNMLDDKIYlEedTE7oSGXPohBvfNny21vSGLVEzNraNACtYQZjvFKKGw8jStMisjYqNFW8ykgjlNuoItmOunQa1dMI574AseXhKNXUd079Z3ExmVZpYowrzBBMLgrc5fhLaDzLfrue9WUBCFc7bQbvXK85U4v4dxMiB5MSDIEy5BtluAFzA6i2p0plKvTU2VdLyj0nIuTMdjsOqNlCgZdDvdjuSf9K6KG+sxsLaSqy0yUkxxrmEQacsSGUaa5ymS9/al9kM/ac7Wl85y5eUv/bjFCBDiXVyfMEzR6f1KQWqhph27yiWzlV7phCDxSyxwQxQxukaLdZoxJfEZmZ5UysCLltLnqdKzHBglmY2JPLp0jRX0AUe/rNvw6RwiDEsqu7SNIWjz51Y3UZl0jIUZQO9ra6Hm1UGY5NpuRjbvTMeOVzDnuoBawQZtUGwUjYmwFdHBd0ZRMmJ11mFJrozDNX4O8S8srDK3kOiOfuE/dJ/gP4e23mOL8Nek5x2DHe++vJwOf5hyPPbz34bEf7b7cj0/tPSEN/7dqrh8RTxFMVaZuDNTDKbGPp0iIUQiVANbC53PeohHVSp7PqPnJE6BV5E7RCKiEVRCQEVeRGkVMI0iiRGkVMJwilpu3n9BJPKNpkrHo1EmdNQISnxPHpDGzvsttP4iTZV+Z/AGubxBqlVkwdE2epufwoPab3aDxl1IQGo2w+c87w8b4zFfzSPcsegvvr0A6V6elRp4PDilTFlUWE5wzValzznpgwmHgTNI+33mNgfkNK5RepUNlE6FlQawbPhftLIw/doRnEiWzGxBFh0B3ub7U4N2akHU9JQrmN5mcdFE00uZ8/Me/MOW41sbAAC/oBW1My0xYbTMwBY3hnjvFVw8CRRZQqmwBNyet7dr96RSol3LNG1KmVbCC8TxcFEIcaL5zc/FbQAbnU/hT0o6nSLLwa/E4uW+YCQtY6kg5v7Cm9mbi0WXFjeAJpbnYD0FaAIgyGrSIV4NwCXESiMDJdc2ZgbZeh9bkikVq601vGU6Jc2hfj/C1wTIsLuZABn0uC1uhtoPT2pNCqao70c9PIe7G4fxdIsdnJdr6bAD371Jwik3EBXIFpnuJ8SedrudBsBoB8q0JTCDSIdy0jaJFsS2YdQN/wDSr6ythLPDcHz5lRBbNtrsALk7VR3yLcy6Lma09bwjooVEctlUA3NybaXPtoPn6V4Yq2Bxl7WpVj6K/wCjdOonYuHS3MfKXgK7MVOgVEJ21EJ2l1NvUfOSIqZIiohO2ohFaiEgNTCNIqZE5UwjSKIRrEC3+fTvSTVSnmZyAL7k25CTYm1pUx/EYYReaSOId5HVP/sb/hXPPG8MTlohqh/kUn46D4y/Ytz0gLEePeHobfaQx/kSV/xCgfjVft2Of+Hhjb+ZwPhqZGWmN2+EpN+07AdDMfaL+7ijteLE/wAOmP8AkfoIXpDmfdB3F/GPD8UFVpZo8rFrGHMCxFgSAxvYaD3peF/aeGxL4k0kZmAHt2sByFxzOp8ZWp2VRQtyLeEg4VisEjZ4sfCW6c5ZYLH1LAium3HMVtWwjW/lYN8NIlcOoPdceukIcRw+IlTmMgxC3BzQvzFPc2Qk/hT8Nx/hzNkL9mejgqfjp8ZD0K29r+Wsgw/i542ACAKt1ybWHQelq6/2dKgzA3vziRWKmxgLE4nO5bQX6DStSrYRBNzOzYdhGHYgXPlB3I7j096ARe0CDa5knDoUYgSOVXTQdb/gKhyQLrJQAnWFPFeCggaPl5dtV9BqCx6k69qTQdmBvGVlVbWmfxEwd76AG2wA+iitIFhEE3M2GAj4dFD+8Cu29zcm5FwDb8hWF+3Z9JrXswuso4fxORKMi2FyqgWACk6D0HWmthwVsZQVu9pDHFfEbYeLKoD5vvEHVr3J16dBWdMOHa5jXq5RMFNLmYt3JP1rogWmMm8iYVYSpk/D8I0siou5IHsOpqrsFF5KLmNptMD4S5b5hMY7A6tlJ102VrjS/wCFc2rjlAs1vfabUw5G0NYLDxYds2YuSLs5DHS1rKBtfeuLxRqOOwzUe0UHde8NGGoO/WaaSmm17GaGGVbfEL7bjX1+e/zpXD8WMTh0qH2iNR4jQ/GXdMpMntW2UiohO0upt6j5yRFV5EVEmdohFRCQ1aRGkVMDGMbUqtXp0UL1GAA5mAUk2EzvHfFsGHut+ZIP/bQjQ9nfUL7C5rmrXxmN/wBMuRPxsNT+VfqYO9Ono2p6D6medcd8ZY2a4WTkofuxXUkesnxk+xHtT6fBMOrZ616jdX19w2HuiTinbbQeEx+ITck3Ym5Y6k37k710QoXQaCVzczGQYZ2IVVLE7KoJJ9gNatCWsPw52bIEcuTYIFJYnqMoF7+lHjIub2k0vCpVbI0Ugk/+Mowcm17ZCM34UabyDe9oR8UeHDgsQYC2eyo2YrlvmUEgC5vYm16hDmF5NQZTaDcKXibNG7RsPvIxU/VdaKlBKq5aigjoQDKByNjNFh/FkjWXFxJil2zEZJVH8sqfkQb965g4UcOc2BqNSPQaofNTcR3b59KgzfP3wrgMHFKeZg25xXU4aWwlX1sNJVH8v41rp8cqUCKfEUyX0FRdUPnzX1lfs6t3qRv4Hf8AvBePnZnOY7aWta3cW6V6anlKgqbg8+sxuTeQKavK3innZtCxPXU/KhQBAm8hvVpWcsSbDUnp3qDaAuTD3B+CSEl2CqFB1f4Q1tAe/wClIqVhtHpTO8JYGFZjkkcZU3Otn20F9MtKdiouojFAY2MmfgLTueTGI4l0Epsite2oO7j1AI03rlYjjuFwx7O5ep+FBmPryHqY0YZm1Gg6mX8J4Jw4N5ZHlPZf3afq341hfiPFsR7CpRXx77e72fnLjD0BuS3wE0GB4ThYtY8PGp/iygt/zG5rI/Dalb/U4io/hmyj3LaNV1X2FA9IVjbsNKovA8Av+2D53PzMv27nnJlb0q/7JwX/ALK+4Se1frJLA9KU3BsA29IemnylhVfrAWLmkjDkR7Z1QWN2YKWDErayaW9zSf2Sifwajp5MSPcbxga+9jIOB+I4548zSLE3VHbTYahja/1oVuI0Roy1B4jKfeNPeJLUl6GGo8SCL6Ed1OYfUf8AimDi9I2p11NNrj2tjqNm2PwizRI1GsmBrtAg7RMdRCKiE7aohK9XkSLETBASSAACSToABuSegrHjMamGUX1Y6Ko3Y9B9TyllXN5TzbxT4ukclIcyRnQvs7j/APCem569RVcLwp6rjEY7vNyX7qfqfGZq+JIGWnoOvMzMLhXaJpQh5aMqs9tAzfCCfX9R3FdskA25zIAStxtNBwbwrhpkw/Mll5uLXECEKqLGkkNxaRiSzajSwF/zy1KjAm3KaadNSBc6md4aq4fh0WIjwMMs4mkhnMkZkNrl1S2ykgqmb2Gt6oRdiCZdTlQEDXaHJeEtAeIw8OBScS4dgqWEi4dkViiE7AOx0HSw7VQG9s20uQRmybyc5jMVLBeIvw8Rl8yqefvlzA2WYrbX0HSptpfleHh960ocLwWMUYmJpf8Af2ggWEmVWlSLnOZo1kubPl1tmJsVse1mK6EDSURW1BOthDXirCmaSSLFkBJcZhVwoJGYJljWcpbVVYZlufvH1F6Ibar01jXF9G6i0BeKGwhjxMNlEiELhoVwjRPEyvlyiUXDqwHW19x0tdA1wffrF1Ctivu0kOL8I4JpZMLEZ1nhhzM90MLSIis4N/OL5uhAB0A0sZFRgLnaVNNCSove0teC/DHL/wB4ZelwQQSutr2BuvvaqVirgowuDvG0aVjmhfxJ4djxQzaRzdJOjdhIBv8A1bj8K5VF6/CWz0LvR+9T5r4p/wBdjG1qK1t9G6/rPNcZhnido5FKupsQf07j1r2eFxVLFUVrUWup2P8AnPrOQ6MjZWGsqSSqN2A9yK0iQFJ2EPeEODw4uSz4mNEF7+dM5OlgFY9bnXXasuKxBpDui5j6OHzHvTYYv9nvKYPDJmUEGzDUAamzDQ39qwpxDMLONY84XKbrCuJWyhUw6N2FwBfS+h96x18XSw6GrWewH+WHUx4QnRRIzgogwcxozgdPgX2B+I+pFcr/ANbxAd8mlSPIe235j90eA16yC1OmdNT8BGYPiKTTSR3kLRlQSFNszC+VTsSLjQd620cJSwqZaKAD5+Z3PrFly7d4wsvD7Xu2unlAuQOuY3sp9NaZ2hMv2YG5lfibyRxu8UXMKZSUzhWYFrHLcZb9bEgetRcjeAsdpcjVgqMRbmC6r1G1gfU3+VRmlsstDcjMCRe4ysL5fiAY7ke1UvL2k0cmx0sdrk69L6A2HqagmWAkHlxCZSjqrEowbyEgfEAQbnS+q0QEzB/Z7hze0uIiNybBlOVb+UAspJAAte5v1pfZiN7VpnOO8ObB4gLFPI68vNmU2bNmOUNksG+EkaVlxFJWXIRcHrNFJs28k8PftCH7tcQLFrBn0GRjb/1E0vc/eXXbQ61gGHxOCJOFN1/ATp/xPL5SrIlQX5z0XDYhXAKkEEXBBuCO4I3FdfBY+lilJTQjdTuPMfWY3plDrJhW2UjqiEqO1v0FKxWJTDUmq1DoP8A8zJVSxsJ534m47z5REr5YQwzSWJDG+r2GpVeije19yKz8Nwb3OMxI/eMNB+BeQHieZiK1UMezXbn4yp4wjXDzQBYI2gQK8bmzjFi6sxkcCzA7Zfug6aMK69HvA66/KJr9wjTT5w882EwuHUCzYPiM7sQB5oYmhRbC2zRyi+mw03FJAdm8VEcTTRdNmMqxYvDwYXBZU+0PGZ3jkZ2jCvzvMxjXzEXAIDW0NSVZma+kgMqIttYsR4u/dOIlaGeQxszRBVj5gZhI1sxPmQruDqPS9Aoa67Qav3dN5nkiLEyMSWJJLEksSdyTvem6DSK1OsccMu1qm8i0YkQVlIA8pVgCNLggj8qNxaGxknEJTNK8rgZnJY2uB7C+thQoCi0GJY3hXhOOmkmgXETSyQxurlCSxulyu+rea25pbqoByjWMRiSA201cZL52McaySi0rqCGddLrvYXAAJG9qzETYBzhBpIkDsgiB+BAqsrAMPMWvobAb669arqZaZvj3Gli0+Jzst7AX6s3QfjTaYVmy8+g1J8hFu1piOMRYvFsrS2sAFW1gApJsC2/f4jprtXVwNHB4QOKAIJN2Gu/gNvdv4xL3cjNKGJ8HSgqoaNpHICRKxZnud9BlUDuxGxrUmNpuCbEAbk6WkZSIQw37IMZIf3jwRC3cyH2yqLf9VIfiNIDugmXFM84Ax2MxvBsU+HhxhYR5bhSTGcwDWMb3AOuttdd6sq08QmcrJJKzR4L9pE8nLZo0UC/NsSTMb2Cqd411JtrqOut/L4rCouPz1GzW9gEWC/O7eMvmDJk2vNx4W8QYbG5xErK6NYo/xW6Nb/LEGuoG0vMb0mUzVPhSRoLfID8hvVcwMqAY+QmwbKCxJDXBYZrDUIN8wG/Ss9hebM5K3Ajci5mDL5ClmQa2fykoLdP71OpEqCqsY1cx1Orczmelso0v7i3tUlLQFUESZU1JGbXNYEAZS17km+trnQVSxjAw3nUOXKASMqhbZWNwt7EEaa361UrJDiRJHmZH0zxxvpcAhrEEi/Q33v2qbWkg3keDGURo3n5aSscuoY5gVQdCQOm1xRaAbW0E8T4oosQ/NnEiLCDHYqzKFILrcEHOD6E+lLa17GWBOW4g3ivD8LicZKqPL9ojjK52CNGclyya+bcnXYH21gnWwkGxFoI8MSYuP97HC74VmOYqQcp2LopN1I6gDKdRXMxOEdyK9E2qDY9fBuoPwlkc2s2onoGCxSyKGVgwIBBGxB2I9K34DHLiqZNrMNGXof06GUdMplit0pMh454ryocimzyXUHsotnP4hfma5ZX7bjxT+5Ssx8XPsj0GsrVfs6Wm7fKea8yvRaTnXhThfGwsbYaeMzYZrkICA8UmtpImPwm+421J7hqNT1zLoYxalhlbUQbh8O1lDMSFuQLmwLWLZRsLka23tTSRFhdNZfSKl3lxJEgqC0mEsJgiRc9e9LZ45V0lteG3v/LuBVc8tkvBkkJZsq3Jv2q4awiiLm05JEFJS92AJsB2ozXhoDaFvDsBs0p2+EfmTS6jco6lteanAxs350kzUovOcUjyIWGp6f3pdSplGktlmJ5bSyBj7ViqFlIYRJ1M3vBcCMo2zDrbX1F/lW6mHCjNtLCP/wBnL9phYaMA97A6jKbA/M3+laFJFJgdoWF4L8R+NYYc0Ud2k1W5JVUba7NbQDe4BOm1Op4VmGdtF38ZVqgGk8D4/E4lcySLI7Es0gNw7NqWvp1NdehUSpTBQEDleJ5wq2FEEEcLZecWaRwPuK6IURj1a1yQNtBvevMcTqirW7mw0jTotpVw/EZcNOMRG3m2a+zDqG7g2H0owlcnumTo4ymek4TxtJixFBg5Cs8xIZXNhGLeZi3UAajL5jYbVqdk3MolJhPSsMjJGokmZ2CgPJly5yOpCiw16DvVLBovOymc/wBoRjS5t/TarhDKFr7zq4yM7GggiQBeWEmHSqGMAtJFN9qiWieG/wCR9RcH9KN5FzylXik6xRlyDptbcHpVWawlQLG8x3DuMGXFK+ImBWESOgYKAXsABcAXPW5/hrKKmus0qbmUeK8aiiMnJiZZcSrZ5w+ZFVmtOYF+Im4vrbcEdqFcHXnGuuXWG8Fh4MO7zxwZcPBHnTEx4gNz/KAEMepuxJ7aqN71YKo1lJn/AANxllkMT7SMzINgHJLMi9lbp6gd65GLJwtUYxNho46qefmssjZ+57p6KGvqK9GGBFxFTzbxdhpJ8QVRS2RQot6asfqTXP4Fphe2beoS59Tp8LRWKUs9hy0mVmwEiHzIRXbDAzEUYby5w/AE6mgtLKkJw4LqaoWjAsm+ya1W4lssvYXhh3YWA71Rnl1SV8diGS1ht3/tUDWVdiu05gOLCIM7eaQiwFgLe560FbyqVcoud5yTxPFl1jIexHltbXrfTpRkMqcYlttZj5cQ2fOpKkbWOv4U0CYCzE5hPVIIvIik3OVST6kAm/rWbnO6uwh/AJlT1NVMcNpl/FnEXuI4x0JY9h71kJzMTB7gWEEcNI61YgGZxNVgeKCMXq7VmygHYSwMHcc4zc5kaxHUV1cEmde8PfKM08+4trcnc11100iTM1MFKuuUEkHXr0tbtr+dYMfVqUnR7924+tyfpLJbWQw4NmIYszkX1OvSxPfYVw62LDhlRAoPv0PONRbyaaDym4Nj1rIDlOYcpci0k8IxxR4yAy5mAe+UXBLAHIAQb/FbYiul7S35S2bpPecHxe6D11s1iV9Cbnbbc7UU6Nl0iKlQE6iPfFlug/z2poFoom8swRruR+f61QsZNpYeMMPbUHsR1FUMsBJ4JDbUWPaohaTZ6i8LTF+OMSQ6jMbWva9h9etZqzHaFpjmnbKzKpK7XAvrvb16UgWvYy4RiLyaTAviMHoLSwvdbi1w1rrqdAfMNjaqFwjzdQp5qeQwH9qZAVAZL2zKdL21XMBo3e5v6VoWx5zM1BkOsjixbIysD5lIbvYggj2NxQ9JXUqdiLQpjKbz2HBY5pI0kRbq6q4/4hmt8r2+VcHC8dTBUhhq3tJdfQE2+Fo9qJY5hzgbHYoKXsLEk699a9LgEC4amo/CvyEzVG1Mzjgux7HeuhtMpuTLcGG+lULSwEv4XAl2AqpaXC3MLf7OVCSaoWjcgED8U4myaZfKLfP59qkC8RUqlZUnxqSRliFU2NgTa+tqjYyrVFZbwU3LMZOt1IDNpYnUmxv2q+oMR3SsC4tgdUtr0IFx6U0TG+uqyFM7MqZiLkaA2339qk2AkLmJAvPWI5lKghgbgDcEm2mwrE7qgzMbCd5ddpan4rHEo5rLHp942OnZRqfpXNXiIrnLhUaoeqjujzY6e68aSE9sgTz/AIzxG7tmvcMfluAKcsKjWkGExtu49Ooq4udhM0vHG3G9d/DYJUTvi5O8oTKmIxNb7SsA8SxGlWEqY/w5wZsVFKVRMwbKkjFhY282gU5gNNNNz2ricWdBVVXJta5A+HrvNOHplwZOMJLw9gs8T4lHMaRmFBdr5zKLXuWC6gEWYLuKyClh8Qv7vuEXvc+VvSPCtTOovKvExBPHzIocTHKrNJLzcwUXORVXXLoDYAC9lN9d14jtKSZcylTppb/9laguLgGbbwdg4pcJBI4TModVLLcqAzKbG2lwK04UM1EGcqriUpuVJmjGHjH3x+P9qfkaJ+2UeZk2YAWDgadjVTRaXGOpWjvtH86/9X9qjsGgMfR6x64w/wASW/4v7VHYNJHEKO8a3EG1/eRj5NpVTh2llx1FtpnsVxshnSPEBJgfPsUyMbCQKfvbX23rIxsTOlTK1V0gDjjYuQgTm6r6WvbVmv7VU6y/Z2lrg2GEcZdnKh7hHsSARtoNSCNDa21ZDY1LR9JSqk/CJ+IGKdWjLOirZ8wsXzG1/Q2Gnr71WoFINpYllYXlTxRhpJUfl3zZlObUkKGJyknQD03GgsNb1pMFOs1OuZbTJRza5X8jdjsdbXB9TsDv0vWzNMDUyJ7D4MlK4OEMNQHHyEjW/Cvn3GaKnG1CPD5CPpnuiB+PQkSNvufxNfReF1RUwdJv5R8pza4IYiR4DCnetrGLVYXw+CGl+vT0qhMZlluKUIdu9vpVJYG0o8S4spUXBJvqP1qQt4t6wAmUxmKLsSwv0FMtYTC9Qs20o4zGMwsbWGwyrp7aXoAlHckWMkiRni5aIuW4YtbUm+gLfd1H+tLDDNcxmUmnlA0lTB5rF2UWU9tSdgPwpvhF077kbQpwvgRcCSb9yjHyjeSQ/wAi9B/MdPlXNrcRZnNHCL2jjc7Kv5m+g1mqnh/vVNBy6mavCIliIwYltYutjIbNZvOR0tsulzvpWVeHqz58W3anpsg8l5+Zm8aCy6fOZjj/AAR4nZWuwa+WQ/fBHfvXrsJWRkAQAW5DlOZWpMjazHR8WaZLkgTCwyglbjRRlzE5je5OoPWubicIKNcORene5O/nttNxfMIsHi9QCbevQfSukldcRS7Skt8p22PTyitQdZf+32G4PsQa2BgxtqPMSJBPxH1q+WQTKEIMzqDmEZkiR3H3RI4W/vrpS6tUU1PWxIHWwgqljPacBwyKGNY41CIuigfUknqTuSd714qrVaoxdjcmdgKFGVYpSIxr9KUATL5rCZzxTig8TITYWvYVdVi6jXWVfCsxTCRj+o/JnJH516TAUrUFvzngeIVS2JcLy/SFhizetpp6TAtYhtZFLxHLodzsKrlG8eFqNy1kS41jfQgdSdB+NVuo1vHdkw85Hj+MCJC7MD2AO56DvtWGriQhsN508Pgu01MCx4vG4hdF5a6ak20v06n6Vgr4stpedGng0QyQ+FlbPK8l5LG2psCRbUamw7dfSsqO1gOU3oAJoOIATcoaABlLeYgix7AWYWvv3q1R8qG28chBaE8TjIZEijCkKfO1wQRb4Vt0ubfK9ZMlltzmgHW8Fci02YdOvrfS3c0hyQLRoZTvK2JmtjLspCMrxA5XIRlCSIzX3zFbfgdqaLZZBNiIB8V4JI8HcpmOKaMBtFXPYrp2CpGPnamUmZn8oNbKRPSfB8PLwWHWQ3YILkm9763v868HxaoXxlQqNL/LSVVQBaUOMw3ZW3uLH+pdD+h+de94Qey7TCHemxt+VtVnPrd6zdRL2Dw2VLkewrqkyFFhE7dTtaokeMB4/iHmsBpe5/0PepUXmarVtoIIxEpO9XiCb7ynJRKwTxCcKNasIpjCHCZ2hEQO7mzJ/I3Q9uh+VKYBrmPpMUtNzw3gscSlpMupL2YaKNTdu9hrb6+nDfEVMe5p0SVpjRmG7Hmq+HVp06dEUhc7yKeaPmWBZ3Zc0kj6MsRuFCqB5WfoNCBc+ldVAtKkKVJQqjkPmep84BBmzHUybERXgmKreyZUQdgNQvY5RS82sbyhXi4V0MZFwRmvvoOo9dRr60U6rUmzCQ1MOLGeE+N+DHCY2SMXyP8AvY27q249w1x9K9Lhq64ijdvIiZXp5TaC8MzFbkG19+561zcdW+zVb0DYsBcWGltvWVC6ay4q3GjEfiKrh+K1R/FAPwMjJBmIxJBIO4JH0r0CVA6hhsZW0ggxzxusiGzIyuvUZlYMtx1FxVaih1KnYyy6G89nwH7TOHPGGkdony+aMxubMOgZQQfTXbe1eVqcKrq1lAI63nQFdSNTBsvicYg54muhvlNiLe4PWs7YdqRyuNZbPm1EF8Wxt1CDV3Nvr6VKoSbDnEVqthCEmLVUCqSuSy2HYaXt3r01JsihRyE8hUwudyzDfWNwnEELFXOh2LZrjtYr39QaitUewKn5a++MpYakLhlGvM3090rmdlkyqx5gOhGwGxPeq1ai5MzDSNw9LXuH1ln/AHh3IUeTYySE+bXW3UjSuPUxwt3RadMYFb3JuZeTAJ5c4zsuxI0B9FrnPVZiSTNSIq6CWr0qXiNEJyiTOqbVJN4XMsYNvMGOoW7W7ldQPmQB86Ww0jKWraxixl28xJNyemrG/wAtSfxq1sovJVsz684zE4Jp1gUBSYsRG4DC4yMsgk36Aeb1y0mtWWgjVT0+PKMpMSCs2seFQgaEaCw7Dp+Fq18P4bTTDIKy3bc+ZNz7rxVSqSxtKxjVtDsSCPRtvxGn0o4mpw1Zccg0Hdcfy8j/AMT8JFI5hkPpHYom1q6SsGFwbiDCCMZIbW6VaKa+0zeNnyblfqKuDeY3W0HPxFelzUxV4PxGPY6KKJQmFfC/hoztzHIcjvsp3HufTaqsx2E00KGbUzZQ8Eih/eGLmOpBzEZiW3BN9gN/pXE4hVavUGDpG19XI5L0Hi06NOgid8jXlAHifj+WSOB1zAFWlBZQZJGtkj/p2J+XaunQoJTphUFgNBIZiTrLcXEY1y5iJJmXmsq7k6AO3YElVXsMvbSpBlxLWAxsqhL3RiQW7XYBm3PQHL160htDGa2hwzFkDKQNSALAHLtbX1FUz33k5ZivE/AzjcKq7Tw6xk9dPMp7BrfIgVsweK7Gpr7J3lXTMvjMvwThn2jAupUrNDI6ZT8WwfUehZvpUcUsuIDDZgD9JSnSz0z4TGHEshIOhGhHqKSFiLSeN0lIDKD67H/mFq00cTWpewfSAW8ESsLnLqtza/a+n4V6UMbC+8paMFzoKqzSZu/DGHMOHzyeVdTY9TevP403rEmPU2WF+DYUOxnkYKf/AG1PRe5trr6dPel0HCNmIiKtJqi2vaPmgDn4L37XFzf3pz4179yVTBqB3tZawXCADzFivbQXkUqxOht3OvSqtjKhGhgcDSaHjhMqhgFv1y2OX0vWDEVHbneMTDpTHdEgNZoRAVMI4x0WhHRxMdgT7A/pVgJIBO0YRVSJEcsVTaEsYeL9Pzv+lWAlgbRrQENodrj/AFtUESLazQcLweUEndrEjsO3ufy96x4ej9uxIP8At0z/AFMPovzjici+JhBpK9RaZ5TIqWUMCrC4MqDA/iDASSDPG75gPMgJs4H3lAI8wG467ivPUr8NqCjU/gse434Sfut4dDHMDVGYb8x1mSkkVjq5Pvb+xrvZOcym3WUpIISSSxPz/QUWMSyL1kBEI05n9qnI3SKsnWV3xMYP3iPTSrdmZXuiaPhXjRkyQYfDqGZlVSzE3ZrKCQAD+NKrZaVNqjnRQSfSa6eKNwiDfSem4eSO2XMCRoT631uOmtcDhlNuyNZ/aqHMfXYegtOo+9uk8k/aPwqU4tpEGfOC1gLZVRVXW/exru0XXLYzM4N4IwXEpOZzSM+KnVhbyhAl8oNhbbKdL66VV108BLKZ6NJGcgI6C1t7+vodb+tcstYzYF0lbE6qXDAFbGx/O3r1FVvrJ5SLhGOLsM2pUmx6Eaae9Ma66yqWaO4x4eEsqzwNycSCAHAJWQa+SVR8ana+4+laqOKR07OpqD/mkqUam2ZZi/GfAVR87xlVbUsPhVut2AsNe9UpllFmi6uUtmHOCsBw2GNXbMGdlZUB0UZhlLnva+g71opUmqOCNgdf0lAQNTKUXhlB8cygV2jWJ5RVoT4fhIEP7mNp37geUH1bYfM0p3P3jaSBNTw/w+0ovPIvM3jhFuX7M3Vu2w9+nCxdfK+a11+I/tGKoO8c+He5XI1xoVsbggf59anOrLcHSX23hbg/BFlXM6vqRoFO/rcW1pJOkuJfi8NzRyZkIVbWCOqPbe5YXBUnby3H50IGIkFhLuIUhQtkU9gLCoOgtFMYJngI1OtUK2iiI2EG9rVAgJKwNgMu519KtCP4bxGOJyHaxYZVXcs19LD5fjSzUKm1ptw2Gd0ZxISwuoWxJOt2Vcvbff8ADeoNUKbEQTCFlzXk4wzBiDpbQ3poExsljaTRREHXbT9b/lVrW1Mi0J4TBW1YXO4B6erevpXPXtOIMadA2p/efr4L9TG2FMXbfpLxNeko0EooKdMWA2ESzEm5nKdKyG1TIitS6tJKqFKguDuDJBINxMv4l8IpOTJEVjlN730SQ92A+B/5gLHrvXHQ4jhmljUo+90H/wBl+IhUprW1GjfA/pPOeI4OWF+XMhRh0I3HcHYj1Fd3DYmjiU7SiwYeH+XnNem6GzjWVQ1aLRcVuxPzFSJM0PgLDFsfDfZc7n/hRrfiRXE//ony8PdR94qvvYfSa8Ct648LmegMzBrSgk9JFG/vWRagQAcp2ezJieBWDXOfOCt9diLW96er3FxFlLTzbE4VU4jy1OZYlRBa2+UWX+/XetDtenFgWabGXE5H1PlNtfTqPeucV0moPYytx/FWCRL8UjHQdgbD6/kDVaQsCekKjagdZ2BkXPGD5oxr66am/fUVAYnU7GWFhccxC3D+Lx5RmcKwC6330H41nqI1+6I9KikWaVOK8YjxGIihQyB7OzSRtZWAFvN0b31Hv03Yday0yTM1TIXsJBxXgEbKp5WHdwNeZEt2G4OdMtj8qmnjKtMm50lHpAjuwfHgsMInYYGFZolLPGy3tofMpN7qbaEU4Y6rmysdDKimCtxvBnC/FnNjs8Sxp0ZbkIT8Jtpp6Veq5B0iAwvYwNxTj2JhDJIVzXspUCzCwYNrfSxU1IOfaBBvNR4J8WyfZs2MbmqHKo2UcwAAGxOz9dD0XU7VzMVw51btcK2U81Oqn/r6Ry1Bs09F4bxfOo5RWRPTRlB7odazU+I9m3Z4lch8fZPk20tkvqusq4rGsXNtBrprp6a10cwJuDpFNKs5uSd7AVNpSQxzqMwbQA3+Wn96gHrIBicruDufw60aSdI04gBW63uB8h+elF9JUmD+EYQCaZmPmkIyOei21Udjf2uPnS3QlQROjQxPcCGWo+B5SWBGnwi/1IPeqAMwsZc1lGsMcppGZyuQMRv362G5pL8Qpg9nTBd+i6+87D1mE0ySSdB4y1hsKqbb/wAR3+Q+7+ftTqXC62J72MNl/Ap/8jz8hpKmoq+xv1liu+iBFCqLAdIkm+8VWkRUQjLUSIrUQitRCVcdw2OZMkiK6/wsLgeqndD6qRXMr8LptU7aiTTqfiXn+YbGMz3GVhceMx3FP2dobnDysn8kl2X2DgZgPcH3oXHcQw+lekKg/Emh9UP0MQ+Fpt7Bseh298z+J8H4uPUxZx3js4/6dfqKfS47gahyl8rdGBU/HSIbB1V5e7WEPAsBjx0eZcpIkWxBBuUJ2PtWTj9VKmALIbgMh0/MI7BIVrC/Qz0DGwX86akWuve/bsaQ6AzrK5mH45xqRJ3VCVC20IsdQN+vWmpTFtImpWIaDMbICOZGtnzZnZR5jfQknfpV1JGhima+suYPEgRtJK1kQDbUluij+alsDewjUOlzBfCuKs+LE7Ab2I6BbWAHtU1af7sqJSnV/eBjtLuNumPe3wyKSCOzxkX+qn6UunrSHhG1e7WvyMEcOikxOIKfDEgDSuLXyXAsCNASbAdbAm9a1UAXiRvDUYVJGnHxMoSNP4VBGg6ZSosR61a+lpOxvNBwzjMToEdyclhpYa37+xFY6y63jadQbSwTHozuAwuBe+xOoDHdTp5SNe3Wk2uLRhNjeef+IeCjDO/LI5LWaPW4zG4y6XtaxOuwt6VrpvcC8yVQL3mQxUcjt53zZQbk/dVQLe3YfKtSkcpAaHvDM9hzJSOWgICdNvMPnuSfWoqG5tAR/hrizzYlndyHYEJbTLsQAdx8u1UrU1KZSLjpLDQy7gv2hY2N2ScRzqCRaRbOACRYSJY9NyDXMfhFEd6gzUz/ACnT+k6fKSap5i80PC/G+FmBLwTwBRclXV0H/NlN+tvSlNQx9P2XV/MEH4XEA1M8rQpBxfAyqWGK0GpUxuSBvqFufnS2rY4b0R6OPqJOWmdm+Er/AP8AQ8P6Y+EDrdZQfplq/wBoxf8A8dveP1hkTbND+C4fHNGjpLmRlDBghswNwCMxGlLpYjGVywp0PZNjdwLGDU0G5l5OFR9mO25A29r1sXCcSfQlEHqx+gkZqY2uZcigC7AD23+pufypy8DR/wDU1GfwvlX3LaQax+6LSQL/AOf9a61ChSoLkpKFHQC0SWJNzHZabIiy0QnctEmLLRCcy0SIstEIstEIrUXkzlqLwnCo7CqVKVOoMrqCOhAIkgkbTjDTc6ai5J1Go3rk4jgWCqIwWmFJBsRpv4DSMWs4OplVWIdu2jA/ykXH9vlWLAVjWw65vaHdPmNDNZsDKPHeBJilZwAswWwcfetqFYG2YdLnatakgxboCJ5tgM0crI4KkXBXruQQQaa+o0mUaHWP8S4fJh8NlYFWaUlf5lI/RvxNFLVjLuLKLQZgWtt16W39Ku0SIT4liGIWO1gqKJG63Ys3LX1sdf6qTSTW81OSABJcHMsUOXbOea9rZj92NfQW6fzGn3vKA2EjknsokzAGxy9lGuvtcG3e1AOtpBlaDGGOYhRqVS2gvaw8xUdzqKo66SM1jpNUeLqsdniIIAFmW5v3uBWcrHdrprAksqyOGyXB0yd7aEk/D9agKRFZgTB/EPDSSB+T5C2U67GxvlN9RrY9tBTkrlfalgl9oKxPDp8PhxE6MHklUJp5SLFjYjQ3IGm+laVYM1xK2I3lvh+ATD5AR+8e+ZmtdUj1lZQNBcHJve+btUk3hzmWRjPMSTlzszMeig3J+QFM2EDOwTEoBfZrC50F+tj6Df2pbDW8qVk2GxvIlBHmC6dNe9jrVCmYSALS9Pg2xMymBAGkZVy7jUhbnS2nW1JNcUUY1DoBf3Rls2k954eqRRpGnwoqov8ASihR9bX+dTwii1PDBn9pyXPm36Cwlapu2nKWeeK6l4udEwovJtHiQUXhaPDUXhaOovC0cFqbyIstReE7kok2jW0ohaQPMBUQtIWxIohIziqIRhxVEmN+1UXhKPF4pJoisTFZVuya2Dd1/X6153GL9ixPb/7dSwb+Vtg3gDzj1OZcvMQXwXis0bHOTqAMrX0I6kb2rWx6SyHrCGP5WIsJEzEDR1+IC/TqRSi5EvkVoB454eZoOXGcwjLOgG+t8ysCb69CO1WSsA2so1Lu2EqeE8BFFDiMZiYs6xlY4kLFC0pN31H8K2110JrUcpW52mdFym8f4k4LG0kLQpMA8H2uaNiGMSsfLc273uTtapKhRpLHvGZeSVpGMgDZSSiG2ha249bXIHQAUW0lTJMeYlZLnPyrARgkl5Ac2W3YaXPqalBJlxHGGjadznlY5rnq9vIo10Rb3/5aDrpJ21laLH81L52dut9FB7a7/SszqQZW8LS+HicMuIDrZnaLIBmN8ua+cn8APrUEELmlgl9pEuFmcBFDMw+6sZchdugJt60sC50EvY2kWFweNlYpCs0hQp5EAHLY3C5s3lXVW16WO1ORW+7IN+cgfwjNDi0WUcgNE55k0iGIRhfOwkUm5Fzpvc32N60AtsZXnAnHfDSYTDRYvD4tMXC8pj5ioyZZUBIQoxN/hY39BprTr3hMsutzvbU/M2/WpMkxyHaw12qp8ZW09L/Z/wAAdSMRNqQCIhrcBhZnJOt7eUe7GuXUAxdbsV9kG7ny2X6mMHdF/dPQA5ruaRMXMNEI4SmiEeJjReEljxBovCXYJb1MJeQUSI7LRCPKVF5MqYpTReFoLlBqLyZXKmi8I3LReE5lovCLLReEQB6aetLq00qoUcXB0Ikg2NxK/E8E0oLR2Em5T+I2+JPXuP8AD5pu04ewpVdaZ9lun8rfQ/4NAOfbeCOHl0ALkLckAgnQ9LXG52rZ2inRTLIpGpl9OKhZFVyRc/EouQLgHQe/ptVls28sxym0L8YgjxCLEQRGp0ZiAS7byHppfS+2vtTGIaypoBK5NCTFj8Ekr8RLyCKJoYoBIBcrF5g6qOp0Nt7lhvtWtXuzX2iSspYviAhweFfDr9njU4gotwTZQY1z3vmZi2Y76nrvV76aSAJax2JaXiOJilyyxYaLnxQlEP7xY11Jtc3LtYE9Km8jnMsMSnFcIWxAUhMZg4o5UAQlZp40lizJa4CNf00O4oGu8jedPGWm4i/DTh4osLDMqALFZkVZEClWW3LDggXPSTTUiquOsOc18nEplRkRVOTGrByVjWwhKCyFbbWIbN69tKUKjEHTY2jCAJxuHRpFMkP2hAMS2b7MwV7ZPKCbFuWD5bL1HvVWdVU5bmx1tvJAudYMbmzz4+MRthnnwSENKwGYxFlDyWHkuHsdNl2q6ksSLW0lSIEHJweGwGHx2R+XiJJZI0PNEcDBwA2W4IMjK+XW4BAB2o0AAaVEXifjEM+Ckw5xP2t3kV4iIRHHGoa3LANiCEza23I9ahqoAIvJteeZ8V4EyDNHdg3xJ94W10/iX8RU06+bRpJW0LeBvA0mJKzTKVh3VDcGX17rH69elIr4lqjmhhva5tyQfU9BCwAu09fiwWUWA/T6DoPStuGwyYemET+5PUyjMWMeMKafKx32Q0QnRhDRCPXBGiEmTA0QlyDC2qYS4sdELR2WiFpLkqLybSN4b0QtK74MGiFpXfAUQtI24fUQtGHh9ELRpwFEJz7AaIWi+wmquiupVxcHcGSLiVOJcFMgJGj9GtcE9M6Df3GvvXnq3Dq2FObD99Pwn2h+U8x4GaFrX0Myi8OxUWZphGqprzLgqx9DuT6WBq9DE0a+iHvDdToR5iVu41aQcP8AFZVirnMOmUXGvS2mlasttpAra96azCYvDzaEI2YDRgb6dqjMToRG2U7TOeMOHFYebFMQsTZxC5ZhpfRNfKLnNYem9qfTq20MU6aaTF4rxJiopjM0pGJvlMnYhVUkAixAAubixz7W0rRudIgnWUuL+LMVjFZsROSsZHJjUKgDtfz2jAuwF9TqM2lquZO+kvnx3jJcOIsRiGfOUBISNSVU3uzKoLkevXe9UfXSF5sMP48k+zSRNPJnzJklADWT7ys+hL+uvvpWZnbKQSby6sJVhxrrqkkiMVP7wyMrWtcAWNrVjH7s5hH+1pIOE8XaKVpmfMWVosj5mLZ9CWG5Og9NKZ2xQ6C5ivOUcRhVRRIQxCmwU9ztpsvytSlqXOWSRbUyvwzDSzSOuHXM5ILBR5EXW3mP61NatToJeq1h8/LrIFye6Jv/AA/4G0V8TlkYG4FiUX6/+ofoPe1Lp0cRjOtOn1PtnyH3R56yxIXxM2aYED/N67eHw9OgmSmLD/N4kknUzv2QU6RadGEFELTv2QUQtOjCii8LRww4qbwtHCGi8LRwSi8LTuSozQtFkozQtJclRLRZKJEWSiE5y6JM5yhRCLk0QnORRCc+z0QneQKIRciiEinwCPcEb7+vuDofnWLFYChitai68iNCPIiWVisynGP2fQyeaO8bC9jHYDXujafQiuecHjaH8JxUXo2jejDf1EkhG30gdPB8sJF5C+UWFwFJ9AHFvoaQceaf+opsnjbMv9Q0l1p9DLWKw8+XK0ShLgHQ3sTrY3INOp4zDVfYcH1lyGmC8d+GmReYBmQA5WXa2psRuG/tW6g5BtyiHUiYTEgBY4l1a92/qewAHsAB73rb1MXJOKw8qQxXHlsCfkL/AI/lVQL6yAJo+GYq6qEeMIgF2NrDroDuet6yOpvrJU9ISjSfEHLBHNKbi8pVsoHobW+lZK1ejS1qOB6iXszaCaThnguawuq59yzkGxPXIlybdAbCsBxwqm1BWf8AKNPebCPVAoud5oMD+z5TriHaY3BsbIvpZU1I9CR6itFLB42r0pD+pv8AqPjKMy311mqweAjiAVVUAdAAAPYD/wA11MLwvD0Gz2zN+JtT/b0tFs5OkIJW6Vj8tEmLJRCLLRCLLRCLJRCLJRCLJRCLJRCLJUQiyUQtH0QioloqIRUSsVEIqJJiokRUQiohFRJiokRUQnDUSZQ4jGqgEAA9wAK5+NwlB0LMik+IEsrEShh1DKwYZgTYg6gi21jXzjFu1KtZDby0mxdRrKk3h7BkhvsmHzA3vyY7373y1ZcdiQNKjf1H9ZBRekaPDuDLFjhMOWOpYwxkk+py3o+34q38Vv6j+sMi9Jc+xRRqeXGif0qq/kKWlapUqd9ifM3k2Alrhahr5gG0G+v519A4bhMPkDdmt+theZXY33hVQBoNBXYG0VOmpEJWlq6yDOxUGQJYFVlp2iEVEIqIRWohFaiEVqIRWohFRCcok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jpeg;base64,/9j/4AAQSkZJRgABAQAAAQABAAD/2wCEAAkGBxISEhUTExIVFRUWGRUYGBUYGBYZGxcXGBYXGBgYGBgYHiggGBolHhgdITEhJSkrLi4uGB8zODMtNygtLisBCgoKDg0OGxAQGy0lICUtLS0tLy8tLy0tLS0tLS0tLS0tLS0tLS0tLS0tLS0tLS0tLS0tLS0tLS0tLS0tLS0tLf/AABEIAMIBAwMBEQACEQEDEQH/xAAbAAABBQEBAAAAAAAAAAAAAAAFAAIDBAYBB//EAEEQAAIBAgQEBAMFBwEHBQEAAAECAwARBBIhMQUTQVEGImFxMoGRFEKhscEHI1JictHw4RUkgpKi0vEzQ1Oywhb/xAAbAQACAwEBAQAAAAAAAAAAAAAAAwECBAUGB//EAEARAAIBAgQDBQUFBwQBBQEAAAECAAMRBBIhMQVBURMiYXGBMpGhscEUQlJy0RUjM2KS4fA0Q4LSsiRTVMLxBv/aAAwDAQACEQMRAD8A9LNbJnjDRCPie1QRAS1e9Ulow1MIw1MiNYXohIDV5WK9EJ29RCDsfxmOGVI5CFDq5zswABXLYG/e+9+lIqVwjhTt1m/D4GpXos6AkgjS29+csPj4wYxmB5t8hGoay5viGmw+dXNZAQL77RAwtUhzb2d76HpKDeI4bOVzMI5FjY6AXZguYG+qgn8KScUtiQNjabF4XUJVWNsylh6a2847E8aCNMrIbQor6HV7hri1tPht13qWxOUsLbC8pS4eaiU2B1diu23jKWE8RscxkRSojeTNGSbZACVJ1BuL2Om21KXFNfXpfT5TRU4alu4SDmA1tqCbXHTyjYeLYnkySuiW5RkSymwOTMATnOYd9B6VcVK3Zlzba4lGoYX7StBQ3tWJvv15aTuF460hYqFCJCGYsCv7wi9/MRaIAb9b6HS9VTEs5OtgBz6/pL1+HpSAFiWZyBY30HLzPwjeEcakaUpIVYFC4ZY3jtZlFvMSGBvuDRSxDl8pN9OlpGKwVJaHaKMpDAe0G0PlsRI+HeIpJJY0ZYxnLgoM2eMqpazXbe4sbqvW1RTxTl1Btry6RmI4bSp03ZQ3dAIJIs17bC2nvhDivGeU4jWPO+XOdSoVb5RchWJJN9LdL0+rWYPkQXO/hMNDCI1I1qrZVvYWFyT5XG0rY3xB+5RowUd3Mdipcxlb5zlX4yLaAb5hSXxRKAroSbTXR4aq1mDm6qobe177eXjJfD2OdhI8swZVsDmCpkI1OYctCLgjfTSrUKmhLNe3XS0VjaBuqLTAJ2ykteF8FjopgTFIjgb5WBt722p6VUf2TeYq2GrUTaopHnLVMiY4VEI6iTHCohHCokztEIqITtRCKiEVEJWIq8rGmphG0SJPC9VIlhJTSFRSWuBv9BLcpGauKVP8I90rcxXqeyp/hHuELmDsbxSFC45gZ0RnaNSC+Vd/LffUC3rSyaK3FgSPATSmErMFJFgTYE6DWB4PFAaVV5REchCpIW1JIul1toGtpqel7UkVUJHcGU7Ga24eoVgHu66kW0tzsfCDo+MTJMjNK7rzOVJoix3YlLKvxAq3vsfM2tI0Vw24vY6C3pNgw6VKbU8gU5cy7luup21EHYxwsjSSBs/2g5mysc0TZl8rgaEBgMt9Co61VhkOo1B+E00f31PLTbumna17WYa7efOWVwspgXl3QjEOyaX5aNmGWy3FxmvbYXt3pv2Zimgtrf0mY4+itY5+8MgBP4iLH/DCWD4HYyRkWRkiGwIBjDAbix0t8xetCYUBjcaWEwVuIs6KQSHDMb+c7D4dys4UXR4ijGyqCc17krYXsbd7daw4jE4HDuQ7i5Fso1PuFzLDHYh6YB1IbMCZVhSOInnYqM+UrYZZW7eblxAk6dT3vS6VTFVP4GHqMOWbKg+OsVXxtI6nKrXvcXJv77SKHH4RUMfPxMiMjR5bWVVa1wgY39i2Y+tNXhnFSDanTXzcn/xEH4wjsGtrcG4W1yOsJ8T4bh4UzssxBjMZCvFdkIGh9bi+h0N6omA4nVNs1Lps8n9pmkCRfVs3LQwXguI4NHvnxIfKycxuW1gxBv5CBmBF75fe9N/ZXFk1tSb1YfMRbcYRxlK2F72sNx63lvAxYRTC6YgWiLgZwyA5lCnUggnroRqSTSbY6iV7XCkgfgZW+GhjH4gKgqXYd+29xa3SXOJYOfm8+CxuuQmyyAgEnYMLEEnW/paqHiOEapYns26OuX56fGXo1rUeyqLnW9xY63lCbhUkaQsFEhRpCQSSG5gOfMVBNzfoDbb1rofZ7KrU7G2vgb+MYOILUaotUEBgBpyttIMRg5BC7sgAkmid0GgMcdrIM9tgL3Nrnpter4d8pYjW97eEfQx1EVVRSQqqVBPU89JJhcekU7zqsmQRiJVIYvLISXGguQPLYE99KhiM5crpawFtzIWkGoLh84JzZib6Abbn6R3C8TLDMDJM5AiknmGYldb7AmwsQ5GW1wopaUwjjMOVz+kbWZa9E5FGrBE0F/Px9ZewniWbNE0sSrFM6Iti2ZTICUuTo+2tgLX660xWtZmUWPhMz4KiTUp02OZASSdjbfxHhD2E4rFIGYPZVcxkt5QWBy+UncE6A9a0KaLAmw3tsJgqYWqjBdyRfTXTxl4Uw0qf4R7pnBMdUdkn4R7pNzEKpUpoBcAbjl4wuZ2nSIqITtEIqISuRV5WMNTCNIohOA0QEsxtekqNW8/oJa+gleTGxCTlGVBIRcR5lzEdwt71PaLfLfWM7GoU7QKcvW2kx+K47jCsmIjK8qF5FaKy2yxsQwdj5g5UZriwFwLa3rIatQqXB2O0664fDrUWgy6sB3vE9BtaWeBYYDETplOWQc6NraXb41boWvZgOgJq9FbORbQ6zPi3z0UN+8pKnxtsYP4bwyZyISTy8PNdQQBoLPGc+7DzHy9xvtVKVEscpOimaMVjFUCqgGZ1sTf0OnjDKeHow7Nfc3tYbk3J9/UWJ63rWMOl72nKOMrFQhY2EscR4PFMpBUXawJsbkAg6kEHcDr0q701cWMVRrPSfOh1hCJNOlv4joL9bd/lXOxHE6dN+xoqalT8I5fmOw+claRbvNoJHi8ZDEjsWDMg1HYnby7frS04bjcYR9reyn7iaD1bc+loNVp0x3d+pmOXCz48yMJCVSxs5OXXoANAflXoMPhcJw8BaVMKfAa+pOvxmEmpXuSZBgPCuJlJKquUEqWJsAQDf1I6XA3rY+MprvvKLh2MK8H8NCOQlwJFDKFJFla410bQgX6X2rPVxeZbLG08PY3MueLULalDyV3kyNlF9LBhp89r1TCuBpfWXrrflpKmO4RC2GeeLDsFURhTkkOYNfM9+oH8Woqy4hhVCFpU0lKZgJk+J8WL5RfKqgBRcAWtXQVAJkZ7w14e8Q8sm+a5BAI1AudSRWTGYKnXXLUAI8RePo1ipm2nxyBAxRyxA1A8x97fka8v+w+zcnBuaZ6bp6qfpOga4I7wvIcJxGKbyqwY2uUNswHsLhvl9KGx1fBkLj0yjk66ofPmvrKqEqfwz6c5OcDEwtkW29raV1VKsoK6jlK6jeR4jhEbmQ2F3XIdB8NiLHqRqdL9TVSim9+cYtZ1sAdjcecEYPw3KHj5krMkN+WCwIXSwsAoJIGgLFre+tIGHAIubgbTZU4gzKwCgFvaI3P09wEG4jhjxSpE0lsOhfEMPLlXLqpvYNYEs2ViRZaS9LKwH3d5rp4ztKTNYdoQEHUj5eEdwrxHiWZssZZpmWRA7XSODyqMqq2YsQRcCwuwJqKdRydBvr6S2Jw2HRBc6J3Tbctvqek10XF4TLycxWTorKyhrC5CMRZyBuAa1ioM2U7zlfZ37PtBqPA7eY5QhRV9n1HziRFV5E7RCKphO2ohK5q0iMNEiNNTCNNEiZnh3Fnkx7I7mMKGWGK5CyKLXe+zvcfCfhAtYm5GJH/fHMbdBynVqUgMIDSF/wAR5g9LdPGA8SjLPIJI3e0xmQqp87Fiy8yQm0ZXRQTbQDcAKVMhDEML63E1rVVqYdGA0ym52HgOd94dj8L80iRiF5gRpEHMysw/lLBWAO2ZSe9aBQVu82855x9RBkQ90bXAuB58ppooFWxA1Atfrb3rRaYYlwyglgAC2571I0hI3FqksALk2AlYN4txaOAHMQz9I77er/8AbXJp/aOKtlw5KUeb828F6D+b3S7slEd7VunSCOGcSxeMdoonOUC7uFF0X0HfoAK7lPA4Th9ILTW318SeczLVqVmteGx4Uw7EKXNmI1djmLHQCwtf201pf21+Uf8AZ1jOCLFGcTExaONOSEbQMDIxjZnCnbOBv93tRWZ2CvzN4UwoJWFuIyrFFZlC8sLK4FtYuYRLtuFWxrMoLN5xrGwmc4o2KQ8QkmkP2aSKXkNzAVaRiDh+SoOhHoBtc33rYopsKaoO9fX63mZiwLFtuUo+IDzZBihiI/shSG8fNszIuXPh+SNSxIPlItrrtTKVlU0yhz3PL43lH1Oe/d8/pNAWms06YiMxNjY5ObzQEXCLEMy76dVydzf1rLZb5SuuW22t7x+tswOl/hKEGMjWFZsOk6iafEF2w8EcvlWUiOOZW8yqUIIAtue9MKuWyuRoBube6VzLlzLzPIXlGA4VFlxCwMRPiTHBHflFVQFnJ0OVc11y2NrAWHR16rEJfYXPOLGQXa250mthwIS6hutwXKgjMoOUnQEi9YzWJ1ImoUwJj/GMOFgJsHOIvfUspU2GotoO/wAxXQwxestmAy7WmOuFQ6bxnh7xfchMQbX2l6e0n/f9b1xcVwetgSa3DxdPvUvqnQ+Gx5RlLFB+7V9/6zbxtf8Az/NKthMXSxVPtKZ8+oPMEcjHshU2MkFaZWRzYdXBBG4tfrb3qJYaQFxjgLeeSFij8l4lIvmGYg3Gu9xvv+FIqUb6je1pqw+KNOysLrmBI8oC4Jw2WTEpcMqQ5Wszl7yWbUM4zgKGIsbakWG9JSkSwvsPnNtbFoKTZSCzaXtay36bT0KtFTb1HznIE7TZE7aiE6KiEVEJXNXkRhFEI01MicIohAniLgCYhdrONQQbEMNmUj4WHf63FZ2pCpmB6/QTRh8S9Bgy+o5Hzl3huGOSPnAPKoALlRckddNif8vTUUhbHWLqOrOSosOnSEjVpSNvUyI4GiECca8QR4d1BUu51Cj7q9Gb1J2HzrkJQfjFQoptQQ2J/Gw5D+Ucz1lnqih+Y/CVIODwTOsjxNd/MRcgZjr5rbD869BnakmRLADQeXhECmrG5hNMLDDKIYlEedTE7oSGXPohBvfNny21vSGLVEzNraNACtYQZjvFKKGw8jStMisjYqNFW8ykgjlNuoItmOunQa1dMI574AseXhKNXUd079Z3ExmVZpYowrzBBMLgrc5fhLaDzLfrue9WUBCFc7bQbvXK85U4v4dxMiB5MSDIEy5BtluAFzA6i2p0plKvTU2VdLyj0nIuTMdjsOqNlCgZdDvdjuSf9K6KG+sxsLaSqy0yUkxxrmEQacsSGUaa5ymS9/al9kM/ac7Wl85y5eUv/bjFCBDiXVyfMEzR6f1KQWqhph27yiWzlV7phCDxSyxwQxQxukaLdZoxJfEZmZ5UysCLltLnqdKzHBglmY2JPLp0jRX0AUe/rNvw6RwiDEsqu7SNIWjz51Y3UZl0jIUZQO9ra6Hm1UGY5NpuRjbvTMeOVzDnuoBawQZtUGwUjYmwFdHBd0ZRMmJ11mFJrozDNX4O8S8srDK3kOiOfuE/dJ/gP4e23mOL8Nek5x2DHe++vJwOf5hyPPbz34bEf7b7cj0/tPSEN/7dqrh8RTxFMVaZuDNTDKbGPp0iIUQiVANbC53PeohHVSp7PqPnJE6BV5E7RCKiEVRCQEVeRGkVMI0iiRGkVMJwilpu3n9BJPKNpkrHo1EmdNQISnxPHpDGzvsttP4iTZV+Z/AGubxBqlVkwdE2epufwoPab3aDxl1IQGo2w+c87w8b4zFfzSPcsegvvr0A6V6elRp4PDilTFlUWE5wzValzznpgwmHgTNI+33mNgfkNK5RepUNlE6FlQawbPhftLIw/doRnEiWzGxBFh0B3ub7U4N2akHU9JQrmN5mcdFE00uZ8/Me/MOW41sbAAC/oBW1My0xYbTMwBY3hnjvFVw8CRRZQqmwBNyet7dr96RSol3LNG1KmVbCC8TxcFEIcaL5zc/FbQAbnU/hT0o6nSLLwa/E4uW+YCQtY6kg5v7Cm9mbi0WXFjeAJpbnYD0FaAIgyGrSIV4NwCXESiMDJdc2ZgbZeh9bkikVq601vGU6Jc2hfj/C1wTIsLuZABn0uC1uhtoPT2pNCqao70c9PIe7G4fxdIsdnJdr6bAD371Jwik3EBXIFpnuJ8SedrudBsBoB8q0JTCDSIdy0jaJFsS2YdQN/wDSr6ythLPDcHz5lRBbNtrsALk7VR3yLcy6Lma09bwjooVEctlUA3NybaXPtoPn6V4Yq2Bxl7WpVj6K/wCjdOonYuHS3MfKXgK7MVOgVEJ21EJ2l1NvUfOSIqZIiohO2ohFaiEgNTCNIqZE5UwjSKIRrEC3+fTvSTVSnmZyAL7k25CTYm1pUx/EYYReaSOId5HVP/sb/hXPPG8MTlohqh/kUn46D4y/Ytz0gLEePeHobfaQx/kSV/xCgfjVft2Of+Hhjb+ZwPhqZGWmN2+EpN+07AdDMfaL+7ijteLE/wAOmP8AkfoIXpDmfdB3F/GPD8UFVpZo8rFrGHMCxFgSAxvYaD3peF/aeGxL4k0kZmAHt2sByFxzOp8ZWp2VRQtyLeEg4VisEjZ4sfCW6c5ZYLH1LAium3HMVtWwjW/lYN8NIlcOoPdceukIcRw+IlTmMgxC3BzQvzFPc2Qk/hT8Nx/hzNkL9mejgqfjp8ZD0K29r+Wsgw/i542ACAKt1ybWHQelq6/2dKgzA3vziRWKmxgLE4nO5bQX6DStSrYRBNzOzYdhGHYgXPlB3I7j096ARe0CDa5knDoUYgSOVXTQdb/gKhyQLrJQAnWFPFeCggaPl5dtV9BqCx6k69qTQdmBvGVlVbWmfxEwd76AG2wA+iitIFhEE3M2GAj4dFD+8Cu29zcm5FwDb8hWF+3Z9JrXswuso4fxORKMi2FyqgWACk6D0HWmthwVsZQVu9pDHFfEbYeLKoD5vvEHVr3J16dBWdMOHa5jXq5RMFNLmYt3JP1rogWmMm8iYVYSpk/D8I0siou5IHsOpqrsFF5KLmNptMD4S5b5hMY7A6tlJ102VrjS/wCFc2rjlAs1vfabUw5G0NYLDxYds2YuSLs5DHS1rKBtfeuLxRqOOwzUe0UHde8NGGoO/WaaSmm17GaGGVbfEL7bjX1+e/zpXD8WMTh0qH2iNR4jQ/GXdMpMntW2UiohO0upt6j5yRFV5EVEmdohFRCQ1aRGkVMDGMbUqtXp0UL1GAA5mAUk2EzvHfFsGHut+ZIP/bQjQ9nfUL7C5rmrXxmN/wBMuRPxsNT+VfqYO9Ono2p6D6medcd8ZY2a4WTkofuxXUkesnxk+xHtT6fBMOrZ616jdX19w2HuiTinbbQeEx+ITck3Ym5Y6k37k710QoXQaCVzczGQYZ2IVVLE7KoJJ9gNatCWsPw52bIEcuTYIFJYnqMoF7+lHjIub2k0vCpVbI0Ugk/+Mowcm17ZCM34UabyDe9oR8UeHDgsQYC2eyo2YrlvmUEgC5vYm16hDmF5NQZTaDcKXibNG7RsPvIxU/VdaKlBKq5aigjoQDKByNjNFh/FkjWXFxJil2zEZJVH8sqfkQb965g4UcOc2BqNSPQaofNTcR3b59KgzfP3wrgMHFKeZg25xXU4aWwlX1sNJVH8v41rp8cqUCKfEUyX0FRdUPnzX1lfs6t3qRv4Hf8AvBePnZnOY7aWta3cW6V6anlKgqbg8+sxuTeQKavK3innZtCxPXU/KhQBAm8hvVpWcsSbDUnp3qDaAuTD3B+CSEl2CqFB1f4Q1tAe/wClIqVhtHpTO8JYGFZjkkcZU3Otn20F9MtKdiouojFAY2MmfgLTueTGI4l0Epsite2oO7j1AI03rlYjjuFwx7O5ep+FBmPryHqY0YZm1Gg6mX8J4Jw4N5ZHlPZf3afq341hfiPFsR7CpRXx77e72fnLjD0BuS3wE0GB4ThYtY8PGp/iygt/zG5rI/Dalb/U4io/hmyj3LaNV1X2FA9IVjbsNKovA8Av+2D53PzMv27nnJlb0q/7JwX/ALK+4Se1frJLA9KU3BsA29IemnylhVfrAWLmkjDkR7Z1QWN2YKWDErayaW9zSf2Sifwajp5MSPcbxga+9jIOB+I4548zSLE3VHbTYahja/1oVuI0Roy1B4jKfeNPeJLUl6GGo8SCL6Ed1OYfUf8AimDi9I2p11NNrj2tjqNm2PwizRI1GsmBrtAg7RMdRCKiE7aohK9XkSLETBASSAACSToABuSegrHjMamGUX1Y6Ko3Y9B9TyllXN5TzbxT4ukclIcyRnQvs7j/APCem569RVcLwp6rjEY7vNyX7qfqfGZq+JIGWnoOvMzMLhXaJpQh5aMqs9tAzfCCfX9R3FdskA25zIAStxtNBwbwrhpkw/Mll5uLXECEKqLGkkNxaRiSzajSwF/zy1KjAm3KaadNSBc6md4aq4fh0WIjwMMs4mkhnMkZkNrl1S2ykgqmb2Gt6oRdiCZdTlQEDXaHJeEtAeIw8OBScS4dgqWEi4dkViiE7AOx0HSw7VQG9s20uQRmybyc5jMVLBeIvw8Rl8yqefvlzA2WYrbX0HSptpfleHh960ocLwWMUYmJpf8Af2ggWEmVWlSLnOZo1kubPl1tmJsVse1mK6EDSURW1BOthDXirCmaSSLFkBJcZhVwoJGYJljWcpbVVYZlufvH1F6Ibar01jXF9G6i0BeKGwhjxMNlEiELhoVwjRPEyvlyiUXDqwHW19x0tdA1wffrF1Ctivu0kOL8I4JpZMLEZ1nhhzM90MLSIis4N/OL5uhAB0A0sZFRgLnaVNNCSove0teC/DHL/wB4ZelwQQSutr2BuvvaqVirgowuDvG0aVjmhfxJ4djxQzaRzdJOjdhIBv8A1bj8K5VF6/CWz0LvR+9T5r4p/wBdjG1qK1t9G6/rPNcZhnido5FKupsQf07j1r2eFxVLFUVrUWup2P8AnPrOQ6MjZWGsqSSqN2A9yK0iQFJ2EPeEODw4uSz4mNEF7+dM5OlgFY9bnXXasuKxBpDui5j6OHzHvTYYv9nvKYPDJmUEGzDUAamzDQ39qwpxDMLONY84XKbrCuJWyhUw6N2FwBfS+h96x18XSw6GrWewH+WHUx4QnRRIzgogwcxozgdPgX2B+I+pFcr/ANbxAd8mlSPIe235j90eA16yC1OmdNT8BGYPiKTTSR3kLRlQSFNszC+VTsSLjQd620cJSwqZaKAD5+Z3PrFly7d4wsvD7Xu2unlAuQOuY3sp9NaZ2hMv2YG5lfibyRxu8UXMKZSUzhWYFrHLcZb9bEgetRcjeAsdpcjVgqMRbmC6r1G1gfU3+VRmlsstDcjMCRe4ysL5fiAY7ke1UvL2k0cmx0sdrk69L6A2HqagmWAkHlxCZSjqrEowbyEgfEAQbnS+q0QEzB/Z7hze0uIiNybBlOVb+UAspJAAte5v1pfZiN7VpnOO8ObB4gLFPI68vNmU2bNmOUNksG+EkaVlxFJWXIRcHrNFJs28k8PftCH7tcQLFrBn0GRjb/1E0vc/eXXbQ61gGHxOCJOFN1/ATp/xPL5SrIlQX5z0XDYhXAKkEEXBBuCO4I3FdfBY+lilJTQjdTuPMfWY3plDrJhW2UjqiEqO1v0FKxWJTDUmq1DoP8A8zJVSxsJ534m47z5REr5YQwzSWJDG+r2GpVeije19yKz8Nwb3OMxI/eMNB+BeQHieZiK1UMezXbn4yp4wjXDzQBYI2gQK8bmzjFi6sxkcCzA7Zfug6aMK69HvA66/KJr9wjTT5w882EwuHUCzYPiM7sQB5oYmhRbC2zRyi+mw03FJAdm8VEcTTRdNmMqxYvDwYXBZU+0PGZ3jkZ2jCvzvMxjXzEXAIDW0NSVZma+kgMqIttYsR4u/dOIlaGeQxszRBVj5gZhI1sxPmQruDqPS9Aoa67Qav3dN5nkiLEyMSWJJLEksSdyTvem6DSK1OsccMu1qm8i0YkQVlIA8pVgCNLggj8qNxaGxknEJTNK8rgZnJY2uB7C+thQoCi0GJY3hXhOOmkmgXETSyQxurlCSxulyu+rea25pbqoByjWMRiSA201cZL52McaySi0rqCGddLrvYXAAJG9qzETYBzhBpIkDsgiB+BAqsrAMPMWvobAb669arqZaZvj3Gli0+Jzst7AX6s3QfjTaYVmy8+g1J8hFu1piOMRYvFsrS2sAFW1gApJsC2/f4jprtXVwNHB4QOKAIJN2Gu/gNvdv4xL3cjNKGJ8HSgqoaNpHICRKxZnud9BlUDuxGxrUmNpuCbEAbk6WkZSIQw37IMZIf3jwRC3cyH2yqLf9VIfiNIDugmXFM84Ax2MxvBsU+HhxhYR5bhSTGcwDWMb3AOuttdd6sq08QmcrJJKzR4L9pE8nLZo0UC/NsSTMb2Cqd411JtrqOut/L4rCouPz1GzW9gEWC/O7eMvmDJk2vNx4W8QYbG5xErK6NYo/xW6Nb/LEGuoG0vMb0mUzVPhSRoLfID8hvVcwMqAY+QmwbKCxJDXBYZrDUIN8wG/Ss9hebM5K3Ajci5mDL5ClmQa2fykoLdP71OpEqCqsY1cx1Orczmelso0v7i3tUlLQFUESZU1JGbXNYEAZS17km+trnQVSxjAw3nUOXKASMqhbZWNwt7EEaa361UrJDiRJHmZH0zxxvpcAhrEEi/Q33v2qbWkg3keDGURo3n5aSscuoY5gVQdCQOm1xRaAbW0E8T4oosQ/NnEiLCDHYqzKFILrcEHOD6E+lLa17GWBOW4g3ivD8LicZKqPL9ojjK52CNGclyya+bcnXYH21gnWwkGxFoI8MSYuP97HC74VmOYqQcp2LopN1I6gDKdRXMxOEdyK9E2qDY9fBuoPwlkc2s2onoGCxSyKGVgwIBBGxB2I9K34DHLiqZNrMNGXof06GUdMplit0pMh454ryocimzyXUHsotnP4hfma5ZX7bjxT+5Ssx8XPsj0GsrVfs6Wm7fKea8yvRaTnXhThfGwsbYaeMzYZrkICA8UmtpImPwm+421J7hqNT1zLoYxalhlbUQbh8O1lDMSFuQLmwLWLZRsLka23tTSRFhdNZfSKl3lxJEgqC0mEsJgiRc9e9LZ45V0lteG3v/LuBVc8tkvBkkJZsq3Jv2q4awiiLm05JEFJS92AJsB2ozXhoDaFvDsBs0p2+EfmTS6jco6lteanAxs350kzUovOcUjyIWGp6f3pdSplGktlmJ5bSyBj7ViqFlIYRJ1M3vBcCMo2zDrbX1F/lW6mHCjNtLCP/wBnL9phYaMA97A6jKbA/M3+laFJFJgdoWF4L8R+NYYc0Ud2k1W5JVUba7NbQDe4BOm1Op4VmGdtF38ZVqgGk8D4/E4lcySLI7Es0gNw7NqWvp1NdehUSpTBQEDleJ5wq2FEEEcLZecWaRwPuK6IURj1a1yQNtBvevMcTqirW7mw0jTotpVw/EZcNOMRG3m2a+zDqG7g2H0owlcnumTo4ymek4TxtJixFBg5Cs8xIZXNhGLeZi3UAajL5jYbVqdk3MolJhPSsMjJGokmZ2CgPJly5yOpCiw16DvVLBovOymc/wBoRjS5t/TarhDKFr7zq4yM7GggiQBeWEmHSqGMAtJFN9qiWieG/wCR9RcH9KN5FzylXik6xRlyDptbcHpVWawlQLG8x3DuMGXFK+ImBWESOgYKAXsABcAXPW5/hrKKmus0qbmUeK8aiiMnJiZZcSrZ5w+ZFVmtOYF+Im4vrbcEdqFcHXnGuuXWG8Fh4MO7zxwZcPBHnTEx4gNz/KAEMepuxJ7aqN71YKo1lJn/AANxllkMT7SMzINgHJLMi9lbp6gd65GLJwtUYxNho46qefmssjZ+57p6KGvqK9GGBFxFTzbxdhpJ8QVRS2RQot6asfqTXP4Fphe2beoS59Tp8LRWKUs9hy0mVmwEiHzIRXbDAzEUYby5w/AE6mgtLKkJw4LqaoWjAsm+ya1W4lssvYXhh3YWA71Rnl1SV8diGS1ht3/tUDWVdiu05gOLCIM7eaQiwFgLe560FbyqVcoud5yTxPFl1jIexHltbXrfTpRkMqcYlttZj5cQ2fOpKkbWOv4U0CYCzE5hPVIIvIik3OVST6kAm/rWbnO6uwh/AJlT1NVMcNpl/FnEXuI4x0JY9h71kJzMTB7gWEEcNI61YgGZxNVgeKCMXq7VmygHYSwMHcc4zc5kaxHUV1cEmde8PfKM08+4trcnc11100iTM1MFKuuUEkHXr0tbtr+dYMfVqUnR7924+tyfpLJbWQw4NmIYszkX1OvSxPfYVw62LDhlRAoPv0PONRbyaaDym4Nj1rIDlOYcpci0k8IxxR4yAy5mAe+UXBLAHIAQb/FbYiul7S35S2bpPecHxe6D11s1iV9Cbnbbc7UU6Nl0iKlQE6iPfFlug/z2poFoom8swRruR+f61QsZNpYeMMPbUHsR1FUMsBJ4JDbUWPaohaTZ6i8LTF+OMSQ6jMbWva9h9etZqzHaFpjmnbKzKpK7XAvrvb16UgWvYy4RiLyaTAviMHoLSwvdbi1w1rrqdAfMNjaqFwjzdQp5qeQwH9qZAVAZL2zKdL21XMBo3e5v6VoWx5zM1BkOsjixbIysD5lIbvYggj2NxQ9JXUqdiLQpjKbz2HBY5pI0kRbq6q4/4hmt8r2+VcHC8dTBUhhq3tJdfQE2+Fo9qJY5hzgbHYoKXsLEk699a9LgEC4amo/CvyEzVG1Mzjgux7HeuhtMpuTLcGG+lULSwEv4XAl2AqpaXC3MLf7OVCSaoWjcgED8U4myaZfKLfP59qkC8RUqlZUnxqSRliFU2NgTa+tqjYyrVFZbwU3LMZOt1IDNpYnUmxv2q+oMR3SsC4tgdUtr0IFx6U0TG+uqyFM7MqZiLkaA2339qk2AkLmJAvPWI5lKghgbgDcEm2mwrE7qgzMbCd5ddpan4rHEo5rLHp942OnZRqfpXNXiIrnLhUaoeqjujzY6e68aSE9sgTz/AIzxG7tmvcMfluAKcsKjWkGExtu49Ooq4udhM0vHG3G9d/DYJUTvi5O8oTKmIxNb7SsA8SxGlWEqY/w5wZsVFKVRMwbKkjFhY282gU5gNNNNz2ricWdBVVXJta5A+HrvNOHplwZOMJLw9gs8T4lHMaRmFBdr5zKLXuWC6gEWYLuKyClh8Qv7vuEXvc+VvSPCtTOovKvExBPHzIocTHKrNJLzcwUXORVXXLoDYAC9lN9d14jtKSZcylTppb/9laguLgGbbwdg4pcJBI4TModVLLcqAzKbG2lwK04UM1EGcqriUpuVJmjGHjH3x+P9qfkaJ+2UeZk2YAWDgadjVTRaXGOpWjvtH86/9X9qjsGgMfR6x64w/wASW/4v7VHYNJHEKO8a3EG1/eRj5NpVTh2llx1FtpnsVxshnSPEBJgfPsUyMbCQKfvbX23rIxsTOlTK1V0gDjjYuQgTm6r6WvbVmv7VU6y/Z2lrg2GEcZdnKh7hHsSARtoNSCNDa21ZDY1LR9JSqk/CJ+IGKdWjLOirZ8wsXzG1/Q2Gnr71WoFINpYllYXlTxRhpJUfl3zZlObUkKGJyknQD03GgsNb1pMFOs1OuZbTJRza5X8jdjsdbXB9TsDv0vWzNMDUyJ7D4MlK4OEMNQHHyEjW/Cvn3GaKnG1CPD5CPpnuiB+PQkSNvufxNfReF1RUwdJv5R8pza4IYiR4DCnetrGLVYXw+CGl+vT0qhMZlluKUIdu9vpVJYG0o8S4spUXBJvqP1qQt4t6wAmUxmKLsSwv0FMtYTC9Qs20o4zGMwsbWGwyrp7aXoAlHckWMkiRni5aIuW4YtbUm+gLfd1H+tLDDNcxmUmnlA0lTB5rF2UWU9tSdgPwpvhF077kbQpwvgRcCSb9yjHyjeSQ/wAi9B/MdPlXNrcRZnNHCL2jjc7Kv5m+g1mqnh/vVNBy6mavCIliIwYltYutjIbNZvOR0tsulzvpWVeHqz58W3anpsg8l5+Zm8aCy6fOZjj/AAR4nZWuwa+WQ/fBHfvXrsJWRkAQAW5DlOZWpMjazHR8WaZLkgTCwyglbjRRlzE5je5OoPWubicIKNcORene5O/nttNxfMIsHi9QCbevQfSukldcRS7Skt8p22PTyitQdZf+32G4PsQa2BgxtqPMSJBPxH1q+WQTKEIMzqDmEZkiR3H3RI4W/vrpS6tUU1PWxIHWwgqljPacBwyKGNY41CIuigfUknqTuSd714qrVaoxdjcmdgKFGVYpSIxr9KUATL5rCZzxTig8TITYWvYVdVi6jXWVfCsxTCRj+o/JnJH516TAUrUFvzngeIVS2JcLy/SFhizetpp6TAtYhtZFLxHLodzsKrlG8eFqNy1kS41jfQgdSdB+NVuo1vHdkw85Hj+MCJC7MD2AO56DvtWGriQhsN508Pgu01MCx4vG4hdF5a6ak20v06n6Vgr4stpedGng0QyQ+FlbPK8l5LG2psCRbUamw7dfSsqO1gOU3oAJoOIATcoaABlLeYgix7AWYWvv3q1R8qG28chBaE8TjIZEijCkKfO1wQRb4Vt0ubfK9ZMlltzmgHW8Fci02YdOvrfS3c0hyQLRoZTvK2JmtjLspCMrxA5XIRlCSIzX3zFbfgdqaLZZBNiIB8V4JI8HcpmOKaMBtFXPYrp2CpGPnamUmZn8oNbKRPSfB8PLwWHWQ3YILkm9763v868HxaoXxlQqNL/LSVVQBaUOMw3ZW3uLH+pdD+h+de94Qey7TCHemxt+VtVnPrd6zdRL2Dw2VLkewrqkyFFhE7dTtaokeMB4/iHmsBpe5/0PepUXmarVtoIIxEpO9XiCb7ynJRKwTxCcKNasIpjCHCZ2hEQO7mzJ/I3Q9uh+VKYBrmPpMUtNzw3gscSlpMupL2YaKNTdu9hrb6+nDfEVMe5p0SVpjRmG7Hmq+HVp06dEUhc7yKeaPmWBZ3Zc0kj6MsRuFCqB5WfoNCBc+ldVAtKkKVJQqjkPmep84BBmzHUybERXgmKreyZUQdgNQvY5RS82sbyhXi4V0MZFwRmvvoOo9dRr60U6rUmzCQ1MOLGeE+N+DHCY2SMXyP8AvY27q249w1x9K9Lhq64ijdvIiZXp5TaC8MzFbkG19+561zcdW+zVb0DYsBcWGltvWVC6ay4q3GjEfiKrh+K1R/FAPwMjJBmIxJBIO4JH0r0CVA6hhsZW0ggxzxusiGzIyuvUZlYMtx1FxVaih1KnYyy6G89nwH7TOHPGGkdony+aMxubMOgZQQfTXbe1eVqcKrq1lAI63nQFdSNTBsvicYg54muhvlNiLe4PWs7YdqRyuNZbPm1EF8Wxt1CDV3Nvr6VKoSbDnEVqthCEmLVUCqSuSy2HYaXt3r01JsihRyE8hUwudyzDfWNwnEELFXOh2LZrjtYr39QaitUewKn5a++MpYakLhlGvM3090rmdlkyqx5gOhGwGxPeq1ai5MzDSNw9LXuH1ln/AHh3IUeTYySE+bXW3UjSuPUxwt3RadMYFb3JuZeTAJ5c4zsuxI0B9FrnPVZiSTNSIq6CWr0qXiNEJyiTOqbVJN4XMsYNvMGOoW7W7ldQPmQB86Ww0jKWraxixl28xJNyemrG/wAtSfxq1sovJVsz684zE4Jp1gUBSYsRG4DC4yMsgk36Aeb1y0mtWWgjVT0+PKMpMSCs2seFQgaEaCw7Dp+Fq18P4bTTDIKy3bc+ZNz7rxVSqSxtKxjVtDsSCPRtvxGn0o4mpw1Zccg0Hdcfy8j/AMT8JFI5hkPpHYom1q6SsGFwbiDCCMZIbW6VaKa+0zeNnyblfqKuDeY3W0HPxFelzUxV4PxGPY6KKJQmFfC/hoztzHIcjvsp3HufTaqsx2E00KGbUzZQ8Eih/eGLmOpBzEZiW3BN9gN/pXE4hVavUGDpG19XI5L0Hi06NOgid8jXlAHifj+WSOB1zAFWlBZQZJGtkj/p2J+XaunQoJTphUFgNBIZiTrLcXEY1y5iJJmXmsq7k6AO3YElVXsMvbSpBlxLWAxsqhL3RiQW7XYBm3PQHL160htDGa2hwzFkDKQNSALAHLtbX1FUz33k5ZivE/AzjcKq7Tw6xk9dPMp7BrfIgVsweK7Gpr7J3lXTMvjMvwThn2jAupUrNDI6ZT8WwfUehZvpUcUsuIDDZgD9JSnSz0z4TGHEshIOhGhHqKSFiLSeN0lIDKD67H/mFq00cTWpewfSAW8ESsLnLqtza/a+n4V6UMbC+8paMFzoKqzSZu/DGHMOHzyeVdTY9TevP403rEmPU2WF+DYUOxnkYKf/AG1PRe5trr6dPel0HCNmIiKtJqi2vaPmgDn4L37XFzf3pz4179yVTBqB3tZawXCADzFivbQXkUqxOht3OvSqtjKhGhgcDSaHjhMqhgFv1y2OX0vWDEVHbneMTDpTHdEgNZoRAVMI4x0WhHRxMdgT7A/pVgJIBO0YRVSJEcsVTaEsYeL9Pzv+lWAlgbRrQENodrj/AFtUESLazQcLweUEndrEjsO3ufy96x4ej9uxIP8At0z/AFMPovzjici+JhBpK9RaZ5TIqWUMCrC4MqDA/iDASSDPG75gPMgJs4H3lAI8wG467ivPUr8NqCjU/gse434Sfut4dDHMDVGYb8x1mSkkVjq5Pvb+xrvZOcym3WUpIISSSxPz/QUWMSyL1kBEI05n9qnI3SKsnWV3xMYP3iPTSrdmZXuiaPhXjRkyQYfDqGZlVSzE3ZrKCQAD+NKrZaVNqjnRQSfSa6eKNwiDfSem4eSO2XMCRoT631uOmtcDhlNuyNZ/aqHMfXYegtOo+9uk8k/aPwqU4tpEGfOC1gLZVRVXW/exru0XXLYzM4N4IwXEpOZzSM+KnVhbyhAl8oNhbbKdL66VV108BLKZ6NJGcgI6C1t7+vodb+tcstYzYF0lbE6qXDAFbGx/O3r1FVvrJ5SLhGOLsM2pUmx6Eaae9Ma66yqWaO4x4eEsqzwNycSCAHAJWQa+SVR8ana+4+laqOKR07OpqD/mkqUam2ZZi/GfAVR87xlVbUsPhVut2AsNe9UpllFmi6uUtmHOCsBw2GNXbMGdlZUB0UZhlLnva+g71opUmqOCNgdf0lAQNTKUXhlB8cygV2jWJ5RVoT4fhIEP7mNp37geUH1bYfM0p3P3jaSBNTw/w+0ovPIvM3jhFuX7M3Vu2w9+nCxdfK+a11+I/tGKoO8c+He5XI1xoVsbggf59anOrLcHSX23hbg/BFlXM6vqRoFO/rcW1pJOkuJfi8NzRyZkIVbWCOqPbe5YXBUnby3H50IGIkFhLuIUhQtkU9gLCoOgtFMYJngI1OtUK2iiI2EG9rVAgJKwNgMu519KtCP4bxGOJyHaxYZVXcs19LD5fjSzUKm1ptw2Gd0ZxISwuoWxJOt2Vcvbff8ADeoNUKbEQTCFlzXk4wzBiDpbQ3poExsljaTRREHXbT9b/lVrW1Mi0J4TBW1YXO4B6erevpXPXtOIMadA2p/efr4L9TG2FMXbfpLxNeko0EooKdMWA2ESzEm5nKdKyG1TIitS6tJKqFKguDuDJBINxMv4l8IpOTJEVjlN730SQ92A+B/5gLHrvXHQ4jhmljUo+90H/wBl+IhUprW1GjfA/pPOeI4OWF+XMhRh0I3HcHYj1Fd3DYmjiU7SiwYeH+XnNem6GzjWVQ1aLRcVuxPzFSJM0PgLDFsfDfZc7n/hRrfiRXE//ony8PdR94qvvYfSa8Ct648LmegMzBrSgk9JFG/vWRagQAcp2ezJieBWDXOfOCt9diLW96er3FxFlLTzbE4VU4jy1OZYlRBa2+UWX+/XetDtenFgWabGXE5H1PlNtfTqPeucV0moPYytx/FWCRL8UjHQdgbD6/kDVaQsCekKjagdZ2BkXPGD5oxr66am/fUVAYnU7GWFhccxC3D+Lx5RmcKwC6330H41nqI1+6I9KikWaVOK8YjxGIihQyB7OzSRtZWAFvN0b31Hv03Yday0yTM1TIXsJBxXgEbKp5WHdwNeZEt2G4OdMtj8qmnjKtMm50lHpAjuwfHgsMInYYGFZolLPGy3tofMpN7qbaEU4Y6rmysdDKimCtxvBnC/FnNjs8Sxp0ZbkIT8Jtpp6Veq5B0iAwvYwNxTj2JhDJIVzXspUCzCwYNrfSxU1IOfaBBvNR4J8WyfZs2MbmqHKo2UcwAAGxOz9dD0XU7VzMVw51btcK2U81Oqn/r6Ry1Bs09F4bxfOo5RWRPTRlB7odazU+I9m3Z4lch8fZPk20tkvqusq4rGsXNtBrprp6a10cwJuDpFNKs5uSd7AVNpSQxzqMwbQA3+Wn96gHrIBicruDufw60aSdI04gBW63uB8h+elF9JUmD+EYQCaZmPmkIyOei21Udjf2uPnS3QlQROjQxPcCGWo+B5SWBGnwi/1IPeqAMwsZc1lGsMcppGZyuQMRv362G5pL8Qpg9nTBd+i6+87D1mE0ySSdB4y1hsKqbb/wAR3+Q+7+ftTqXC62J72MNl/Ap/8jz8hpKmoq+xv1liu+iBFCqLAdIkm+8VWkRUQjLUSIrUQitRCVcdw2OZMkiK6/wsLgeqndD6qRXMr8LptU7aiTTqfiXn+YbGMz3GVhceMx3FP2dobnDysn8kl2X2DgZgPcH3oXHcQw+lekKg/Emh9UP0MQ+Fpt7Bseh298z+J8H4uPUxZx3js4/6dfqKfS47gahyl8rdGBU/HSIbB1V5e7WEPAsBjx0eZcpIkWxBBuUJ2PtWTj9VKmALIbgMh0/MI7BIVrC/Qz0DGwX86akWuve/bsaQ6AzrK5mH45xqRJ3VCVC20IsdQN+vWmpTFtImpWIaDMbICOZGtnzZnZR5jfQknfpV1JGhima+suYPEgRtJK1kQDbUluij+alsDewjUOlzBfCuKs+LE7Ab2I6BbWAHtU1af7sqJSnV/eBjtLuNumPe3wyKSCOzxkX+qn6UunrSHhG1e7WvyMEcOikxOIKfDEgDSuLXyXAsCNASbAdbAm9a1UAXiRvDUYVJGnHxMoSNP4VBGg6ZSosR61a+lpOxvNBwzjMToEdyclhpYa37+xFY6y63jadQbSwTHozuAwuBe+xOoDHdTp5SNe3Wk2uLRhNjeef+IeCjDO/LI5LWaPW4zG4y6XtaxOuwt6VrpvcC8yVQL3mQxUcjt53zZQbk/dVQLe3YfKtSkcpAaHvDM9hzJSOWgICdNvMPnuSfWoqG5tAR/hrizzYlndyHYEJbTLsQAdx8u1UrU1KZSLjpLDQy7gv2hY2N2ScRzqCRaRbOACRYSJY9NyDXMfhFEd6gzUz/ACnT+k6fKSap5i80PC/G+FmBLwTwBRclXV0H/NlN+tvSlNQx9P2XV/MEH4XEA1M8rQpBxfAyqWGK0GpUxuSBvqFufnS2rY4b0R6OPqJOWmdm+Er/AP8AQ8P6Y+EDrdZQfplq/wBoxf8A8dveP1hkTbND+C4fHNGjpLmRlDBghswNwCMxGlLpYjGVywp0PZNjdwLGDU0G5l5OFR9mO25A29r1sXCcSfQlEHqx+gkZqY2uZcigC7AD23+pufypy8DR/wDU1GfwvlX3LaQax+6LSQL/AOf9a61ChSoLkpKFHQC0SWJNzHZabIiy0QnctEmLLRCcy0SIstEIstEIrUXkzlqLwnCo7CqVKVOoMrqCOhAIkgkbTjDTc6ai5J1Go3rk4jgWCqIwWmFJBsRpv4DSMWs4OplVWIdu2jA/ykXH9vlWLAVjWw65vaHdPmNDNZsDKPHeBJilZwAswWwcfetqFYG2YdLnatakgxboCJ5tgM0crI4KkXBXruQQQaa+o0mUaHWP8S4fJh8NlYFWaUlf5lI/RvxNFLVjLuLKLQZgWtt16W39Ku0SIT4liGIWO1gqKJG63Ys3LX1sdf6qTSTW81OSABJcHMsUOXbOea9rZj92NfQW6fzGn3vKA2EjknsokzAGxy9lGuvtcG3e1AOtpBlaDGGOYhRqVS2gvaw8xUdzqKo66SM1jpNUeLqsdniIIAFmW5v3uBWcrHdrprAksqyOGyXB0yd7aEk/D9agKRFZgTB/EPDSSB+T5C2U67GxvlN9RrY9tBTkrlfalgl9oKxPDp8PhxE6MHklUJp5SLFjYjQ3IGm+laVYM1xK2I3lvh+ATD5AR+8e+ZmtdUj1lZQNBcHJve+btUk3hzmWRjPMSTlzszMeig3J+QFM2EDOwTEoBfZrC50F+tj6Df2pbDW8qVk2GxvIlBHmC6dNe9jrVCmYSALS9Pg2xMymBAGkZVy7jUhbnS2nW1JNcUUY1DoBf3Rls2k954eqRRpGnwoqov8ASihR9bX+dTwii1PDBn9pyXPm36Cwlapu2nKWeeK6l4udEwovJtHiQUXhaPDUXhaOovC0cFqbyIstReE7kok2jW0ohaQPMBUQtIWxIohIziqIRhxVEmN+1UXhKPF4pJoisTFZVuya2Dd1/X6153GL9ixPb/7dSwb+Vtg3gDzj1OZcvMQXwXis0bHOTqAMrX0I6kb2rWx6SyHrCGP5WIsJEzEDR1+IC/TqRSi5EvkVoB454eZoOXGcwjLOgG+t8ysCb69CO1WSsA2so1Lu2EqeE8BFFDiMZiYs6xlY4kLFC0pN31H8K2110JrUcpW52mdFym8f4k4LG0kLQpMA8H2uaNiGMSsfLc273uTtapKhRpLHvGZeSVpGMgDZSSiG2ha249bXIHQAUW0lTJMeYlZLnPyrARgkl5Ac2W3YaXPqalBJlxHGGjadznlY5rnq9vIo10Rb3/5aDrpJ21laLH81L52dut9FB7a7/SszqQZW8LS+HicMuIDrZnaLIBmN8ua+cn8APrUEELmlgl9pEuFmcBFDMw+6sZchdugJt60sC50EvY2kWFweNlYpCs0hQp5EAHLY3C5s3lXVW16WO1ORW+7IN+cgfwjNDi0WUcgNE55k0iGIRhfOwkUm5Fzpvc32N60AtsZXnAnHfDSYTDRYvD4tMXC8pj5ioyZZUBIQoxN/hY39BprTr3hMsutzvbU/M2/WpMkxyHaw12qp8ZW09L/Z/wAAdSMRNqQCIhrcBhZnJOt7eUe7GuXUAxdbsV9kG7ny2X6mMHdF/dPQA5ruaRMXMNEI4SmiEeJjReEljxBovCXYJb1MJeQUSI7LRCPKVF5MqYpTReFoLlBqLyZXKmi8I3LReE5lovCLLReEQB6aetLq00qoUcXB0Ikg2NxK/E8E0oLR2Em5T+I2+JPXuP8AD5pu04ewpVdaZ9lun8rfQ/4NAOfbeCOHl0ALkLckAgnQ9LXG52rZ2inRTLIpGpl9OKhZFVyRc/EouQLgHQe/ptVls28sxym0L8YgjxCLEQRGp0ZiAS7byHppfS+2vtTGIaypoBK5NCTFj8Ekr8RLyCKJoYoBIBcrF5g6qOp0Nt7lhvtWtXuzX2iSspYviAhweFfDr9njU4gotwTZQY1z3vmZi2Y76nrvV76aSAJax2JaXiOJilyyxYaLnxQlEP7xY11Jtc3LtYE9Km8jnMsMSnFcIWxAUhMZg4o5UAQlZp40lizJa4CNf00O4oGu8jedPGWm4i/DTh4osLDMqALFZkVZEClWW3LDggXPSTTUiquOsOc18nEplRkRVOTGrByVjWwhKCyFbbWIbN69tKUKjEHTY2jCAJxuHRpFMkP2hAMS2b7MwV7ZPKCbFuWD5bL1HvVWdVU5bmx1tvJAudYMbmzz4+MRthnnwSENKwGYxFlDyWHkuHsdNl2q6ksSLW0lSIEHJweGwGHx2R+XiJJZI0PNEcDBwA2W4IMjK+XW4BAB2o0AAaVEXifjEM+Ckw5xP2t3kV4iIRHHGoa3LANiCEza23I9ahqoAIvJteeZ8V4EyDNHdg3xJ94W10/iX8RU06+bRpJW0LeBvA0mJKzTKVh3VDcGX17rH69elIr4lqjmhhva5tyQfU9BCwAu09fiwWUWA/T6DoPStuGwyYemET+5PUyjMWMeMKafKx32Q0QnRhDRCPXBGiEmTA0QlyDC2qYS4sdELR2WiFpLkqLybSN4b0QtK74MGiFpXfAUQtI24fUQtGHh9ELRpwFEJz7AaIWi+wmquiupVxcHcGSLiVOJcFMgJGj9GtcE9M6Df3GvvXnq3Dq2FObD99Pwn2h+U8x4GaFrX0Myi8OxUWZphGqprzLgqx9DuT6WBq9DE0a+iHvDdToR5iVu41aQcP8AFZVirnMOmUXGvS2mlasttpAra96azCYvDzaEI2YDRgb6dqjMToRG2U7TOeMOHFYebFMQsTZxC5ZhpfRNfKLnNYem9qfTq20MU6aaTF4rxJiopjM0pGJvlMnYhVUkAixAAubixz7W0rRudIgnWUuL+LMVjFZsROSsZHJjUKgDtfz2jAuwF9TqM2lquZO+kvnx3jJcOIsRiGfOUBISNSVU3uzKoLkevXe9UfXSF5sMP48k+zSRNPJnzJklADWT7ys+hL+uvvpWZnbKQSby6sJVhxrrqkkiMVP7wyMrWtcAWNrVjH7s5hH+1pIOE8XaKVpmfMWVosj5mLZ9CWG5Og9NKZ2xQ6C5ivOUcRhVRRIQxCmwU9ztpsvytSlqXOWSRbUyvwzDSzSOuHXM5ILBR5EXW3mP61NatToJeq1h8/LrIFye6Jv/AA/4G0V8TlkYG4FiUX6/+ofoPe1Lp0cRjOtOn1PtnyH3R56yxIXxM2aYED/N67eHw9OgmSmLD/N4kknUzv2QU6RadGEFELTv2QUQtOjCii8LRww4qbwtHCGi8LRwSi8LTuSozQtFkozQtJclRLRZKJEWSiE5y6JM5yhRCLk0QnORRCc+z0QneQKIRciiEinwCPcEb7+vuDofnWLFYChitai68iNCPIiWVisynGP2fQyeaO8bC9jHYDXujafQiuecHjaH8JxUXo2jejDf1EkhG30gdPB8sJF5C+UWFwFJ9AHFvoaQceaf+opsnjbMv9Q0l1p9DLWKw8+XK0ShLgHQ3sTrY3INOp4zDVfYcH1lyGmC8d+GmReYBmQA5WXa2psRuG/tW6g5BtyiHUiYTEgBY4l1a92/qewAHsAB73rb1MXJOKw8qQxXHlsCfkL/AI/lVQL6yAJo+GYq6qEeMIgF2NrDroDuet6yOpvrJU9ISjSfEHLBHNKbi8pVsoHobW+lZK1ejS1qOB6iXszaCaThnguawuq59yzkGxPXIlybdAbCsBxwqm1BWf8AKNPebCPVAoud5oMD+z5TriHaY3BsbIvpZU1I9CR6itFLB42r0pD+pv8AqPjKMy311mqweAjiAVVUAdAAAPYD/wA11MLwvD0Gz2zN+JtT/b0tFs5OkIJW6Vj8tEmLJRCLLRCLLRCLJRCLJRCLJRCLJRCLJUQiyUQtH0QioloqIRUSsVEIqJJiokRUQiohFRJiokRUQnDUSZQ4jGqgEAA9wAK5+NwlB0LMik+IEsrEShh1DKwYZgTYg6gi21jXzjFu1KtZDby0mxdRrKk3h7BkhvsmHzA3vyY7373y1ZcdiQNKjf1H9ZBRekaPDuDLFjhMOWOpYwxkk+py3o+34q38Vv6j+sMi9Jc+xRRqeXGif0qq/kKWlapUqd9ifM3k2Alrhahr5gG0G+v519A4bhMPkDdmt+theZXY33hVQBoNBXYG0VOmpEJWlq6yDOxUGQJYFVlp2iEVEIqIRWohFaiEVqIRWohFRCcokz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data:image/jpeg;base64,/9j/4AAQSkZJRgABAQAAAQABAAD/2wCEAAkGBxISEhUTExIVFRUWGRUYGBUYGBYZGxcXGBYXGBgYGBgYHiggGBolHhgdITEhJSkrLi4uGB8zODMtNygtLisBCgoKDg0OGxAQGy0lICUtLS0tLy8tLy0tLS0tLS0tLS0tLS0tLS0tLS0tLS0tLS0tLS0tLS0tLS0tLS0tLS0tLf/AABEIAMIBAwMBEQACEQEDEQH/xAAbAAABBQEBAAAAAAAAAAAAAAAFAAIDBAYBB//EAEEQAAIBAgQEBAMFBwEHBQEAAAECAwARBBIhMQUTQVEGImFxMoGRFEKhscEHI1JictHw4RUkgpKi0vEzQ1Oywhb/xAAbAQACAwEBAQAAAAAAAAAAAAAAAwECBAUGB//EAEARAAIBAgQDBQUFBwQBBQEAAAECAAMRBBIhMQVBURMiYXGBMpGhscEUQlJy0RUjM2KS4fA0Q4LSsiRTVMLxBv/aAAwDAQACEQMRAD8A9LNbJnjDRCPie1QRAS1e9Ulow1MIw1MiNYXohIDV5WK9EJ29RCDsfxmOGVI5CFDq5zswABXLYG/e+9+lIqVwjhTt1m/D4GpXos6AkgjS29+csPj4wYxmB5t8hGoay5viGmw+dXNZAQL77RAwtUhzb2d76HpKDeI4bOVzMI5FjY6AXZguYG+qgn8KScUtiQNjabF4XUJVWNsylh6a2847E8aCNMrIbQor6HV7hri1tPht13qWxOUsLbC8pS4eaiU2B1diu23jKWE8RscxkRSojeTNGSbZACVJ1BuL2Om21KXFNfXpfT5TRU4alu4SDmA1tqCbXHTyjYeLYnkySuiW5RkSymwOTMATnOYd9B6VcVK3Zlzba4lGoYX7StBQ3tWJvv15aTuF460hYqFCJCGYsCv7wi9/MRaIAb9b6HS9VTEs5OtgBz6/pL1+HpSAFiWZyBY30HLzPwjeEcakaUpIVYFC4ZY3jtZlFvMSGBvuDRSxDl8pN9OlpGKwVJaHaKMpDAe0G0PlsRI+HeIpJJY0ZYxnLgoM2eMqpazXbe4sbqvW1RTxTl1Btry6RmI4bSp03ZQ3dAIJIs17bC2nvhDivGeU4jWPO+XOdSoVb5RchWJJN9LdL0+rWYPkQXO/hMNDCI1I1qrZVvYWFyT5XG0rY3xB+5RowUd3Mdipcxlb5zlX4yLaAb5hSXxRKAroSbTXR4aq1mDm6qobe177eXjJfD2OdhI8swZVsDmCpkI1OYctCLgjfTSrUKmhLNe3XS0VjaBuqLTAJ2ykteF8FjopgTFIjgb5WBt722p6VUf2TeYq2GrUTaopHnLVMiY4VEI6iTHCohHCokztEIqITtRCKiEVEJWIq8rGmphG0SJPC9VIlhJTSFRSWuBv9BLcpGauKVP8I90rcxXqeyp/hHuELmDsbxSFC45gZ0RnaNSC+Vd/LffUC3rSyaK3FgSPATSmErMFJFgTYE6DWB4PFAaVV5REchCpIW1JIul1toGtpqel7UkVUJHcGU7Ga24eoVgHu66kW0tzsfCDo+MTJMjNK7rzOVJoix3YlLKvxAq3vsfM2tI0Vw24vY6C3pNgw6VKbU8gU5cy7luup21EHYxwsjSSBs/2g5mysc0TZl8rgaEBgMt9Co61VhkOo1B+E00f31PLTbumna17WYa7efOWVwspgXl3QjEOyaX5aNmGWy3FxmvbYXt3pv2Zimgtrf0mY4+itY5+8MgBP4iLH/DCWD4HYyRkWRkiGwIBjDAbix0t8xetCYUBjcaWEwVuIs6KQSHDMb+c7D4dys4UXR4ijGyqCc17krYXsbd7daw4jE4HDuQ7i5Fso1PuFzLDHYh6YB1IbMCZVhSOInnYqM+UrYZZW7eblxAk6dT3vS6VTFVP4GHqMOWbKg+OsVXxtI6nKrXvcXJv77SKHH4RUMfPxMiMjR5bWVVa1wgY39i2Y+tNXhnFSDanTXzcn/xEH4wjsGtrcG4W1yOsJ8T4bh4UzssxBjMZCvFdkIGh9bi+h0N6omA4nVNs1Lps8n9pmkCRfVs3LQwXguI4NHvnxIfKycxuW1gxBv5CBmBF75fe9N/ZXFk1tSb1YfMRbcYRxlK2F72sNx63lvAxYRTC6YgWiLgZwyA5lCnUggnroRqSTSbY6iV7XCkgfgZW+GhjH4gKgqXYd+29xa3SXOJYOfm8+CxuuQmyyAgEnYMLEEnW/paqHiOEapYns26OuX56fGXo1rUeyqLnW9xY63lCbhUkaQsFEhRpCQSSG5gOfMVBNzfoDbb1rofZ7KrU7G2vgb+MYOILUaotUEBgBpyttIMRg5BC7sgAkmid0GgMcdrIM9tgL3Nrnpter4d8pYjW97eEfQx1EVVRSQqqVBPU89JJhcekU7zqsmQRiJVIYvLISXGguQPLYE99KhiM5crpawFtzIWkGoLh84JzZib6Abbn6R3C8TLDMDJM5AiknmGYldb7AmwsQ5GW1wopaUwjjMOVz+kbWZa9E5FGrBE0F/Px9ZewniWbNE0sSrFM6Iti2ZTICUuTo+2tgLX660xWtZmUWPhMz4KiTUp02OZASSdjbfxHhD2E4rFIGYPZVcxkt5QWBy+UncE6A9a0KaLAmw3tsJgqYWqjBdyRfTXTxl4Uw0qf4R7pnBMdUdkn4R7pNzEKpUpoBcAbjl4wuZ2nSIqITtEIqISuRV5WMNTCNIohOA0QEsxtekqNW8/oJa+gleTGxCTlGVBIRcR5lzEdwt71PaLfLfWM7GoU7QKcvW2kx+K47jCsmIjK8qF5FaKy2yxsQwdj5g5UZriwFwLa3rIatQqXB2O0664fDrUWgy6sB3vE9BtaWeBYYDETplOWQc6NraXb41boWvZgOgJq9FbORbQ6zPi3z0UN+8pKnxtsYP4bwyZyISTy8PNdQQBoLPGc+7DzHy9xvtVKVEscpOimaMVjFUCqgGZ1sTf0OnjDKeHow7Nfc3tYbk3J9/UWJ63rWMOl72nKOMrFQhY2EscR4PFMpBUXawJsbkAg6kEHcDr0q701cWMVRrPSfOh1hCJNOlv4joL9bd/lXOxHE6dN+xoqalT8I5fmOw+claRbvNoJHi8ZDEjsWDMg1HYnby7frS04bjcYR9reyn7iaD1bc+loNVp0x3d+pmOXCz48yMJCVSxs5OXXoANAflXoMPhcJw8BaVMKfAa+pOvxmEmpXuSZBgPCuJlJKquUEqWJsAQDf1I6XA3rY+MprvvKLh2MK8H8NCOQlwJFDKFJFla410bQgX6X2rPVxeZbLG08PY3MueLULalDyV3kyNlF9LBhp89r1TCuBpfWXrrflpKmO4RC2GeeLDsFURhTkkOYNfM9+oH8Woqy4hhVCFpU0lKZgJk+J8WL5RfKqgBRcAWtXQVAJkZ7w14e8Q8sm+a5BAI1AudSRWTGYKnXXLUAI8RePo1ipm2nxyBAxRyxA1A8x97fka8v+w+zcnBuaZ6bp6qfpOga4I7wvIcJxGKbyqwY2uUNswHsLhvl9KGx1fBkLj0yjk66ofPmvrKqEqfwz6c5OcDEwtkW29raV1VKsoK6jlK6jeR4jhEbmQ2F3XIdB8NiLHqRqdL9TVSim9+cYtZ1sAdjcecEYPw3KHj5krMkN+WCwIXSwsAoJIGgLFre+tIGHAIubgbTZU4gzKwCgFvaI3P09wEG4jhjxSpE0lsOhfEMPLlXLqpvYNYEs2ViRZaS9LKwH3d5rp4ztKTNYdoQEHUj5eEdwrxHiWZssZZpmWRA7XSODyqMqq2YsQRcCwuwJqKdRydBvr6S2Jw2HRBc6J3Tbctvqek10XF4TLycxWTorKyhrC5CMRZyBuAa1ioM2U7zlfZ37PtBqPA7eY5QhRV9n1HziRFV5E7RCKphO2ohK5q0iMNEiNNTCNNEiZnh3Fnkx7I7mMKGWGK5CyKLXe+zvcfCfhAtYm5GJH/fHMbdBynVqUgMIDSF/wAR5g9LdPGA8SjLPIJI3e0xmQqp87Fiy8yQm0ZXRQTbQDcAKVMhDEML63E1rVVqYdGA0ym52HgOd94dj8L80iRiF5gRpEHMysw/lLBWAO2ZSe9aBQVu82855x9RBkQ90bXAuB58ppooFWxA1Atfrb3rRaYYlwyglgAC2571I0hI3FqksALk2AlYN4txaOAHMQz9I77er/8AbXJp/aOKtlw5KUeb828F6D+b3S7slEd7VunSCOGcSxeMdoonOUC7uFF0X0HfoAK7lPA4Th9ILTW318SeczLVqVmteGx4Uw7EKXNmI1djmLHQCwtf201pf21+Uf8AZ1jOCLFGcTExaONOSEbQMDIxjZnCnbOBv93tRWZ2CvzN4UwoJWFuIyrFFZlC8sLK4FtYuYRLtuFWxrMoLN5xrGwmc4o2KQ8QkmkP2aSKXkNzAVaRiDh+SoOhHoBtc33rYopsKaoO9fX63mZiwLFtuUo+IDzZBihiI/shSG8fNszIuXPh+SNSxIPlItrrtTKVlU0yhz3PL43lH1Oe/d8/pNAWms06YiMxNjY5ObzQEXCLEMy76dVydzf1rLZb5SuuW22t7x+tswOl/hKEGMjWFZsOk6iafEF2w8EcvlWUiOOZW8yqUIIAtue9MKuWyuRoBube6VzLlzLzPIXlGA4VFlxCwMRPiTHBHflFVQFnJ0OVc11y2NrAWHR16rEJfYXPOLGQXa250mthwIS6hutwXKgjMoOUnQEi9YzWJ1ImoUwJj/GMOFgJsHOIvfUspU2GotoO/wAxXQwxestmAy7WmOuFQ6bxnh7xfchMQbX2l6e0n/f9b1xcVwetgSa3DxdPvUvqnQ+Gx5RlLFB+7V9/6zbxtf8Az/NKthMXSxVPtKZ8+oPMEcjHshU2MkFaZWRzYdXBBG4tfrb3qJYaQFxjgLeeSFij8l4lIvmGYg3Gu9xvv+FIqUb6je1pqw+KNOysLrmBI8oC4Jw2WTEpcMqQ5Wszl7yWbUM4zgKGIsbakWG9JSkSwvsPnNtbFoKTZSCzaXtay36bT0KtFTb1HznIE7TZE7aiE6KiEVEJXNXkRhFEI01MicIohAniLgCYhdrONQQbEMNmUj4WHf63FZ2pCpmB6/QTRh8S9Bgy+o5Hzl3huGOSPnAPKoALlRckddNif8vTUUhbHWLqOrOSosOnSEjVpSNvUyI4GiECca8QR4d1BUu51Cj7q9Gb1J2HzrkJQfjFQoptQQ2J/Gw5D+Ucz1lnqih+Y/CVIODwTOsjxNd/MRcgZjr5rbD869BnakmRLADQeXhECmrG5hNMLDDKIYlEedTE7oSGXPohBvfNny21vSGLVEzNraNACtYQZjvFKKGw8jStMisjYqNFW8ykgjlNuoItmOunQa1dMI574AseXhKNXUd079Z3ExmVZpYowrzBBMLgrc5fhLaDzLfrue9WUBCFc7bQbvXK85U4v4dxMiB5MSDIEy5BtluAFzA6i2p0plKvTU2VdLyj0nIuTMdjsOqNlCgZdDvdjuSf9K6KG+sxsLaSqy0yUkxxrmEQacsSGUaa5ymS9/al9kM/ac7Wl85y5eUv/bjFCBDiXVyfMEzR6f1KQWqhph27yiWzlV7phCDxSyxwQxQxukaLdZoxJfEZmZ5UysCLltLnqdKzHBglmY2JPLp0jRX0AUe/rNvw6RwiDEsqu7SNIWjz51Y3UZl0jIUZQO9ra6Hm1UGY5NpuRjbvTMeOVzDnuoBawQZtUGwUjYmwFdHBd0ZRMmJ11mFJrozDNX4O8S8srDK3kOiOfuE/dJ/gP4e23mOL8Nek5x2DHe++vJwOf5hyPPbz34bEf7b7cj0/tPSEN/7dqrh8RTxFMVaZuDNTDKbGPp0iIUQiVANbC53PeohHVSp7PqPnJE6BV5E7RCKiEVRCQEVeRGkVMI0iiRGkVMJwilpu3n9BJPKNpkrHo1EmdNQISnxPHpDGzvsttP4iTZV+Z/AGubxBqlVkwdE2epufwoPab3aDxl1IQGo2w+c87w8b4zFfzSPcsegvvr0A6V6elRp4PDilTFlUWE5wzValzznpgwmHgTNI+33mNgfkNK5RepUNlE6FlQawbPhftLIw/doRnEiWzGxBFh0B3ub7U4N2akHU9JQrmN5mcdFE00uZ8/Me/MOW41sbAAC/oBW1My0xYbTMwBY3hnjvFVw8CRRZQqmwBNyet7dr96RSol3LNG1KmVbCC8TxcFEIcaL5zc/FbQAbnU/hT0o6nSLLwa/E4uW+YCQtY6kg5v7Cm9mbi0WXFjeAJpbnYD0FaAIgyGrSIV4NwCXESiMDJdc2ZgbZeh9bkikVq601vGU6Jc2hfj/C1wTIsLuZABn0uC1uhtoPT2pNCqao70c9PIe7G4fxdIsdnJdr6bAD371Jwik3EBXIFpnuJ8SedrudBsBoB8q0JTCDSIdy0jaJFsS2YdQN/wDSr6ythLPDcHz5lRBbNtrsALk7VR3yLcy6Lma09bwjooVEctlUA3NybaXPtoPn6V4Yq2Bxl7WpVj6K/wCjdOonYuHS3MfKXgK7MVOgVEJ21EJ2l1NvUfOSIqZIiohO2ohFaiEgNTCNIqZE5UwjSKIRrEC3+fTvSTVSnmZyAL7k25CTYm1pUx/EYYReaSOId5HVP/sb/hXPPG8MTlohqh/kUn46D4y/Ytz0gLEePeHobfaQx/kSV/xCgfjVft2Of+Hhjb+ZwPhqZGWmN2+EpN+07AdDMfaL+7ijteLE/wAOmP8AkfoIXpDmfdB3F/GPD8UFVpZo8rFrGHMCxFgSAxvYaD3peF/aeGxL4k0kZmAHt2sByFxzOp8ZWp2VRQtyLeEg4VisEjZ4sfCW6c5ZYLH1LAium3HMVtWwjW/lYN8NIlcOoPdceukIcRw+IlTmMgxC3BzQvzFPc2Qk/hT8Nx/hzNkL9mejgqfjp8ZD0K29r+Wsgw/i542ACAKt1ybWHQelq6/2dKgzA3vziRWKmxgLE4nO5bQX6DStSrYRBNzOzYdhGHYgXPlB3I7j096ARe0CDa5knDoUYgSOVXTQdb/gKhyQLrJQAnWFPFeCggaPl5dtV9BqCx6k69qTQdmBvGVlVbWmfxEwd76AG2wA+iitIFhEE3M2GAj4dFD+8Cu29zcm5FwDb8hWF+3Z9JrXswuso4fxORKMi2FyqgWACk6D0HWmthwVsZQVu9pDHFfEbYeLKoD5vvEHVr3J16dBWdMOHa5jXq5RMFNLmYt3JP1rogWmMm8iYVYSpk/D8I0siou5IHsOpqrsFF5KLmNptMD4S5b5hMY7A6tlJ102VrjS/wCFc2rjlAs1vfabUw5G0NYLDxYds2YuSLs5DHS1rKBtfeuLxRqOOwzUe0UHde8NGGoO/WaaSmm17GaGGVbfEL7bjX1+e/zpXD8WMTh0qH2iNR4jQ/GXdMpMntW2UiohO0upt6j5yRFV5EVEmdohFRCQ1aRGkVMDGMbUqtXp0UL1GAA5mAUk2EzvHfFsGHut+ZIP/bQjQ9nfUL7C5rmrXxmN/wBMuRPxsNT+VfqYO9Ono2p6D6medcd8ZY2a4WTkofuxXUkesnxk+xHtT6fBMOrZ616jdX19w2HuiTinbbQeEx+ITck3Ym5Y6k37k710QoXQaCVzczGQYZ2IVVLE7KoJJ9gNatCWsPw52bIEcuTYIFJYnqMoF7+lHjIub2k0vCpVbI0Ugk/+Mowcm17ZCM34UabyDe9oR8UeHDgsQYC2eyo2YrlvmUEgC5vYm16hDmF5NQZTaDcKXibNG7RsPvIxU/VdaKlBKq5aigjoQDKByNjNFh/FkjWXFxJil2zEZJVH8sqfkQb965g4UcOc2BqNSPQaofNTcR3b59KgzfP3wrgMHFKeZg25xXU4aWwlX1sNJVH8v41rp8cqUCKfEUyX0FRdUPnzX1lfs6t3qRv4Hf8AvBePnZnOY7aWta3cW6V6anlKgqbg8+sxuTeQKavK3innZtCxPXU/KhQBAm8hvVpWcsSbDUnp3qDaAuTD3B+CSEl2CqFB1f4Q1tAe/wClIqVhtHpTO8JYGFZjkkcZU3Otn20F9MtKdiouojFAY2MmfgLTueTGI4l0Epsite2oO7j1AI03rlYjjuFwx7O5ep+FBmPryHqY0YZm1Gg6mX8J4Jw4N5ZHlPZf3afq341hfiPFsR7CpRXx77e72fnLjD0BuS3wE0GB4ThYtY8PGp/iygt/zG5rI/Dalb/U4io/hmyj3LaNV1X2FA9IVjbsNKovA8Av+2D53PzMv27nnJlb0q/7JwX/ALK+4Se1frJLA9KU3BsA29IemnylhVfrAWLmkjDkR7Z1QWN2YKWDErayaW9zSf2Sifwajp5MSPcbxga+9jIOB+I4548zSLE3VHbTYahja/1oVuI0Roy1B4jKfeNPeJLUl6GGo8SCL6Ed1OYfUf8AimDi9I2p11NNrj2tjqNm2PwizRI1GsmBrtAg7RMdRCKiE7aohK9XkSLETBASSAACSToABuSegrHjMamGUX1Y6Ko3Y9B9TyllXN5TzbxT4ukclIcyRnQvs7j/APCem569RVcLwp6rjEY7vNyX7qfqfGZq+JIGWnoOvMzMLhXaJpQh5aMqs9tAzfCCfX9R3FdskA25zIAStxtNBwbwrhpkw/Mll5uLXECEKqLGkkNxaRiSzajSwF/zy1KjAm3KaadNSBc6md4aq4fh0WIjwMMs4mkhnMkZkNrl1S2ykgqmb2Gt6oRdiCZdTlQEDXaHJeEtAeIw8OBScS4dgqWEi4dkViiE7AOx0HSw7VQG9s20uQRmybyc5jMVLBeIvw8Rl8yqefvlzA2WYrbX0HSptpfleHh960ocLwWMUYmJpf8Af2ggWEmVWlSLnOZo1kubPl1tmJsVse1mK6EDSURW1BOthDXirCmaSSLFkBJcZhVwoJGYJljWcpbVVYZlufvH1F6Ibar01jXF9G6i0BeKGwhjxMNlEiELhoVwjRPEyvlyiUXDqwHW19x0tdA1wffrF1Ctivu0kOL8I4JpZMLEZ1nhhzM90MLSIis4N/OL5uhAB0A0sZFRgLnaVNNCSove0teC/DHL/wB4ZelwQQSutr2BuvvaqVirgowuDvG0aVjmhfxJ4djxQzaRzdJOjdhIBv8A1bj8K5VF6/CWz0LvR+9T5r4p/wBdjG1qK1t9G6/rPNcZhnido5FKupsQf07j1r2eFxVLFUVrUWup2P8AnPrOQ6MjZWGsqSSqN2A9yK0iQFJ2EPeEODw4uSz4mNEF7+dM5OlgFY9bnXXasuKxBpDui5j6OHzHvTYYv9nvKYPDJmUEGzDUAamzDQ39qwpxDMLONY84XKbrCuJWyhUw6N2FwBfS+h96x18XSw6GrWewH+WHUx4QnRRIzgogwcxozgdPgX2B+I+pFcr/ANbxAd8mlSPIe235j90eA16yC1OmdNT8BGYPiKTTSR3kLRlQSFNszC+VTsSLjQd620cJSwqZaKAD5+Z3PrFly7d4wsvD7Xu2unlAuQOuY3sp9NaZ2hMv2YG5lfibyRxu8UXMKZSUzhWYFrHLcZb9bEgetRcjeAsdpcjVgqMRbmC6r1G1gfU3+VRmlsstDcjMCRe4ysL5fiAY7ke1UvL2k0cmx0sdrk69L6A2HqagmWAkHlxCZSjqrEowbyEgfEAQbnS+q0QEzB/Z7hze0uIiNybBlOVb+UAspJAAte5v1pfZiN7VpnOO8ObB4gLFPI68vNmU2bNmOUNksG+EkaVlxFJWXIRcHrNFJs28k8PftCH7tcQLFrBn0GRjb/1E0vc/eXXbQ61gGHxOCJOFN1/ATp/xPL5SrIlQX5z0XDYhXAKkEEXBBuCO4I3FdfBY+lilJTQjdTuPMfWY3plDrJhW2UjqiEqO1v0FKxWJTDUmq1DoP8A8zJVSxsJ534m47z5REr5YQwzSWJDG+r2GpVeije19yKz8Nwb3OMxI/eMNB+BeQHieZiK1UMezXbn4yp4wjXDzQBYI2gQK8bmzjFi6sxkcCzA7Zfug6aMK69HvA66/KJr9wjTT5w882EwuHUCzYPiM7sQB5oYmhRbC2zRyi+mw03FJAdm8VEcTTRdNmMqxYvDwYXBZU+0PGZ3jkZ2jCvzvMxjXzEXAIDW0NSVZma+kgMqIttYsR4u/dOIlaGeQxszRBVj5gZhI1sxPmQruDqPS9Aoa67Qav3dN5nkiLEyMSWJJLEksSdyTvem6DSK1OsccMu1qm8i0YkQVlIA8pVgCNLggj8qNxaGxknEJTNK8rgZnJY2uB7C+thQoCi0GJY3hXhOOmkmgXETSyQxurlCSxulyu+rea25pbqoByjWMRiSA201cZL52McaySi0rqCGddLrvYXAAJG9qzETYBzhBpIkDsgiB+BAqsrAMPMWvobAb669arqZaZvj3Gli0+Jzst7AX6s3QfjTaYVmy8+g1J8hFu1piOMRYvFsrS2sAFW1gApJsC2/f4jprtXVwNHB4QOKAIJN2Gu/gNvdv4xL3cjNKGJ8HSgqoaNpHICRKxZnud9BlUDuxGxrUmNpuCbEAbk6WkZSIQw37IMZIf3jwRC3cyH2yqLf9VIfiNIDugmXFM84Ax2MxvBsU+HhxhYR5bhSTGcwDWMb3AOuttdd6sq08QmcrJJKzR4L9pE8nLZo0UC/NsSTMb2Cqd411JtrqOut/L4rCouPz1GzW9gEWC/O7eMvmDJk2vNx4W8QYbG5xErK6NYo/xW6Nb/LEGuoG0vMb0mUzVPhSRoLfID8hvVcwMqAY+QmwbKCxJDXBYZrDUIN8wG/Ss9hebM5K3Ajci5mDL5ClmQa2fykoLdP71OpEqCqsY1cx1Orczmelso0v7i3tUlLQFUESZU1JGbXNYEAZS17km+trnQVSxjAw3nUOXKASMqhbZWNwt7EEaa361UrJDiRJHmZH0zxxvpcAhrEEi/Q33v2qbWkg3keDGURo3n5aSscuoY5gVQdCQOm1xRaAbW0E8T4oosQ/NnEiLCDHYqzKFILrcEHOD6E+lLa17GWBOW4g3ivD8LicZKqPL9ojjK52CNGclyya+bcnXYH21gnWwkGxFoI8MSYuP97HC74VmOYqQcp2LopN1I6gDKdRXMxOEdyK9E2qDY9fBuoPwlkc2s2onoGCxSyKGVgwIBBGxB2I9K34DHLiqZNrMNGXof06GUdMplit0pMh454ryocimzyXUHsotnP4hfma5ZX7bjxT+5Ssx8XPsj0GsrVfs6Wm7fKea8yvRaTnXhThfGwsbYaeMzYZrkICA8UmtpImPwm+421J7hqNT1zLoYxalhlbUQbh8O1lDMSFuQLmwLWLZRsLka23tTSRFhdNZfSKl3lxJEgqC0mEsJgiRc9e9LZ45V0lteG3v/LuBVc8tkvBkkJZsq3Jv2q4awiiLm05JEFJS92AJsB2ozXhoDaFvDsBs0p2+EfmTS6jco6lteanAxs350kzUovOcUjyIWGp6f3pdSplGktlmJ5bSyBj7ViqFlIYRJ1M3vBcCMo2zDrbX1F/lW6mHCjNtLCP/wBnL9phYaMA97A6jKbA/M3+laFJFJgdoWF4L8R+NYYc0Ud2k1W5JVUba7NbQDe4BOm1Op4VmGdtF38ZVqgGk8D4/E4lcySLI7Es0gNw7NqWvp1NdehUSpTBQEDleJ5wq2FEEEcLZecWaRwPuK6IURj1a1yQNtBvevMcTqirW7mw0jTotpVw/EZcNOMRG3m2a+zDqG7g2H0owlcnumTo4ymek4TxtJixFBg5Cs8xIZXNhGLeZi3UAajL5jYbVqdk3MolJhPSsMjJGokmZ2CgPJly5yOpCiw16DvVLBovOymc/wBoRjS5t/TarhDKFr7zq4yM7GggiQBeWEmHSqGMAtJFN9qiWieG/wCR9RcH9KN5FzylXik6xRlyDptbcHpVWawlQLG8x3DuMGXFK+ImBWESOgYKAXsABcAXPW5/hrKKmus0qbmUeK8aiiMnJiZZcSrZ5w+ZFVmtOYF+Im4vrbcEdqFcHXnGuuXWG8Fh4MO7zxwZcPBHnTEx4gNz/KAEMepuxJ7aqN71YKo1lJn/AANxllkMT7SMzINgHJLMi9lbp6gd65GLJwtUYxNho46qefmssjZ+57p6KGvqK9GGBFxFTzbxdhpJ8QVRS2RQot6asfqTXP4Fphe2beoS59Tp8LRWKUs9hy0mVmwEiHzIRXbDAzEUYby5w/AE6mgtLKkJw4LqaoWjAsm+ya1W4lssvYXhh3YWA71Rnl1SV8diGS1ht3/tUDWVdiu05gOLCIM7eaQiwFgLe560FbyqVcoud5yTxPFl1jIexHltbXrfTpRkMqcYlttZj5cQ2fOpKkbWOv4U0CYCzE5hPVIIvIik3OVST6kAm/rWbnO6uwh/AJlT1NVMcNpl/FnEXuI4x0JY9h71kJzMTB7gWEEcNI61YgGZxNVgeKCMXq7VmygHYSwMHcc4zc5kaxHUV1cEmde8PfKM08+4trcnc11100iTM1MFKuuUEkHXr0tbtr+dYMfVqUnR7924+tyfpLJbWQw4NmIYszkX1OvSxPfYVw62LDhlRAoPv0PONRbyaaDym4Nj1rIDlOYcpci0k8IxxR4yAy5mAe+UXBLAHIAQb/FbYiul7S35S2bpPecHxe6D11s1iV9Cbnbbc7UU6Nl0iKlQE6iPfFlug/z2poFoom8swRruR+f61QsZNpYeMMPbUHsR1FUMsBJ4JDbUWPaohaTZ6i8LTF+OMSQ6jMbWva9h9etZqzHaFpjmnbKzKpK7XAvrvb16UgWvYy4RiLyaTAviMHoLSwvdbi1w1rrqdAfMNjaqFwjzdQp5qeQwH9qZAVAZL2zKdL21XMBo3e5v6VoWx5zM1BkOsjixbIysD5lIbvYggj2NxQ9JXUqdiLQpjKbz2HBY5pI0kRbq6q4/4hmt8r2+VcHC8dTBUhhq3tJdfQE2+Fo9qJY5hzgbHYoKXsLEk699a9LgEC4amo/CvyEzVG1Mzjgux7HeuhtMpuTLcGG+lULSwEv4XAl2AqpaXC3MLf7OVCSaoWjcgED8U4myaZfKLfP59qkC8RUqlZUnxqSRliFU2NgTa+tqjYyrVFZbwU3LMZOt1IDNpYnUmxv2q+oMR3SsC4tgdUtr0IFx6U0TG+uqyFM7MqZiLkaA2339qk2AkLmJAvPWI5lKghgbgDcEm2mwrE7qgzMbCd5ddpan4rHEo5rLHp942OnZRqfpXNXiIrnLhUaoeqjujzY6e68aSE9sgTz/AIzxG7tmvcMfluAKcsKjWkGExtu49Ooq4udhM0vHG3G9d/DYJUTvi5O8oTKmIxNb7SsA8SxGlWEqY/w5wZsVFKVRMwbKkjFhY282gU5gNNNNz2ricWdBVVXJta5A+HrvNOHplwZOMJLw9gs8T4lHMaRmFBdr5zKLXuWC6gEWYLuKyClh8Qv7vuEXvc+VvSPCtTOovKvExBPHzIocTHKrNJLzcwUXORVXXLoDYAC9lN9d14jtKSZcylTppb/9laguLgGbbwdg4pcJBI4TModVLLcqAzKbG2lwK04UM1EGcqriUpuVJmjGHjH3x+P9qfkaJ+2UeZk2YAWDgadjVTRaXGOpWjvtH86/9X9qjsGgMfR6x64w/wASW/4v7VHYNJHEKO8a3EG1/eRj5NpVTh2llx1FtpnsVxshnSPEBJgfPsUyMbCQKfvbX23rIxsTOlTK1V0gDjjYuQgTm6r6WvbVmv7VU6y/Z2lrg2GEcZdnKh7hHsSARtoNSCNDa21ZDY1LR9JSqk/CJ+IGKdWjLOirZ8wsXzG1/Q2Gnr71WoFINpYllYXlTxRhpJUfl3zZlObUkKGJyknQD03GgsNb1pMFOs1OuZbTJRza5X8jdjsdbXB9TsDv0vWzNMDUyJ7D4MlK4OEMNQHHyEjW/Cvn3GaKnG1CPD5CPpnuiB+PQkSNvufxNfReF1RUwdJv5R8pza4IYiR4DCnetrGLVYXw+CGl+vT0qhMZlluKUIdu9vpVJYG0o8S4spUXBJvqP1qQt4t6wAmUxmKLsSwv0FMtYTC9Qs20o4zGMwsbWGwyrp7aXoAlHckWMkiRni5aIuW4YtbUm+gLfd1H+tLDDNcxmUmnlA0lTB5rF2UWU9tSdgPwpvhF077kbQpwvgRcCSb9yjHyjeSQ/wAi9B/MdPlXNrcRZnNHCL2jjc7Kv5m+g1mqnh/vVNBy6mavCIliIwYltYutjIbNZvOR0tsulzvpWVeHqz58W3anpsg8l5+Zm8aCy6fOZjj/AAR4nZWuwa+WQ/fBHfvXrsJWRkAQAW5DlOZWpMjazHR8WaZLkgTCwyglbjRRlzE5je5OoPWubicIKNcORene5O/nttNxfMIsHi9QCbevQfSukldcRS7Skt8p22PTyitQdZf+32G4PsQa2BgxtqPMSJBPxH1q+WQTKEIMzqDmEZkiR3H3RI4W/vrpS6tUU1PWxIHWwgqljPacBwyKGNY41CIuigfUknqTuSd714qrVaoxdjcmdgKFGVYpSIxr9KUATL5rCZzxTig8TITYWvYVdVi6jXWVfCsxTCRj+o/JnJH516TAUrUFvzngeIVS2JcLy/SFhizetpp6TAtYhtZFLxHLodzsKrlG8eFqNy1kS41jfQgdSdB+NVuo1vHdkw85Hj+MCJC7MD2AO56DvtWGriQhsN508Pgu01MCx4vG4hdF5a6ak20v06n6Vgr4stpedGng0QyQ+FlbPK8l5LG2psCRbUamw7dfSsqO1gOU3oAJoOIATcoaABlLeYgix7AWYWvv3q1R8qG28chBaE8TjIZEijCkKfO1wQRb4Vt0ubfK9ZMlltzmgHW8Fci02YdOvrfS3c0hyQLRoZTvK2JmtjLspCMrxA5XIRlCSIzX3zFbfgdqaLZZBNiIB8V4JI8HcpmOKaMBtFXPYrp2CpGPnamUmZn8oNbKRPSfB8PLwWHWQ3YILkm9763v868HxaoXxlQqNL/LSVVQBaUOMw3ZW3uLH+pdD+h+de94Qey7TCHemxt+VtVnPrd6zdRL2Dw2VLkewrqkyFFhE7dTtaokeMB4/iHmsBpe5/0PepUXmarVtoIIxEpO9XiCb7ynJRKwTxCcKNasIpjCHCZ2hEQO7mzJ/I3Q9uh+VKYBrmPpMUtNzw3gscSlpMupL2YaKNTdu9hrb6+nDfEVMe5p0SVpjRmG7Hmq+HVp06dEUhc7yKeaPmWBZ3Zc0kj6MsRuFCqB5WfoNCBc+ldVAtKkKVJQqjkPmep84BBmzHUybERXgmKreyZUQdgNQvY5RS82sbyhXi4V0MZFwRmvvoOo9dRr60U6rUmzCQ1MOLGeE+N+DHCY2SMXyP8AvY27q249w1x9K9Lhq64ijdvIiZXp5TaC8MzFbkG19+561zcdW+zVb0DYsBcWGltvWVC6ay4q3GjEfiKrh+K1R/FAPwMjJBmIxJBIO4JH0r0CVA6hhsZW0ggxzxusiGzIyuvUZlYMtx1FxVaih1KnYyy6G89nwH7TOHPGGkdony+aMxubMOgZQQfTXbe1eVqcKrq1lAI63nQFdSNTBsvicYg54muhvlNiLe4PWs7YdqRyuNZbPm1EF8Wxt1CDV3Nvr6VKoSbDnEVqthCEmLVUCqSuSy2HYaXt3r01JsihRyE8hUwudyzDfWNwnEELFXOh2LZrjtYr39QaitUewKn5a++MpYakLhlGvM3090rmdlkyqx5gOhGwGxPeq1ai5MzDSNw9LXuH1ln/AHh3IUeTYySE+bXW3UjSuPUxwt3RadMYFb3JuZeTAJ5c4zsuxI0B9FrnPVZiSTNSIq6CWr0qXiNEJyiTOqbVJN4XMsYNvMGOoW7W7ldQPmQB86Ww0jKWraxixl28xJNyemrG/wAtSfxq1sovJVsz684zE4Jp1gUBSYsRG4DC4yMsgk36Aeb1y0mtWWgjVT0+PKMpMSCs2seFQgaEaCw7Dp+Fq18P4bTTDIKy3bc+ZNz7rxVSqSxtKxjVtDsSCPRtvxGn0o4mpw1Zccg0Hdcfy8j/AMT8JFI5hkPpHYom1q6SsGFwbiDCCMZIbW6VaKa+0zeNnyblfqKuDeY3W0HPxFelzUxV4PxGPY6KKJQmFfC/hoztzHIcjvsp3HufTaqsx2E00KGbUzZQ8Eih/eGLmOpBzEZiW3BN9gN/pXE4hVavUGDpG19XI5L0Hi06NOgid8jXlAHifj+WSOB1zAFWlBZQZJGtkj/p2J+XaunQoJTphUFgNBIZiTrLcXEY1y5iJJmXmsq7k6AO3YElVXsMvbSpBlxLWAxsqhL3RiQW7XYBm3PQHL160htDGa2hwzFkDKQNSALAHLtbX1FUz33k5ZivE/AzjcKq7Tw6xk9dPMp7BrfIgVsweK7Gpr7J3lXTMvjMvwThn2jAupUrNDI6ZT8WwfUehZvpUcUsuIDDZgD9JSnSz0z4TGHEshIOhGhHqKSFiLSeN0lIDKD67H/mFq00cTWpewfSAW8ESsLnLqtza/a+n4V6UMbC+8paMFzoKqzSZu/DGHMOHzyeVdTY9TevP403rEmPU2WF+DYUOxnkYKf/AG1PRe5trr6dPel0HCNmIiKtJqi2vaPmgDn4L37XFzf3pz4179yVTBqB3tZawXCADzFivbQXkUqxOht3OvSqtjKhGhgcDSaHjhMqhgFv1y2OX0vWDEVHbneMTDpTHdEgNZoRAVMI4x0WhHRxMdgT7A/pVgJIBO0YRVSJEcsVTaEsYeL9Pzv+lWAlgbRrQENodrj/AFtUESLazQcLweUEndrEjsO3ufy96x4ej9uxIP8At0z/AFMPovzjici+JhBpK9RaZ5TIqWUMCrC4MqDA/iDASSDPG75gPMgJs4H3lAI8wG467ivPUr8NqCjU/gse434Sfut4dDHMDVGYb8x1mSkkVjq5Pvb+xrvZOcym3WUpIISSSxPz/QUWMSyL1kBEI05n9qnI3SKsnWV3xMYP3iPTSrdmZXuiaPhXjRkyQYfDqGZlVSzE3ZrKCQAD+NKrZaVNqjnRQSfSa6eKNwiDfSem4eSO2XMCRoT631uOmtcDhlNuyNZ/aqHMfXYegtOo+9uk8k/aPwqU4tpEGfOC1gLZVRVXW/exru0XXLYzM4N4IwXEpOZzSM+KnVhbyhAl8oNhbbKdL66VV108BLKZ6NJGcgI6C1t7+vodb+tcstYzYF0lbE6qXDAFbGx/O3r1FVvrJ5SLhGOLsM2pUmx6Eaae9Ma66yqWaO4x4eEsqzwNycSCAHAJWQa+SVR8ana+4+laqOKR07OpqD/mkqUam2ZZi/GfAVR87xlVbUsPhVut2AsNe9UpllFmi6uUtmHOCsBw2GNXbMGdlZUB0UZhlLnva+g71opUmqOCNgdf0lAQNTKUXhlB8cygV2jWJ5RVoT4fhIEP7mNp37geUH1bYfM0p3P3jaSBNTw/w+0ovPIvM3jhFuX7M3Vu2w9+nCxdfK+a11+I/tGKoO8c+He5XI1xoVsbggf59anOrLcHSX23hbg/BFlXM6vqRoFO/rcW1pJOkuJfi8NzRyZkIVbWCOqPbe5YXBUnby3H50IGIkFhLuIUhQtkU9gLCoOgtFMYJngI1OtUK2iiI2EG9rVAgJKwNgMu519KtCP4bxGOJyHaxYZVXcs19LD5fjSzUKm1ptw2Gd0ZxISwuoWxJOt2Vcvbff8ADeoNUKbEQTCFlzXk4wzBiDpbQ3poExsljaTRREHXbT9b/lVrW1Mi0J4TBW1YXO4B6erevpXPXtOIMadA2p/efr4L9TG2FMXbfpLxNeko0EooKdMWA2ESzEm5nKdKyG1TIitS6tJKqFKguDuDJBINxMv4l8IpOTJEVjlN730SQ92A+B/5gLHrvXHQ4jhmljUo+90H/wBl+IhUprW1GjfA/pPOeI4OWF+XMhRh0I3HcHYj1Fd3DYmjiU7SiwYeH+XnNem6GzjWVQ1aLRcVuxPzFSJM0PgLDFsfDfZc7n/hRrfiRXE//ony8PdR94qvvYfSa8Ct648LmegMzBrSgk9JFG/vWRagQAcp2ezJieBWDXOfOCt9diLW96er3FxFlLTzbE4VU4jy1OZYlRBa2+UWX+/XetDtenFgWabGXE5H1PlNtfTqPeucV0moPYytx/FWCRL8UjHQdgbD6/kDVaQsCekKjagdZ2BkXPGD5oxr66am/fUVAYnU7GWFhccxC3D+Lx5RmcKwC6330H41nqI1+6I9KikWaVOK8YjxGIihQyB7OzSRtZWAFvN0b31Hv03Yday0yTM1TIXsJBxXgEbKp5WHdwNeZEt2G4OdMtj8qmnjKtMm50lHpAjuwfHgsMInYYGFZolLPGy3tofMpN7qbaEU4Y6rmysdDKimCtxvBnC/FnNjs8Sxp0ZbkIT8Jtpp6Veq5B0iAwvYwNxTj2JhDJIVzXspUCzCwYNrfSxU1IOfaBBvNR4J8WyfZs2MbmqHKo2UcwAAGxOz9dD0XU7VzMVw51btcK2U81Oqn/r6Ry1Bs09F4bxfOo5RWRPTRlB7odazU+I9m3Z4lch8fZPk20tkvqusq4rGsXNtBrprp6a10cwJuDpFNKs5uSd7AVNpSQxzqMwbQA3+Wn96gHrIBicruDufw60aSdI04gBW63uB8h+elF9JUmD+EYQCaZmPmkIyOei21Udjf2uPnS3QlQROjQxPcCGWo+B5SWBGnwi/1IPeqAMwsZc1lGsMcppGZyuQMRv362G5pL8Qpg9nTBd+i6+87D1mE0ySSdB4y1hsKqbb/wAR3+Q+7+ftTqXC62J72MNl/Ap/8jz8hpKmoq+xv1liu+iBFCqLAdIkm+8VWkRUQjLUSIrUQitRCVcdw2OZMkiK6/wsLgeqndD6qRXMr8LptU7aiTTqfiXn+YbGMz3GVhceMx3FP2dobnDysn8kl2X2DgZgPcH3oXHcQw+lekKg/Emh9UP0MQ+Fpt7Bseh298z+J8H4uPUxZx3js4/6dfqKfS47gahyl8rdGBU/HSIbB1V5e7WEPAsBjx0eZcpIkWxBBuUJ2PtWTj9VKmALIbgMh0/MI7BIVrC/Qz0DGwX86akWuve/bsaQ6AzrK5mH45xqRJ3VCVC20IsdQN+vWmpTFtImpWIaDMbICOZGtnzZnZR5jfQknfpV1JGhima+suYPEgRtJK1kQDbUluij+alsDewjUOlzBfCuKs+LE7Ab2I6BbWAHtU1af7sqJSnV/eBjtLuNumPe3wyKSCOzxkX+qn6UunrSHhG1e7WvyMEcOikxOIKfDEgDSuLXyXAsCNASbAdbAm9a1UAXiRvDUYVJGnHxMoSNP4VBGg6ZSosR61a+lpOxvNBwzjMToEdyclhpYa37+xFY6y63jadQbSwTHozuAwuBe+xOoDHdTp5SNe3Wk2uLRhNjeef+IeCjDO/LI5LWaPW4zG4y6XtaxOuwt6VrpvcC8yVQL3mQxUcjt53zZQbk/dVQLe3YfKtSkcpAaHvDM9hzJSOWgICdNvMPnuSfWoqG5tAR/hrizzYlndyHYEJbTLsQAdx8u1UrU1KZSLjpLDQy7gv2hY2N2ScRzqCRaRbOACRYSJY9NyDXMfhFEd6gzUz/ACnT+k6fKSap5i80PC/G+FmBLwTwBRclXV0H/NlN+tvSlNQx9P2XV/MEH4XEA1M8rQpBxfAyqWGK0GpUxuSBvqFufnS2rY4b0R6OPqJOWmdm+Er/AP8AQ8P6Y+EDrdZQfplq/wBoxf8A8dveP1hkTbND+C4fHNGjpLmRlDBghswNwCMxGlLpYjGVywp0PZNjdwLGDU0G5l5OFR9mO25A29r1sXCcSfQlEHqx+gkZqY2uZcigC7AD23+pufypy8DR/wDU1GfwvlX3LaQax+6LSQL/AOf9a61ChSoLkpKFHQC0SWJNzHZabIiy0QnctEmLLRCcy0SIstEIstEIrUXkzlqLwnCo7CqVKVOoMrqCOhAIkgkbTjDTc6ai5J1Go3rk4jgWCqIwWmFJBsRpv4DSMWs4OplVWIdu2jA/ykXH9vlWLAVjWw65vaHdPmNDNZsDKPHeBJilZwAswWwcfetqFYG2YdLnatakgxboCJ5tgM0crI4KkXBXruQQQaa+o0mUaHWP8S4fJh8NlYFWaUlf5lI/RvxNFLVjLuLKLQZgWtt16W39Ku0SIT4liGIWO1gqKJG63Ys3LX1sdf6qTSTW81OSABJcHMsUOXbOea9rZj92NfQW6fzGn3vKA2EjknsokzAGxy9lGuvtcG3e1AOtpBlaDGGOYhRqVS2gvaw8xUdzqKo66SM1jpNUeLqsdniIIAFmW5v3uBWcrHdrprAksqyOGyXB0yd7aEk/D9agKRFZgTB/EPDSSB+T5C2U67GxvlN9RrY9tBTkrlfalgl9oKxPDp8PhxE6MHklUJp5SLFjYjQ3IGm+laVYM1xK2I3lvh+ATD5AR+8e+ZmtdUj1lZQNBcHJve+btUk3hzmWRjPMSTlzszMeig3J+QFM2EDOwTEoBfZrC50F+tj6Df2pbDW8qVk2GxvIlBHmC6dNe9jrVCmYSALS9Pg2xMymBAGkZVy7jUhbnS2nW1JNcUUY1DoBf3Rls2k954eqRRpGnwoqov8ASihR9bX+dTwii1PDBn9pyXPm36Cwlapu2nKWeeK6l4udEwovJtHiQUXhaPDUXhaOovC0cFqbyIstReE7kok2jW0ohaQPMBUQtIWxIohIziqIRhxVEmN+1UXhKPF4pJoisTFZVuya2Dd1/X6153GL9ixPb/7dSwb+Vtg3gDzj1OZcvMQXwXis0bHOTqAMrX0I6kb2rWx6SyHrCGP5WIsJEzEDR1+IC/TqRSi5EvkVoB454eZoOXGcwjLOgG+t8ysCb69CO1WSsA2so1Lu2EqeE8BFFDiMZiYs6xlY4kLFC0pN31H8K2110JrUcpW52mdFym8f4k4LG0kLQpMA8H2uaNiGMSsfLc273uTtapKhRpLHvGZeSVpGMgDZSSiG2ha249bXIHQAUW0lTJMeYlZLnPyrARgkl5Ac2W3YaXPqalBJlxHGGjadznlY5rnq9vIo10Rb3/5aDrpJ21laLH81L52dut9FB7a7/SszqQZW8LS+HicMuIDrZnaLIBmN8ua+cn8APrUEELmlgl9pEuFmcBFDMw+6sZchdugJt60sC50EvY2kWFweNlYpCs0hQp5EAHLY3C5s3lXVW16WO1ORW+7IN+cgfwjNDi0WUcgNE55k0iGIRhfOwkUm5Fzpvc32N60AtsZXnAnHfDSYTDRYvD4tMXC8pj5ioyZZUBIQoxN/hY39BprTr3hMsutzvbU/M2/WpMkxyHaw12qp8ZW09L/Z/wAAdSMRNqQCIhrcBhZnJOt7eUe7GuXUAxdbsV9kG7ny2X6mMHdF/dPQA5ruaRMXMNEI4SmiEeJjReEljxBovCXYJb1MJeQUSI7LRCPKVF5MqYpTReFoLlBqLyZXKmi8I3LReE5lovCLLReEQB6aetLq00qoUcXB0Ikg2NxK/E8E0oLR2Em5T+I2+JPXuP8AD5pu04ewpVdaZ9lun8rfQ/4NAOfbeCOHl0ALkLckAgnQ9LXG52rZ2inRTLIpGpl9OKhZFVyRc/EouQLgHQe/ptVls28sxym0L8YgjxCLEQRGp0ZiAS7byHppfS+2vtTGIaypoBK5NCTFj8Ekr8RLyCKJoYoBIBcrF5g6qOp0Nt7lhvtWtXuzX2iSspYviAhweFfDr9njU4gotwTZQY1z3vmZi2Y76nrvV76aSAJax2JaXiOJilyyxYaLnxQlEP7xY11Jtc3LtYE9Km8jnMsMSnFcIWxAUhMZg4o5UAQlZp40lizJa4CNf00O4oGu8jedPGWm4i/DTh4osLDMqALFZkVZEClWW3LDggXPSTTUiquOsOc18nEplRkRVOTGrByVjWwhKCyFbbWIbN69tKUKjEHTY2jCAJxuHRpFMkP2hAMS2b7MwV7ZPKCbFuWD5bL1HvVWdVU5bmx1tvJAudYMbmzz4+MRthnnwSENKwGYxFlDyWHkuHsdNl2q6ksSLW0lSIEHJweGwGHx2R+XiJJZI0PNEcDBwA2W4IMjK+XW4BAB2o0AAaVEXifjEM+Ckw5xP2t3kV4iIRHHGoa3LANiCEza23I9ahqoAIvJteeZ8V4EyDNHdg3xJ94W10/iX8RU06+bRpJW0LeBvA0mJKzTKVh3VDcGX17rH69elIr4lqjmhhva5tyQfU9BCwAu09fiwWUWA/T6DoPStuGwyYemET+5PUyjMWMeMKafKx32Q0QnRhDRCPXBGiEmTA0QlyDC2qYS4sdELR2WiFpLkqLybSN4b0QtK74MGiFpXfAUQtI24fUQtGHh9ELRpwFEJz7AaIWi+wmquiupVxcHcGSLiVOJcFMgJGj9GtcE9M6Df3GvvXnq3Dq2FObD99Pwn2h+U8x4GaFrX0Myi8OxUWZphGqprzLgqx9DuT6WBq9DE0a+iHvDdToR5iVu41aQcP8AFZVirnMOmUXGvS2mlasttpAra96azCYvDzaEI2YDRgb6dqjMToRG2U7TOeMOHFYebFMQsTZxC5ZhpfRNfKLnNYem9qfTq20MU6aaTF4rxJiopjM0pGJvlMnYhVUkAixAAubixz7W0rRudIgnWUuL+LMVjFZsROSsZHJjUKgDtfz2jAuwF9TqM2lquZO+kvnx3jJcOIsRiGfOUBISNSVU3uzKoLkevXe9UfXSF5sMP48k+zSRNPJnzJklADWT7ys+hL+uvvpWZnbKQSby6sJVhxrrqkkiMVP7wyMrWtcAWNrVjH7s5hH+1pIOE8XaKVpmfMWVosj5mLZ9CWG5Og9NKZ2xQ6C5ivOUcRhVRRIQxCmwU9ztpsvytSlqXOWSRbUyvwzDSzSOuHXM5ILBR5EXW3mP61NatToJeq1h8/LrIFye6Jv/AA/4G0V8TlkYG4FiUX6/+ofoPe1Lp0cRjOtOn1PtnyH3R56yxIXxM2aYED/N67eHw9OgmSmLD/N4kknUzv2QU6RadGEFELTv2QUQtOjCii8LRww4qbwtHCGi8LRwSi8LTuSozQtFkozQtJclRLRZKJEWSiE5y6JM5yhRCLk0QnORRCc+z0QneQKIRciiEinwCPcEb7+vuDofnWLFYChitai68iNCPIiWVisynGP2fQyeaO8bC9jHYDXujafQiuecHjaH8JxUXo2jejDf1EkhG30gdPB8sJF5C+UWFwFJ9AHFvoaQceaf+opsnjbMv9Q0l1p9DLWKw8+XK0ShLgHQ3sTrY3INOp4zDVfYcH1lyGmC8d+GmReYBmQA5WXa2psRuG/tW6g5BtyiHUiYTEgBY4l1a92/qewAHsAB73rb1MXJOKw8qQxXHlsCfkL/AI/lVQL6yAJo+GYq6qEeMIgF2NrDroDuet6yOpvrJU9ISjSfEHLBHNKbi8pVsoHobW+lZK1ejS1qOB6iXszaCaThnguawuq59yzkGxPXIlybdAbCsBxwqm1BWf8AKNPebCPVAoud5oMD+z5TriHaY3BsbIvpZU1I9CR6itFLB42r0pD+pv8AqPjKMy311mqweAjiAVVUAdAAAPYD/wA11MLwvD0Gz2zN+JtT/b0tFs5OkIJW6Vj8tEmLJRCLLRCLLRCLJRCLJRCLJRCLJRCLJUQiyUQtH0QioloqIRUSsVEIqJJiokRUQiohFRJiokRUQnDUSZQ4jGqgEAA9wAK5+NwlB0LMik+IEsrEShh1DKwYZgTYg6gi21jXzjFu1KtZDby0mxdRrKk3h7BkhvsmHzA3vyY7373y1ZcdiQNKjf1H9ZBRekaPDuDLFjhMOWOpYwxkk+py3o+34q38Vv6j+sMi9Jc+xRRqeXGif0qq/kKWlapUqd9ifM3k2Alrhahr5gG0G+v519A4bhMPkDdmt+theZXY33hVQBoNBXYG0VOmpEJWlq6yDOxUGQJYFVlp2iEVEIqIRWohFaiEVqIRWohFRCcokz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https://encrypted-tbn0.gstatic.com/images?q=tbn:ANd9GcTY15udkiUZ3pXM7bCPgu0uSsl5M8F8fHdz5ezBasent5eho4B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052800"/>
            <a:ext cx="3871902" cy="249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Физкульт</a:t>
            </a:r>
            <a:r>
              <a:rPr lang="ru-RU" b="1" dirty="0" smtClean="0"/>
              <a:t> пауза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u="sng" dirty="0" smtClean="0"/>
              <a:t>1 ряд. </a:t>
            </a:r>
            <a:r>
              <a:rPr lang="ru-RU" dirty="0" smtClean="0"/>
              <a:t>Изобразите текстами, жестами, мимикой, действиями, звуками…… (землетрясения)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u="sng" dirty="0" smtClean="0"/>
              <a:t>2 ряд.</a:t>
            </a:r>
            <a:r>
              <a:rPr lang="ru-RU" u="sng" dirty="0"/>
              <a:t> </a:t>
            </a:r>
            <a:r>
              <a:rPr lang="ru-RU" dirty="0"/>
              <a:t>Изобразите текстами, жестами, мимикой, действиями, звуками…… </a:t>
            </a:r>
            <a:r>
              <a:rPr lang="ru-RU" dirty="0" smtClean="0"/>
              <a:t>(тайфун)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u="sng" dirty="0" smtClean="0"/>
              <a:t>3 ряд.</a:t>
            </a:r>
            <a:r>
              <a:rPr lang="ru-RU" u="sng" dirty="0"/>
              <a:t> </a:t>
            </a:r>
            <a:r>
              <a:rPr lang="ru-RU" dirty="0"/>
              <a:t>Изобразите текстами, жестами, мимикой, действиями, звуками…… </a:t>
            </a:r>
            <a:r>
              <a:rPr lang="ru-RU" dirty="0" smtClean="0"/>
              <a:t>(цунами)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06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Атмосфера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dirty="0" smtClean="0"/>
              <a:t>Атмосфера, которую мы условно делим на слои, физически едина. </a:t>
            </a:r>
          </a:p>
          <a:p>
            <a:pPr marL="114300" indent="0" algn="r">
              <a:buNone/>
            </a:pPr>
            <a:r>
              <a:rPr lang="ru-RU" dirty="0" smtClean="0"/>
              <a:t>А. Л. Чижевский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071810"/>
            <a:ext cx="2327223" cy="34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velikol.ru/dosta/%D0%9E%D1%82%D0%B3%D0%B0%D0%B4%D0%B0%D0%B9%D1%82%D0%B5+%D0%B7%D0%B0%D0%B3%D0%B0%D0%B4%D0%BA%D1%83%3A+%E2%80%9C%D0%91%D0%B5%D0%B7+%D1%80%D1%83%D0%BA%2C+%D0%B1%D0%B5%D0%B7+%D0%BD%D0%BE%D0%B3%2C+%D0%B0+%D0%B4%D0%B5%D1%80%D0%B5%D0%B2%D0%BE+%D0%B3%D0%BD%D1%91%D1%82%E2%80%9Da/im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07181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48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Атмосфера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52600"/>
            <a:ext cx="8507288" cy="437356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/>
              <a:t>1. Определить </a:t>
            </a:r>
            <a:r>
              <a:rPr lang="ru-RU" dirty="0"/>
              <a:t>понятие по меньшему </a:t>
            </a: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числу </a:t>
            </a:r>
            <a:r>
              <a:rPr lang="ru-RU" dirty="0"/>
              <a:t>определений:</a:t>
            </a:r>
          </a:p>
          <a:p>
            <a:pPr marL="114300" indent="0">
              <a:buNone/>
            </a:pPr>
            <a:r>
              <a:rPr lang="ru-RU" dirty="0" smtClean="0"/>
              <a:t>Теплый, холодный, звездный, </a:t>
            </a:r>
          </a:p>
          <a:p>
            <a:pPr marL="114300" indent="0">
              <a:buNone/>
            </a:pPr>
            <a:r>
              <a:rPr lang="ru-RU" dirty="0" smtClean="0"/>
              <a:t>кислотный, частый, затяжной, </a:t>
            </a:r>
          </a:p>
          <a:p>
            <a:pPr marL="114300" indent="0">
              <a:buNone/>
            </a:pPr>
            <a:r>
              <a:rPr lang="ru-RU" dirty="0" smtClean="0"/>
              <a:t>проливной … </a:t>
            </a:r>
          </a:p>
          <a:p>
            <a:pPr marL="114300" indent="0">
              <a:buNone/>
            </a:pPr>
            <a:r>
              <a:rPr lang="ru-RU" dirty="0"/>
              <a:t>(</a:t>
            </a:r>
            <a:r>
              <a:rPr lang="ru-RU" dirty="0" smtClean="0"/>
              <a:t>дождь)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2. Прибор для определения </a:t>
            </a:r>
          </a:p>
          <a:p>
            <a:pPr marL="114300" indent="0">
              <a:buNone/>
            </a:pPr>
            <a:r>
              <a:rPr lang="ru-RU" dirty="0"/>
              <a:t>а</a:t>
            </a:r>
            <a:r>
              <a:rPr lang="ru-RU" dirty="0" smtClean="0"/>
              <a:t>тмосферного давления</a:t>
            </a:r>
          </a:p>
          <a:p>
            <a:pPr marL="114300" indent="0">
              <a:buNone/>
            </a:pPr>
            <a:r>
              <a:rPr lang="ru-RU" dirty="0" smtClean="0"/>
              <a:t>(барометр)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214554"/>
            <a:ext cx="2786082" cy="20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572008"/>
            <a:ext cx="2786082" cy="208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118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Атмосфера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3. В каком слое сосредоточено </a:t>
            </a:r>
          </a:p>
          <a:p>
            <a:pPr marL="114300" indent="0">
              <a:buNone/>
            </a:pPr>
            <a:r>
              <a:rPr lang="ru-RU" dirty="0" smtClean="0"/>
              <a:t>80% всей массы воздуха?</a:t>
            </a:r>
          </a:p>
          <a:p>
            <a:pPr marL="114300" indent="0">
              <a:buNone/>
            </a:pPr>
            <a:r>
              <a:rPr lang="ru-RU" dirty="0" smtClean="0"/>
              <a:t>(тропосфера)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4. Как называется тропический </a:t>
            </a:r>
          </a:p>
          <a:p>
            <a:pPr marL="114300" indent="0">
              <a:buNone/>
            </a:pPr>
            <a:r>
              <a:rPr lang="ru-RU" dirty="0" smtClean="0"/>
              <a:t>циклон ураганной силы?</a:t>
            </a:r>
          </a:p>
          <a:p>
            <a:pPr marL="114300" indent="0">
              <a:buNone/>
            </a:pPr>
            <a:r>
              <a:rPr lang="ru-RU" dirty="0" smtClean="0"/>
              <a:t>(тайфун)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714488"/>
            <a:ext cx="3062144" cy="25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385180"/>
            <a:ext cx="3071833" cy="227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5900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Атмосфера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5. В какие времена года </a:t>
            </a:r>
          </a:p>
          <a:p>
            <a:pPr marL="114300" indent="0">
              <a:buNone/>
            </a:pPr>
            <a:r>
              <a:rPr lang="ru-RU" dirty="0"/>
              <a:t>м</a:t>
            </a:r>
            <a:r>
              <a:rPr lang="ru-RU" dirty="0" smtClean="0"/>
              <a:t>ожно наблюдать туман?</a:t>
            </a:r>
          </a:p>
          <a:p>
            <a:pPr marL="114300" indent="0">
              <a:buNone/>
            </a:pPr>
            <a:r>
              <a:rPr lang="ru-RU" dirty="0" smtClean="0"/>
              <a:t>(во все)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6. Назовите 2 самых </a:t>
            </a:r>
          </a:p>
          <a:p>
            <a:pPr marL="114300" indent="0">
              <a:buNone/>
            </a:pPr>
            <a:r>
              <a:rPr lang="ru-RU" dirty="0"/>
              <a:t>в</a:t>
            </a:r>
            <a:r>
              <a:rPr lang="ru-RU" dirty="0" smtClean="0"/>
              <a:t>лажных места на Земле</a:t>
            </a:r>
          </a:p>
          <a:p>
            <a:pPr marL="114300" indent="0">
              <a:buNone/>
            </a:pPr>
            <a:r>
              <a:rPr lang="ru-RU" dirty="0" smtClean="0"/>
              <a:t>(</a:t>
            </a:r>
            <a:r>
              <a:rPr lang="ru-RU" dirty="0" err="1" smtClean="0"/>
              <a:t>Черапунджи</a:t>
            </a:r>
            <a:r>
              <a:rPr lang="ru-RU" dirty="0" smtClean="0"/>
              <a:t>,</a:t>
            </a:r>
          </a:p>
          <a:p>
            <a:pPr marL="114300" indent="0">
              <a:buNone/>
            </a:pPr>
            <a:r>
              <a:rPr lang="ru-RU" dirty="0" smtClean="0"/>
              <a:t> Гавайские острова)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0" y="1928802"/>
            <a:ext cx="3509496" cy="219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357694"/>
            <a:ext cx="3534792" cy="223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254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Атмосфера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7. Что такое штиль?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8. Какой газ называют </a:t>
            </a:r>
          </a:p>
          <a:p>
            <a:pPr marL="114300" indent="0">
              <a:buNone/>
            </a:pPr>
            <a:r>
              <a:rPr lang="ru-RU" dirty="0" smtClean="0"/>
              <a:t>«парниковым газом»?</a:t>
            </a:r>
          </a:p>
          <a:p>
            <a:pPr marL="114300" indent="0">
              <a:buNone/>
            </a:pPr>
            <a:r>
              <a:rPr lang="ru-RU" dirty="0" smtClean="0"/>
              <a:t>(углекислый газ)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928802"/>
            <a:ext cx="3286148" cy="212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26" y="4429132"/>
            <a:ext cx="3337167" cy="222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82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Атмосфера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52600"/>
            <a:ext cx="8640960" cy="43735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9. В атмосфере снизилось давленье. </a:t>
            </a: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Воздух переходит в наступленье.</a:t>
            </a: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Сильный ветер, в тучах небосклон,</a:t>
            </a: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Значит, надвигается… </a:t>
            </a: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(циклон)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10. Назовите все одним </a:t>
            </a: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словом бриз, штиль, муссон..</a:t>
            </a: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(ветер)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857364"/>
            <a:ext cx="3267824" cy="205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214819"/>
            <a:ext cx="3286148" cy="20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351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Атмосфера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11.Почему люди предпочитают носить летом светлую одежду?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12. «Белая ворона»:</a:t>
            </a:r>
          </a:p>
          <a:p>
            <a:r>
              <a:rPr lang="ru-RU" dirty="0" smtClean="0"/>
              <a:t>Абсолютная влажность </a:t>
            </a:r>
          </a:p>
          <a:p>
            <a:r>
              <a:rPr lang="ru-RU" dirty="0" smtClean="0"/>
              <a:t>Насыщенный воздух</a:t>
            </a:r>
          </a:p>
          <a:p>
            <a:r>
              <a:rPr lang="ru-RU" dirty="0" smtClean="0"/>
              <a:t>Стратосфера</a:t>
            </a:r>
          </a:p>
          <a:p>
            <a:r>
              <a:rPr lang="ru-RU" dirty="0" smtClean="0"/>
              <a:t>Относительная влажность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929066"/>
            <a:ext cx="3554675" cy="266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71600" y="4725144"/>
            <a:ext cx="22322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295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60672" cy="1039427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Рассчитайте высоту здания, используя только барометр – анероид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ru-RU" sz="3200" dirty="0" smtClean="0"/>
              <a:t>Пятиэтажного здания</a:t>
            </a:r>
          </a:p>
          <a:p>
            <a:pPr marL="514350" indent="-514350">
              <a:buFont typeface="+mj-lt"/>
              <a:buAutoNum type="alphaLcParenR"/>
            </a:pPr>
            <a:endParaRPr lang="ru-RU" sz="3200" dirty="0" smtClean="0"/>
          </a:p>
          <a:p>
            <a:pPr marL="514350" indent="-514350">
              <a:buFont typeface="+mj-lt"/>
              <a:buAutoNum type="alphaLcParenR"/>
            </a:pPr>
            <a:r>
              <a:rPr lang="ru-RU" sz="3200" dirty="0" smtClean="0"/>
              <a:t>Девятиэтажного здания</a:t>
            </a:r>
          </a:p>
          <a:p>
            <a:pPr marL="514350" indent="-514350">
              <a:buFont typeface="+mj-lt"/>
              <a:buAutoNum type="alphaLcParenR"/>
            </a:pPr>
            <a:endParaRPr lang="ru-RU" sz="3200" dirty="0" smtClean="0"/>
          </a:p>
          <a:p>
            <a:pPr marL="514350" indent="-514350">
              <a:buFont typeface="+mj-lt"/>
              <a:buAutoNum type="alphaLcParenR"/>
            </a:pPr>
            <a:r>
              <a:rPr lang="ru-RU" sz="3200" dirty="0" smtClean="0"/>
              <a:t>Гимназии №1</a:t>
            </a:r>
          </a:p>
          <a:p>
            <a:pPr marL="514350" indent="-514350">
              <a:buFont typeface="+mj-lt"/>
              <a:buAutoNum type="alphaLcParenR"/>
            </a:pPr>
            <a:endParaRPr lang="ru-RU" sz="3200" dirty="0" smtClean="0"/>
          </a:p>
          <a:p>
            <a:pPr marL="514350" indent="-514350">
              <a:buNone/>
            </a:pPr>
            <a:r>
              <a:rPr lang="en-US" sz="3200" dirty="0" smtClean="0"/>
              <a:t>h = 12 </a:t>
            </a:r>
            <a:r>
              <a:rPr lang="ru-RU" sz="3200" dirty="0" smtClean="0"/>
              <a:t>м*∆</a:t>
            </a:r>
            <a:r>
              <a:rPr lang="en-US" sz="3200" dirty="0" smtClean="0"/>
              <a:t>p</a:t>
            </a:r>
            <a:endParaRPr lang="ru-RU" sz="3200" dirty="0"/>
          </a:p>
        </p:txBody>
      </p:sp>
      <p:pic>
        <p:nvPicPr>
          <p:cNvPr id="1028" name="Picture 4" descr="http://www.schoolshish.ru/images/p2_dscf049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929066"/>
            <a:ext cx="3533521" cy="2589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Что? Как? Почему?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8929718" cy="528638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None/>
            </a:pPr>
            <a:r>
              <a:rPr lang="ru-RU" dirty="0" smtClean="0"/>
              <a:t>1. Почему нельзя рассчитать атмосферное давление по формуле </a:t>
            </a:r>
            <a:r>
              <a:rPr lang="en-US" dirty="0" smtClean="0"/>
              <a:t>p = </a:t>
            </a:r>
            <a:r>
              <a:rPr lang="el-GR" dirty="0" smtClean="0"/>
              <a:t>ρ</a:t>
            </a:r>
            <a:r>
              <a:rPr lang="en-US" dirty="0" err="1" smtClean="0"/>
              <a:t>gh</a:t>
            </a:r>
            <a:r>
              <a:rPr lang="en-US" dirty="0" smtClean="0"/>
              <a:t>?</a:t>
            </a:r>
            <a:r>
              <a:rPr lang="ru-RU" dirty="0" smtClean="0"/>
              <a:t> </a:t>
            </a:r>
          </a:p>
          <a:p>
            <a:pPr marL="514350" indent="-514350">
              <a:buNone/>
            </a:pPr>
            <a:r>
              <a:rPr lang="ru-RU" b="1" dirty="0" smtClean="0"/>
              <a:t>(Плотность не является величиной постоянной, нет четкой границы атмосферы)</a:t>
            </a:r>
            <a:endParaRPr lang="en-US" b="1" dirty="0" smtClean="0"/>
          </a:p>
          <a:p>
            <a:pPr marL="514350" indent="-514350">
              <a:buNone/>
            </a:pPr>
            <a:r>
              <a:rPr lang="ru-RU" dirty="0" smtClean="0"/>
              <a:t>2.  Изменится ли показание барометра – анероида, если его перенести с чердака в подвал? </a:t>
            </a:r>
          </a:p>
          <a:p>
            <a:pPr marL="514350" indent="-514350">
              <a:buNone/>
            </a:pPr>
            <a:r>
              <a:rPr lang="ru-RU" b="1" dirty="0" smtClean="0"/>
              <a:t>(Увеличится)</a:t>
            </a:r>
          </a:p>
          <a:p>
            <a:pPr marL="514350" indent="-514350">
              <a:buNone/>
            </a:pPr>
            <a:r>
              <a:rPr lang="ru-RU" dirty="0" smtClean="0"/>
              <a:t>3.  Почему наиболее удобной жидкостью из опыта Торричелли оказалась ртуть? </a:t>
            </a:r>
          </a:p>
          <a:p>
            <a:pPr marL="514350" indent="-514350">
              <a:buNone/>
            </a:pPr>
            <a:r>
              <a:rPr lang="ru-RU" b="1" dirty="0" smtClean="0"/>
              <a:t>(Чем выше плотность, тем меньше высота подъема жидкости)</a:t>
            </a:r>
          </a:p>
          <a:p>
            <a:pPr marL="514350" indent="-514350">
              <a:buNone/>
            </a:pPr>
            <a:r>
              <a:rPr lang="ru-RU" dirty="0" smtClean="0"/>
              <a:t>4.  Метеостанцией передано, что произойдет понижение атмосферного давления. Как измениться уровень ртути в трубке Торричелли? </a:t>
            </a:r>
          </a:p>
          <a:p>
            <a:pPr marL="514350" indent="-514350">
              <a:buNone/>
            </a:pPr>
            <a:r>
              <a:rPr lang="ru-RU" b="1" dirty="0" smtClean="0"/>
              <a:t>(Уменьшится)</a:t>
            </a:r>
          </a:p>
          <a:p>
            <a:pPr marL="514350" indent="-514350">
              <a:buNone/>
            </a:pPr>
            <a:r>
              <a:rPr lang="ru-RU" dirty="0" smtClean="0"/>
              <a:t>5.  Какой прибор вы бы хотели использовать в домашних условиях? Ртутный барометр? Водяной барометр? Барометр – анероид? </a:t>
            </a:r>
          </a:p>
          <a:p>
            <a:pPr marL="514350" indent="-514350">
              <a:buNone/>
            </a:pPr>
            <a:r>
              <a:rPr lang="ru-RU" b="1" dirty="0" smtClean="0"/>
              <a:t>(Барометр – анероид)</a:t>
            </a:r>
            <a:endParaRPr lang="el-GR" b="1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373563"/>
          </a:xfrm>
        </p:spPr>
        <p:txBody>
          <a:bodyPr/>
          <a:lstStyle/>
          <a:p>
            <a:pPr marL="114300" indent="0" algn="ctr">
              <a:buNone/>
            </a:pPr>
            <a:r>
              <a:rPr lang="ru-RU" dirty="0" smtClean="0"/>
              <a:t>Сдвигает горы мощь землетрясений,</a:t>
            </a:r>
          </a:p>
          <a:p>
            <a:pPr marL="114300" indent="0" algn="ctr">
              <a:buNone/>
            </a:pPr>
            <a:r>
              <a:rPr lang="ru-RU" dirty="0" smtClean="0"/>
              <a:t>Гудит земля. Ломаются хребты.</a:t>
            </a:r>
          </a:p>
          <a:p>
            <a:pPr marL="114300" indent="0" algn="ctr">
              <a:buNone/>
            </a:pPr>
            <a:r>
              <a:rPr lang="ru-RU" dirty="0" smtClean="0"/>
              <a:t>Вулканами бессчетных поколений </a:t>
            </a:r>
          </a:p>
          <a:p>
            <a:pPr marL="114300" indent="0" algn="ctr">
              <a:buNone/>
            </a:pPr>
            <a:r>
              <a:rPr lang="ru-RU" dirty="0" smtClean="0"/>
              <a:t>Земного лика лепятся черты.</a:t>
            </a:r>
          </a:p>
          <a:p>
            <a:pPr marL="114300" indent="0" algn="r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</a:t>
            </a:r>
            <a:r>
              <a:rPr lang="ru-RU" dirty="0" err="1" smtClean="0"/>
              <a:t>Е.К.Мархинин</a:t>
            </a:r>
            <a:endParaRPr lang="ru-RU" dirty="0" smtClean="0"/>
          </a:p>
        </p:txBody>
      </p:sp>
      <p:pic>
        <p:nvPicPr>
          <p:cNvPr id="10242" name="Picture 2" descr="http://mypresentation.ru/documents/eabffaf3b6fc011790cbaa9d997ff3d2/im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43380"/>
            <a:ext cx="3945620" cy="2525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82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664" y="404664"/>
            <a:ext cx="8260672" cy="1039427"/>
          </a:xfrm>
        </p:spPr>
        <p:txBody>
          <a:bodyPr/>
          <a:lstStyle/>
          <a:p>
            <a:r>
              <a:rPr lang="ru-RU" b="1" dirty="0" err="1" smtClean="0"/>
              <a:t>Физкульт</a:t>
            </a:r>
            <a:r>
              <a:rPr lang="ru-RU" b="1" dirty="0" smtClean="0"/>
              <a:t> пауза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Град - виноград</a:t>
            </a:r>
          </a:p>
          <a:p>
            <a:pPr marL="114300" indent="0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Ветер – на свете</a:t>
            </a:r>
          </a:p>
          <a:p>
            <a:pPr marL="11430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Воздух – петух</a:t>
            </a:r>
          </a:p>
          <a:p>
            <a:pPr marL="114300" indent="0">
              <a:buNone/>
            </a:pPr>
            <a:r>
              <a:rPr lang="ru-RU" sz="2800" dirty="0" smtClean="0">
                <a:solidFill>
                  <a:srgbClr val="7030A0"/>
                </a:solidFill>
              </a:rPr>
              <a:t>Погода - полгода</a:t>
            </a:r>
          </a:p>
          <a:p>
            <a:pPr marL="114300" indent="0">
              <a:buNone/>
            </a:pPr>
            <a:r>
              <a:rPr lang="ru-RU" sz="2800" dirty="0" smtClean="0">
                <a:solidFill>
                  <a:srgbClr val="00B050"/>
                </a:solidFill>
              </a:rPr>
              <a:t>Муссон - сон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life24.ru/images/uploads/i9917330_5eb07063edda5f6692e4d4698da843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928802"/>
            <a:ext cx="2428892" cy="1357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uplementubuh.com/wp-content/uploads/Benefits-of-grap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928802"/>
            <a:ext cx="2357454" cy="13573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farm3.staticflickr.com/2254/1892542343_12b78ed202_o_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365104"/>
            <a:ext cx="3871237" cy="205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i.ucrazy.ru/files/i/2010.9.11/1284218921_508931920x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429000"/>
            <a:ext cx="2423321" cy="1469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api.ning.com/files/XK5BrsN2RVdOiEvHpLNGlt77*GpW*cFeto8Hqso2cicNliuxlQc*vnnBWj2RR65rRRlWj4wkowP7YqCuL8g1VjX8EtWbEBUp/starchil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3429000"/>
            <a:ext cx="2357454" cy="1463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www.onelegend.ru/images/more/cock_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5000636"/>
            <a:ext cx="2428892" cy="1707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13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гидросфера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dirty="0" smtClean="0"/>
              <a:t>Если на карту Земли посмотреть-</a:t>
            </a:r>
          </a:p>
          <a:p>
            <a:pPr marL="114300" indent="0" algn="ctr">
              <a:buNone/>
            </a:pPr>
            <a:r>
              <a:rPr lang="ru-RU" dirty="0" smtClean="0"/>
              <a:t>Земли на Земле всего одна треть.</a:t>
            </a:r>
          </a:p>
          <a:p>
            <a:pPr marL="114300" indent="0" algn="ctr">
              <a:buNone/>
            </a:pPr>
            <a:r>
              <a:rPr lang="ru-RU" dirty="0" smtClean="0"/>
              <a:t>Но странный вопрос возникает тогда:</a:t>
            </a:r>
          </a:p>
          <a:p>
            <a:pPr marL="114300" indent="0" algn="ctr">
              <a:buNone/>
            </a:pPr>
            <a:r>
              <a:rPr lang="ru-RU" dirty="0" smtClean="0"/>
              <a:t>Планета должна называться-Вода?</a:t>
            </a:r>
          </a:p>
          <a:p>
            <a:pPr marL="114300" indent="0" algn="r">
              <a:buNone/>
            </a:pPr>
            <a:r>
              <a:rPr lang="ru-RU" dirty="0" err="1" smtClean="0"/>
              <a:t>В.А.Кошевой</a:t>
            </a:r>
            <a:endParaRPr lang="ru-RU" dirty="0"/>
          </a:p>
        </p:txBody>
      </p:sp>
      <p:pic>
        <p:nvPicPr>
          <p:cNvPr id="4098" name="Picture 2" descr="http://vladnews.ru/uploads/news/2010/04/22/0398c9eced3adcbc35d6d36f4452e9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032"/>
            <a:ext cx="3402969" cy="2552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490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гидросфера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/>
              <a:t>1.Какая из этих рек по её</a:t>
            </a:r>
            <a:r>
              <a:rPr lang="ru-RU" dirty="0"/>
              <a:t> </a:t>
            </a:r>
            <a:r>
              <a:rPr lang="ru-RU" dirty="0" smtClean="0"/>
              <a:t> </a:t>
            </a:r>
          </a:p>
          <a:p>
            <a:pPr marL="114300" indent="0">
              <a:buNone/>
            </a:pPr>
            <a:r>
              <a:rPr lang="ru-RU" dirty="0" smtClean="0"/>
              <a:t>географическому </a:t>
            </a:r>
          </a:p>
          <a:p>
            <a:pPr marL="114300" indent="0">
              <a:buNone/>
            </a:pPr>
            <a:r>
              <a:rPr lang="ru-RU" dirty="0" smtClean="0"/>
              <a:t>положению самая западная?</a:t>
            </a:r>
          </a:p>
          <a:p>
            <a:r>
              <a:rPr lang="ru-RU" dirty="0" smtClean="0"/>
              <a:t>Амур</a:t>
            </a:r>
          </a:p>
          <a:p>
            <a:r>
              <a:rPr lang="ru-RU" dirty="0" smtClean="0"/>
              <a:t>Обь</a:t>
            </a:r>
          </a:p>
          <a:p>
            <a:r>
              <a:rPr lang="ru-RU" dirty="0" smtClean="0"/>
              <a:t>Ангара</a:t>
            </a:r>
          </a:p>
          <a:p>
            <a:r>
              <a:rPr lang="ru-RU" dirty="0" smtClean="0"/>
              <a:t>Урал</a:t>
            </a:r>
          </a:p>
          <a:p>
            <a:pPr marL="114300" indent="0">
              <a:buNone/>
            </a:pPr>
            <a:r>
              <a:rPr lang="ru-RU" dirty="0" smtClean="0"/>
              <a:t>2.Водами какой реки </a:t>
            </a:r>
          </a:p>
          <a:p>
            <a:pPr marL="114300" indent="0">
              <a:buNone/>
            </a:pPr>
            <a:r>
              <a:rPr lang="ru-RU" dirty="0" smtClean="0"/>
              <a:t>образован Гран-Каньон в США?</a:t>
            </a:r>
          </a:p>
          <a:p>
            <a:pPr marL="114300" indent="0">
              <a:buNone/>
            </a:pPr>
            <a:r>
              <a:rPr lang="ru-RU" dirty="0" smtClean="0"/>
              <a:t>(Колорадо)</a:t>
            </a:r>
          </a:p>
          <a:p>
            <a:pPr marL="114300" indent="0">
              <a:buNone/>
            </a:pPr>
            <a:endParaRPr lang="ru-RU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785926"/>
            <a:ext cx="297633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oboi.kards.qip.ru/images/wallpaper/83/c6/50819_1280_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4214819"/>
            <a:ext cx="2976331" cy="2286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57224" y="4572008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3859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гидросфера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/>
              <a:t>3.Какой водопад был открыт </a:t>
            </a:r>
          </a:p>
          <a:p>
            <a:pPr marL="114300" indent="0">
              <a:buNone/>
            </a:pPr>
            <a:r>
              <a:rPr lang="ru-RU" dirty="0" smtClean="0"/>
              <a:t>летчиком?</a:t>
            </a:r>
          </a:p>
          <a:p>
            <a:pPr marL="114300" indent="0">
              <a:buNone/>
            </a:pPr>
            <a:r>
              <a:rPr lang="ru-RU" dirty="0" smtClean="0"/>
              <a:t>(</a:t>
            </a:r>
            <a:r>
              <a:rPr lang="ru-RU" dirty="0" err="1" smtClean="0"/>
              <a:t>Анхель</a:t>
            </a:r>
            <a:r>
              <a:rPr lang="ru-RU" dirty="0" smtClean="0"/>
              <a:t>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4.Чуть дрожит на ветерке</a:t>
            </a:r>
          </a:p>
          <a:p>
            <a:pPr marL="114300" indent="0">
              <a:buNone/>
            </a:pPr>
            <a:r>
              <a:rPr lang="ru-RU" dirty="0" smtClean="0"/>
              <a:t>   Лента на просторе,</a:t>
            </a:r>
          </a:p>
          <a:p>
            <a:pPr marL="114300" indent="0">
              <a:buNone/>
            </a:pPr>
            <a:r>
              <a:rPr lang="ru-RU" dirty="0" smtClean="0"/>
              <a:t>   Узкий кончик в роднике,</a:t>
            </a:r>
          </a:p>
          <a:p>
            <a:pPr marL="114300" indent="0">
              <a:buNone/>
            </a:pPr>
            <a:r>
              <a:rPr lang="ru-RU" dirty="0" smtClean="0"/>
              <a:t>   А широкий- в море.</a:t>
            </a:r>
          </a:p>
          <a:p>
            <a:pPr marL="114300" indent="0">
              <a:buNone/>
            </a:pPr>
            <a:r>
              <a:rPr lang="ru-RU" dirty="0" smtClean="0"/>
              <a:t>(река)</a:t>
            </a:r>
          </a:p>
        </p:txBody>
      </p:sp>
      <p:pic>
        <p:nvPicPr>
          <p:cNvPr id="19458" name="Picture 2" descr="http://wallpapers4.hellowallpaper.com/travel_angel-falls_01-192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903912"/>
            <a:ext cx="3477056" cy="2173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fr.academic.ru/pictures/frwiki/66/BiyaRi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488716"/>
            <a:ext cx="3495902" cy="2137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09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гидросфера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ru-RU" sz="2600" dirty="0" smtClean="0"/>
              <a:t>5.Чтоб узнать глубины вод,</a:t>
            </a:r>
          </a:p>
          <a:p>
            <a:pPr marL="114300" indent="0">
              <a:buNone/>
            </a:pPr>
            <a:r>
              <a:rPr lang="ru-RU" sz="2600" dirty="0" smtClean="0"/>
              <a:t>Что применим?...</a:t>
            </a:r>
          </a:p>
          <a:p>
            <a:pPr marL="114300" indent="0">
              <a:buNone/>
            </a:pPr>
            <a:r>
              <a:rPr lang="ru-RU" sz="2600" dirty="0" smtClean="0"/>
              <a:t>(эхолот)</a:t>
            </a:r>
          </a:p>
          <a:p>
            <a:pPr marL="114300" indent="0">
              <a:buNone/>
            </a:pPr>
            <a:endParaRPr lang="ru-RU" sz="2600" dirty="0"/>
          </a:p>
          <a:p>
            <a:pPr marL="114300" indent="0">
              <a:buNone/>
            </a:pPr>
            <a:endParaRPr lang="ru-RU" sz="2600" dirty="0" smtClean="0"/>
          </a:p>
          <a:p>
            <a:pPr marL="114300" indent="0">
              <a:buNone/>
            </a:pPr>
            <a:r>
              <a:rPr lang="ru-RU" sz="2600" dirty="0" smtClean="0"/>
              <a:t>6.Та вода, что у причалов,</a:t>
            </a:r>
          </a:p>
          <a:p>
            <a:pPr marL="114300" indent="0">
              <a:buNone/>
            </a:pPr>
            <a:r>
              <a:rPr lang="ru-RU" sz="2600" dirty="0" smtClean="0"/>
              <a:t>И которая вдали,</a:t>
            </a:r>
          </a:p>
          <a:p>
            <a:pPr marL="114300" indent="0">
              <a:buNone/>
            </a:pPr>
            <a:r>
              <a:rPr lang="ru-RU" sz="2600" dirty="0" smtClean="0"/>
              <a:t>И в которую сначала</a:t>
            </a:r>
          </a:p>
          <a:p>
            <a:pPr marL="114300" indent="0">
              <a:buNone/>
            </a:pPr>
            <a:r>
              <a:rPr lang="ru-RU" sz="2600" dirty="0" smtClean="0"/>
              <a:t>С моря входят корабли,-</a:t>
            </a:r>
          </a:p>
          <a:p>
            <a:pPr marL="114300" indent="0">
              <a:buNone/>
            </a:pPr>
            <a:r>
              <a:rPr lang="ru-RU" sz="2600" dirty="0" smtClean="0"/>
              <a:t>Это территория зовется..</a:t>
            </a:r>
          </a:p>
          <a:p>
            <a:pPr marL="114300" indent="0">
              <a:buNone/>
            </a:pPr>
            <a:r>
              <a:rPr lang="ru-RU" sz="2600" dirty="0" smtClean="0"/>
              <a:t>(Акватория) 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20482" name="Picture 2" descr="http://mcdn01.gittigidiyor.net/12999/tn120/129994042_tn120_0.jpg?14425531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857364"/>
            <a:ext cx="2880320" cy="2437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4643446"/>
            <a:ext cx="2857431" cy="190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819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гидросфера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52600"/>
            <a:ext cx="8363272" cy="4373563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7.</a:t>
            </a:r>
            <a:r>
              <a:rPr lang="ru-RU" dirty="0"/>
              <a:t> Определить понятие по меньшему числу определений:</a:t>
            </a:r>
          </a:p>
          <a:p>
            <a:pPr marL="114300" indent="0">
              <a:buNone/>
            </a:pPr>
            <a:r>
              <a:rPr lang="ru-RU" dirty="0" smtClean="0"/>
              <a:t>Метеорный, транспортный, финансовый, воздушный, людской, дождевой, водный, грязевой, речной….</a:t>
            </a:r>
          </a:p>
          <a:p>
            <a:pPr marL="114300" indent="0">
              <a:buNone/>
            </a:pPr>
            <a:r>
              <a:rPr lang="ru-RU" dirty="0" smtClean="0"/>
              <a:t>(поток)</a:t>
            </a:r>
          </a:p>
        </p:txBody>
      </p:sp>
      <p:pic>
        <p:nvPicPr>
          <p:cNvPr id="21506" name="Picture 2" descr="http://www.spiritualschool.ru/wp-content/uploads/2015/12/67543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0438"/>
            <a:ext cx="2232248" cy="3180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291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bldLvl="2"/>
      <p:bldP spid="3" grpId="1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ЧТО? Как? Почему?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51054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ru-RU" dirty="0" smtClean="0"/>
              <a:t>1.  Почему человек лежит на поверхности воды в Мертвом море? </a:t>
            </a:r>
          </a:p>
          <a:p>
            <a:pPr marL="514350" indent="-514350">
              <a:buNone/>
            </a:pPr>
            <a:r>
              <a:rPr lang="ru-RU" b="1" dirty="0" smtClean="0"/>
              <a:t>  (Плотность жидкости больше плотности тела, поэтому тело плавает)</a:t>
            </a:r>
          </a:p>
          <a:p>
            <a:pPr marL="514350" indent="-514350">
              <a:buNone/>
            </a:pPr>
            <a:r>
              <a:rPr lang="ru-RU" dirty="0" smtClean="0"/>
              <a:t>2.  У каких овощей плотность больше, чем у воды?</a:t>
            </a:r>
          </a:p>
          <a:p>
            <a:pPr marL="514350" indent="-514350">
              <a:buNone/>
            </a:pPr>
            <a:r>
              <a:rPr lang="ru-RU" b="1" dirty="0" smtClean="0"/>
              <a:t>  (Свекла, морковь)</a:t>
            </a:r>
          </a:p>
          <a:p>
            <a:pPr marL="514350" indent="-514350">
              <a:buNone/>
            </a:pPr>
            <a:r>
              <a:rPr lang="ru-RU" dirty="0" smtClean="0"/>
              <a:t>3.  Рыбы могут плавать на одной глубине, погружаться и всплывать. Как им это удается? </a:t>
            </a:r>
          </a:p>
          <a:p>
            <a:pPr marL="514350" indent="-514350">
              <a:buNone/>
            </a:pPr>
            <a:r>
              <a:rPr lang="ru-RU" b="1" dirty="0" smtClean="0"/>
              <a:t>  (С помощью плавательного пузыря можно изменять Архимедовы силы)</a:t>
            </a:r>
          </a:p>
          <a:p>
            <a:pPr marL="514350" indent="-514350">
              <a:buNone/>
            </a:pPr>
            <a:r>
              <a:rPr lang="ru-RU" dirty="0" smtClean="0"/>
              <a:t>4. В каком случае осадка корабля больше? </a:t>
            </a:r>
            <a:br>
              <a:rPr lang="ru-RU" dirty="0" smtClean="0"/>
            </a:br>
            <a:r>
              <a:rPr lang="ru-RU" dirty="0" smtClean="0"/>
              <a:t>В реке Волга или в Балтийском море? </a:t>
            </a:r>
          </a:p>
          <a:p>
            <a:pPr marL="514350" indent="-514350">
              <a:buNone/>
            </a:pPr>
            <a:r>
              <a:rPr lang="ru-RU" dirty="0" smtClean="0"/>
              <a:t>  </a:t>
            </a:r>
            <a:r>
              <a:rPr lang="ru-RU" b="1" dirty="0" smtClean="0"/>
              <a:t>(В реке Волга)</a:t>
            </a:r>
          </a:p>
          <a:p>
            <a:pPr marL="514350" indent="-514350">
              <a:buNone/>
            </a:pPr>
            <a:r>
              <a:rPr lang="ru-RU" dirty="0" smtClean="0"/>
              <a:t>5. Картофелина тонет в воде. Что можно сделать, чтобы она всплыла?</a:t>
            </a:r>
          </a:p>
          <a:p>
            <a:pPr marL="514350" indent="-514350">
              <a:buNone/>
            </a:pPr>
            <a:r>
              <a:rPr lang="ru-RU" dirty="0" smtClean="0"/>
              <a:t>  </a:t>
            </a:r>
            <a:r>
              <a:rPr lang="ru-RU" b="1" dirty="0" smtClean="0"/>
              <a:t>(Подсолить воду)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Как определить архимедову силу в воде и в спирте?</a:t>
            </a:r>
            <a:endParaRPr lang="ru-RU" b="1" dirty="0"/>
          </a:p>
        </p:txBody>
      </p:sp>
      <p:pic>
        <p:nvPicPr>
          <p:cNvPr id="4" name="Содержимое 3" descr="IMG_20160331_110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609" y="1752600"/>
            <a:ext cx="7774781" cy="4373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00430" y="6088559"/>
            <a:ext cx="1808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 = 1H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60331_110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535785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IMG_20160331_1101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43306" y="3786190"/>
            <a:ext cx="5158047" cy="282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00760" y="1928802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 = 0.7H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28" y="485776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 = 0.8H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Что? Как? Почему?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52600"/>
            <a:ext cx="857256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6 .   Корабль вышел из Днепра в Черное море. Как изменилась при этом Архимедова сила? </a:t>
            </a:r>
          </a:p>
          <a:p>
            <a:pPr>
              <a:buNone/>
            </a:pPr>
            <a:r>
              <a:rPr lang="ru-RU" b="1" dirty="0" smtClean="0"/>
              <a:t>(Не изменилась)</a:t>
            </a:r>
          </a:p>
          <a:p>
            <a:pPr marL="514350" indent="-514350">
              <a:buNone/>
            </a:pPr>
            <a:r>
              <a:rPr lang="ru-RU" dirty="0" smtClean="0"/>
              <a:t>  7.   Под водой железный кит</a:t>
            </a:r>
          </a:p>
          <a:p>
            <a:pPr marL="514350" indent="-514350">
              <a:buNone/>
            </a:pPr>
            <a:r>
              <a:rPr lang="ru-RU" dirty="0" smtClean="0"/>
              <a:t>         Днем и ночью он не спит</a:t>
            </a:r>
          </a:p>
          <a:p>
            <a:pPr marL="514350" indent="-514350">
              <a:buNone/>
            </a:pPr>
            <a:r>
              <a:rPr lang="ru-RU" dirty="0" smtClean="0"/>
              <a:t>            Днем и ночью под водой</a:t>
            </a:r>
          </a:p>
          <a:p>
            <a:pPr marL="514350" indent="-514350">
              <a:buNone/>
            </a:pPr>
            <a:r>
              <a:rPr lang="ru-RU" dirty="0" smtClean="0"/>
              <a:t>               Охраняет твой покой</a:t>
            </a:r>
          </a:p>
          <a:p>
            <a:pPr marL="514350" indent="-514350">
              <a:buNone/>
            </a:pPr>
            <a:r>
              <a:rPr lang="ru-RU" b="1" dirty="0" smtClean="0"/>
              <a:t>                           (Подводная лодка)</a:t>
            </a:r>
          </a:p>
          <a:p>
            <a:pPr marL="514350" indent="-514350">
              <a:buNone/>
            </a:pPr>
            <a:r>
              <a:rPr lang="ru-RU" dirty="0" smtClean="0"/>
              <a:t> Одинакова ли сила Архимеда, действующая на лодки на поверхности водоема или под водой (лодка погружена полностью)</a:t>
            </a:r>
          </a:p>
          <a:p>
            <a:pPr marL="514350" indent="-514350">
              <a:buNone/>
            </a:pPr>
            <a:r>
              <a:rPr lang="ru-RU" b="1" dirty="0" smtClean="0"/>
              <a:t> (Одинаковая) </a:t>
            </a:r>
            <a:endParaRPr lang="ru-RU" b="1" dirty="0"/>
          </a:p>
        </p:txBody>
      </p:sp>
      <p:pic>
        <p:nvPicPr>
          <p:cNvPr id="2052" name="Picture 4" descr="http://admship.ru/wp-content/uploads/2012/06/image0024-e1340558078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3062144" cy="214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1.Самый твердый минерал. 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2.Горы на северо-западе Африки.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2285992"/>
            <a:ext cx="1944216" cy="296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(алмаз)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1857364"/>
            <a:ext cx="3342775" cy="2144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1538" y="435769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(Атлас)</a:t>
            </a:r>
            <a:endParaRPr lang="ru-RU" sz="2400" dirty="0"/>
          </a:p>
        </p:txBody>
      </p:sp>
      <p:pic>
        <p:nvPicPr>
          <p:cNvPr id="1026" name="Picture 2" descr="http://i.pbase.com/u15/bmcmorrow/upload/38817433.casablancajan05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429133"/>
            <a:ext cx="3357586" cy="2183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71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Что? Как? Почему?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48234"/>
          </a:xfrm>
        </p:spPr>
        <p:txBody>
          <a:bodyPr>
            <a:normAutofit lnSpcReduction="10000"/>
          </a:bodyPr>
          <a:lstStyle/>
          <a:p>
            <a:pPr marL="571500" indent="-457200">
              <a:buNone/>
            </a:pPr>
            <a:r>
              <a:rPr lang="ru-RU" dirty="0" smtClean="0"/>
              <a:t>8. Почему бесполезно горящую нефть, бензин,      керосин тушить водой? </a:t>
            </a:r>
          </a:p>
          <a:p>
            <a:pPr marL="571500" indent="-457200">
              <a:buNone/>
            </a:pPr>
            <a:r>
              <a:rPr lang="ru-RU" b="1" dirty="0" smtClean="0"/>
              <a:t>(Плотность воды больше плотности нефти)</a:t>
            </a:r>
          </a:p>
          <a:p>
            <a:pPr marL="571500" indent="-457200">
              <a:buNone/>
            </a:pPr>
            <a:r>
              <a:rPr lang="ru-RU" dirty="0" smtClean="0"/>
              <a:t>9.   Глядит на мутный ток воды</a:t>
            </a:r>
          </a:p>
          <a:p>
            <a:pPr marL="571500" indent="-457200">
              <a:buNone/>
            </a:pPr>
            <a:r>
              <a:rPr lang="ru-RU" dirty="0" smtClean="0"/>
              <a:t>        Склонясь на копья</a:t>
            </a:r>
          </a:p>
          <a:p>
            <a:pPr marL="571500" indent="-457200">
              <a:buNone/>
            </a:pPr>
            <a:r>
              <a:rPr lang="ru-RU" dirty="0" smtClean="0"/>
              <a:t>           Ах, как желал бы там он быть</a:t>
            </a:r>
          </a:p>
          <a:p>
            <a:pPr marL="571500" indent="-457200">
              <a:buNone/>
            </a:pPr>
            <a:r>
              <a:rPr lang="ru-RU" dirty="0" smtClean="0"/>
              <a:t>             Но цепь мешала переплыть</a:t>
            </a:r>
          </a:p>
          <a:p>
            <a:pPr marL="571500" indent="-457200">
              <a:buNone/>
            </a:pPr>
            <a:r>
              <a:rPr lang="ru-RU" dirty="0" smtClean="0"/>
              <a:t>                   (М.Ю. Лермонтов «Кавказский пленник» </a:t>
            </a:r>
          </a:p>
          <a:p>
            <a:pPr marL="571500" indent="-457200">
              <a:buNone/>
            </a:pPr>
            <a:r>
              <a:rPr lang="ru-RU" dirty="0" smtClean="0"/>
              <a:t>   Почему с тяжелой цепью реку невозможно переплыть? </a:t>
            </a:r>
          </a:p>
          <a:p>
            <a:pPr marL="571500" indent="-457200">
              <a:buNone/>
            </a:pPr>
            <a:r>
              <a:rPr lang="ru-RU" b="1" dirty="0" smtClean="0"/>
              <a:t>(Плотность тела больше плотности жидкости, тело тонет)</a:t>
            </a:r>
          </a:p>
        </p:txBody>
      </p:sp>
      <p:pic>
        <p:nvPicPr>
          <p:cNvPr id="3074" name="Picture 2" descr="http://media.mk-turkey.ru/images/life/yuz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000372"/>
            <a:ext cx="2400350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60672" cy="1039427"/>
          </a:xfrm>
        </p:spPr>
        <p:txBody>
          <a:bodyPr/>
          <a:lstStyle/>
          <a:p>
            <a:r>
              <a:rPr lang="ru-RU" b="1" dirty="0" smtClean="0"/>
              <a:t>Что? Как? Почему?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10.  Под водой она гуляет</a:t>
            </a:r>
          </a:p>
          <a:p>
            <a:pPr>
              <a:buNone/>
            </a:pPr>
            <a:r>
              <a:rPr lang="ru-RU" dirty="0" smtClean="0"/>
              <a:t>          Наши земли охраняет</a:t>
            </a:r>
          </a:p>
          <a:p>
            <a:pPr>
              <a:buNone/>
            </a:pPr>
            <a:r>
              <a:rPr lang="ru-RU" dirty="0" smtClean="0"/>
              <a:t>             Выполняет свой наказ</a:t>
            </a:r>
          </a:p>
          <a:p>
            <a:pPr>
              <a:buNone/>
            </a:pPr>
            <a:r>
              <a:rPr lang="ru-RU" dirty="0" smtClean="0"/>
              <a:t>                Очень зорок ее глаз </a:t>
            </a:r>
          </a:p>
          <a:p>
            <a:pPr>
              <a:buNone/>
            </a:pPr>
            <a:r>
              <a:rPr lang="ru-RU" b="1" dirty="0" smtClean="0"/>
              <a:t>                      (Подводная лодка)</a:t>
            </a:r>
          </a:p>
          <a:p>
            <a:pPr>
              <a:buNone/>
            </a:pPr>
            <a:r>
              <a:rPr lang="ru-RU" dirty="0" smtClean="0"/>
              <a:t> Что можно сказать о средней плотности подводной лодки, когда она «под водой гуляет»</a:t>
            </a:r>
          </a:p>
          <a:p>
            <a:pPr>
              <a:buNone/>
            </a:pPr>
            <a:r>
              <a:rPr lang="ru-RU" b="1" dirty="0" smtClean="0"/>
              <a:t>              (Плотность лодки </a:t>
            </a:r>
            <a:r>
              <a:rPr lang="en-US" b="1" dirty="0" smtClean="0"/>
              <a:t>~ </a:t>
            </a:r>
            <a:r>
              <a:rPr lang="ru-RU" b="1" dirty="0" smtClean="0"/>
              <a:t>Плотность жидкости)</a:t>
            </a:r>
          </a:p>
          <a:p>
            <a:pPr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22042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Физкульт</a:t>
            </a:r>
            <a:r>
              <a:rPr lang="ru-RU" b="1" dirty="0" smtClean="0"/>
              <a:t> пауза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1.Убежал от крокодила-наткнулся на леопарда.</a:t>
            </a:r>
          </a:p>
          <a:p>
            <a:pPr marL="114300" indent="0">
              <a:buNone/>
            </a:pPr>
            <a:r>
              <a:rPr lang="ru-RU" dirty="0" smtClean="0"/>
              <a:t>(африканская)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2.Рисовая каша вкусна, да работа в поле трудна.</a:t>
            </a:r>
          </a:p>
          <a:p>
            <a:pPr marL="114300" indent="0">
              <a:buNone/>
            </a:pPr>
            <a:r>
              <a:rPr lang="ru-RU" dirty="0" smtClean="0"/>
              <a:t>(китайская)</a:t>
            </a:r>
            <a:endParaRPr lang="ru-RU" dirty="0"/>
          </a:p>
        </p:txBody>
      </p:sp>
      <p:pic>
        <p:nvPicPr>
          <p:cNvPr id="22530" name="Picture 2" descr="http://5klass.net/datas/okruzhajuschij-mir/Materiki-Zemli/0019-019-A-f-r-i-k-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57430"/>
            <a:ext cx="3062144" cy="1714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frecked.com/wp-content/uploads/2015/12/Tianmen-Mountain-r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857760"/>
            <a:ext cx="3041263" cy="1805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36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61381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Какая страна, такая и пословица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3.Злой,как перец .</a:t>
            </a:r>
          </a:p>
          <a:p>
            <a:pPr marL="114300" indent="0">
              <a:buNone/>
            </a:pPr>
            <a:r>
              <a:rPr lang="ru-RU" dirty="0" smtClean="0"/>
              <a:t>(болгарская)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 smtClean="0"/>
              <a:t>4.В Сахаре ветер встает и ложится вместе с солнцем.</a:t>
            </a:r>
          </a:p>
          <a:p>
            <a:pPr marL="114300" indent="0">
              <a:buNone/>
            </a:pPr>
            <a:r>
              <a:rPr lang="ru-RU" dirty="0" smtClean="0"/>
              <a:t>(арабская)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785926"/>
            <a:ext cx="2966530" cy="199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http://www.deskpicture.com/DPs/Places/mec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4572008"/>
            <a:ext cx="3000396" cy="2044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67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779" y="62068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Какая страна, такая и пословица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5.Велик баобаб ,но и он вырос из маленького семечка.</a:t>
            </a:r>
          </a:p>
          <a:p>
            <a:pPr marL="114300" indent="0">
              <a:buNone/>
            </a:pPr>
            <a:r>
              <a:rPr lang="ru-RU" dirty="0" smtClean="0"/>
              <a:t>(африканская)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6.Когда любишь, и мартышка красива,</a:t>
            </a:r>
          </a:p>
          <a:p>
            <a:pPr marL="114300" indent="0">
              <a:buNone/>
            </a:pPr>
            <a:r>
              <a:rPr lang="ru-RU" dirty="0" smtClean="0"/>
              <a:t>Когда не любишь, и лотос безобразен.</a:t>
            </a:r>
          </a:p>
          <a:p>
            <a:pPr marL="114300" indent="0">
              <a:buNone/>
            </a:pPr>
            <a:r>
              <a:rPr lang="ru-RU" dirty="0" smtClean="0"/>
              <a:t>(китайская)</a:t>
            </a:r>
          </a:p>
        </p:txBody>
      </p:sp>
      <p:pic>
        <p:nvPicPr>
          <p:cNvPr id="5122" name="Picture 2" descr="http://www.musical-sad.ru/_ld/13/30670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572008"/>
            <a:ext cx="2714644" cy="2071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ssurbator.ru/sites/default/files/styles/570_428/public/field/image/133_2.jpg?itok=ppzz4OZ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572008"/>
            <a:ext cx="2781056" cy="208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09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60672" cy="1039427"/>
          </a:xfrm>
        </p:spPr>
        <p:txBody>
          <a:bodyPr>
            <a:normAutofit/>
          </a:bodyPr>
          <a:lstStyle/>
          <a:p>
            <a:r>
              <a:rPr lang="ru-RU" sz="3600" b="1" dirty="0" err="1" smtClean="0"/>
              <a:t>Физкульт</a:t>
            </a:r>
            <a:r>
              <a:rPr lang="ru-RU" sz="3600" b="1" dirty="0" smtClean="0"/>
              <a:t> пауза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Игра «интересные слова»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435280" cy="49167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smtClean="0"/>
              <a:t>I</a:t>
            </a:r>
            <a:r>
              <a:rPr lang="ru-RU" dirty="0" smtClean="0"/>
              <a:t> ряд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Сахара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Прерии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Саванна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Крик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Нил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err="1" smtClean="0"/>
              <a:t>Патагония</a:t>
            </a: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Пигмеи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Тасмания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Гольфстрим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Сомали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071678"/>
            <a:ext cx="2571768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429132"/>
            <a:ext cx="2571768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071678"/>
            <a:ext cx="2571769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429132"/>
            <a:ext cx="2558629" cy="179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35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572008"/>
            <a:ext cx="2519380" cy="192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Игра «интересные слова»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91264" cy="498876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smtClean="0"/>
              <a:t>II </a:t>
            </a:r>
            <a:r>
              <a:rPr lang="ru-RU" dirty="0" smtClean="0"/>
              <a:t>ряд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Пампа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err="1" smtClean="0"/>
              <a:t>Сейба</a:t>
            </a: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Амазонка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Титикака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err="1"/>
              <a:t>Г</a:t>
            </a:r>
            <a:r>
              <a:rPr lang="ru-RU" dirty="0" err="1" smtClean="0"/>
              <a:t>илея</a:t>
            </a: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Эребус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err="1" smtClean="0"/>
              <a:t>Атакама</a:t>
            </a: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Эйр-норд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err="1" smtClean="0"/>
              <a:t>Карпентария</a:t>
            </a: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r>
              <a:rPr lang="ru-RU" dirty="0" err="1" smtClean="0"/>
              <a:t>Мак-кинли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857364"/>
            <a:ext cx="249627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3143248"/>
            <a:ext cx="2500330" cy="197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7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572008"/>
            <a:ext cx="2786082" cy="20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Игра «интересные слова»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363272" cy="49167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smtClean="0"/>
              <a:t>III </a:t>
            </a:r>
            <a:r>
              <a:rPr lang="ru-RU" dirty="0" smtClean="0"/>
              <a:t>ряд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Скрэб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Вади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Дрейка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Анаконда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Содружества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Флорида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Симпсона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Антананариву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Лимпопо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Юкатан</a:t>
            </a:r>
          </a:p>
          <a:p>
            <a:pPr marL="5715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1857364"/>
            <a:ext cx="2786082" cy="209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3286124"/>
            <a:ext cx="2377404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970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Биосфера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dirty="0" smtClean="0"/>
              <a:t>Не то, что мните вы, природа</a:t>
            </a:r>
            <a:r>
              <a:rPr lang="en-US" dirty="0" smtClean="0"/>
              <a:t>;</a:t>
            </a:r>
            <a:endParaRPr lang="ru-RU" dirty="0" smtClean="0"/>
          </a:p>
          <a:p>
            <a:pPr marL="114300" indent="0" algn="ctr">
              <a:buNone/>
            </a:pPr>
            <a:r>
              <a:rPr lang="ru-RU" dirty="0" smtClean="0"/>
              <a:t>Не слепок , не бездушный лик</a:t>
            </a:r>
            <a:r>
              <a:rPr lang="en-US" dirty="0" smtClean="0"/>
              <a:t>;</a:t>
            </a:r>
            <a:endParaRPr lang="ru-RU" dirty="0" smtClean="0"/>
          </a:p>
          <a:p>
            <a:pPr marL="114300" indent="0" algn="ctr">
              <a:buNone/>
            </a:pPr>
            <a:r>
              <a:rPr lang="ru-RU" dirty="0" smtClean="0"/>
              <a:t>В ней есть душа, в ней есть свобода,</a:t>
            </a:r>
          </a:p>
          <a:p>
            <a:pPr marL="114300" indent="0" algn="ctr">
              <a:buNone/>
            </a:pPr>
            <a:r>
              <a:rPr lang="ru-RU" dirty="0" smtClean="0"/>
              <a:t>В ней есть любовь, в ней есть язык.</a:t>
            </a:r>
          </a:p>
          <a:p>
            <a:pPr marL="114300" indent="0" algn="r">
              <a:buNone/>
            </a:pPr>
            <a:r>
              <a:rPr lang="ru-RU" dirty="0" smtClean="0"/>
              <a:t>Ф. И. Тютчев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571876"/>
            <a:ext cx="226703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95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457200">
              <a:buAutoNum type="arabicPeriod"/>
            </a:pPr>
            <a:r>
              <a:rPr lang="ru-RU" dirty="0" smtClean="0"/>
              <a:t>Какой тип растительности </a:t>
            </a:r>
          </a:p>
          <a:p>
            <a:pPr marL="114300" indent="0">
              <a:buNone/>
            </a:pPr>
            <a:r>
              <a:rPr lang="ru-RU" dirty="0" smtClean="0"/>
              <a:t>можно наблюдать в </a:t>
            </a:r>
          </a:p>
          <a:p>
            <a:pPr marL="114300" indent="0">
              <a:buNone/>
            </a:pPr>
            <a:r>
              <a:rPr lang="ru-RU" dirty="0" smtClean="0"/>
              <a:t>североамериканской прерии? </a:t>
            </a:r>
          </a:p>
          <a:p>
            <a:pPr marL="114300" indent="0">
              <a:buNone/>
            </a:pPr>
            <a:r>
              <a:rPr lang="ru-RU" dirty="0" smtClean="0"/>
              <a:t>(степь)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 smtClean="0"/>
              <a:t>2. Назовите самое большое сооружение, созданное морскими животными.</a:t>
            </a:r>
          </a:p>
          <a:p>
            <a:pPr marL="114300" indent="0">
              <a:buNone/>
            </a:pPr>
            <a:r>
              <a:rPr lang="ru-RU" dirty="0" smtClean="0"/>
              <a:t>(барьерный риф)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928802"/>
            <a:ext cx="3170727" cy="18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786322"/>
            <a:ext cx="3170062" cy="19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919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579296" cy="4373563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3.Какие горы воспел в своих </a:t>
            </a:r>
          </a:p>
          <a:p>
            <a:pPr marL="114300" indent="0">
              <a:buNone/>
            </a:pPr>
            <a:r>
              <a:rPr lang="ru-RU" dirty="0" smtClean="0"/>
              <a:t>картинах </a:t>
            </a:r>
            <a:r>
              <a:rPr lang="ru-RU" dirty="0" err="1" smtClean="0"/>
              <a:t>Н.К.Рерих</a:t>
            </a:r>
            <a:r>
              <a:rPr lang="ru-RU" dirty="0" smtClean="0"/>
              <a:t>?</a:t>
            </a:r>
          </a:p>
          <a:p>
            <a:pPr marL="114300" indent="0">
              <a:buNone/>
            </a:pPr>
            <a:r>
              <a:rPr lang="ru-RU" dirty="0" smtClean="0"/>
              <a:t>(Гималаи)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4.Найти «белую ворону»: </a:t>
            </a:r>
          </a:p>
          <a:p>
            <a:pPr marL="114300" indent="0">
              <a:buNone/>
            </a:pPr>
            <a:r>
              <a:rPr lang="ru-RU" dirty="0" smtClean="0"/>
              <a:t>Драконовы, </a:t>
            </a:r>
            <a:r>
              <a:rPr lang="ru-RU" dirty="0" err="1" smtClean="0"/>
              <a:t>Атласовы</a:t>
            </a:r>
            <a:r>
              <a:rPr lang="ru-RU" dirty="0" smtClean="0"/>
              <a:t>, Анды.</a:t>
            </a:r>
            <a:endParaRPr lang="ru-RU" dirty="0"/>
          </a:p>
        </p:txBody>
      </p:sp>
      <p:pic>
        <p:nvPicPr>
          <p:cNvPr id="2050" name="Picture 2" descr="http://333v.ru/uploads/be/beac8152e83d05fe29412a7d22cd349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571597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thousandwonders.net/Cerro.Aconcagua.640.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566200" cy="2304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211960" y="4797152"/>
            <a:ext cx="7920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065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4475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/>
              <a:t>3. Какой симпатичный </a:t>
            </a:r>
          </a:p>
          <a:p>
            <a:pPr marL="114300" indent="0">
              <a:buNone/>
            </a:pPr>
            <a:r>
              <a:rPr lang="ru-RU" dirty="0" smtClean="0"/>
              <a:t>«пожиратель бамбука» </a:t>
            </a:r>
          </a:p>
          <a:p>
            <a:pPr marL="114300" indent="0">
              <a:buNone/>
            </a:pPr>
            <a:r>
              <a:rPr lang="ru-RU" dirty="0" smtClean="0"/>
              <a:t>в Китае объявлен </a:t>
            </a:r>
          </a:p>
          <a:p>
            <a:pPr marL="114300" indent="0">
              <a:buNone/>
            </a:pPr>
            <a:r>
              <a:rPr lang="ru-RU" dirty="0" smtClean="0"/>
              <a:t>национальным </a:t>
            </a:r>
          </a:p>
          <a:p>
            <a:pPr marL="114300" indent="0">
              <a:buNone/>
            </a:pPr>
            <a:r>
              <a:rPr lang="ru-RU" dirty="0" smtClean="0"/>
              <a:t>сокровищем?</a:t>
            </a:r>
          </a:p>
          <a:p>
            <a:pPr marL="114300" indent="0">
              <a:buNone/>
            </a:pPr>
            <a:r>
              <a:rPr lang="ru-RU" dirty="0" smtClean="0"/>
              <a:t>(Б. панда)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4. В какой природной зоне </a:t>
            </a:r>
          </a:p>
          <a:p>
            <a:pPr marL="114300" indent="0">
              <a:buNone/>
            </a:pPr>
            <a:r>
              <a:rPr lang="ru-RU" dirty="0" smtClean="0"/>
              <a:t>грибы бывают выше </a:t>
            </a:r>
          </a:p>
          <a:p>
            <a:pPr marL="114300" indent="0">
              <a:buNone/>
            </a:pPr>
            <a:r>
              <a:rPr lang="ru-RU" dirty="0" smtClean="0"/>
              <a:t>окружающих деревьев? </a:t>
            </a:r>
          </a:p>
          <a:p>
            <a:pPr marL="114300" indent="0">
              <a:buNone/>
            </a:pPr>
            <a:r>
              <a:rPr lang="ru-RU" dirty="0" smtClean="0"/>
              <a:t>(тундра)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785926"/>
            <a:ext cx="356662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286256"/>
            <a:ext cx="3592351" cy="23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62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52600"/>
            <a:ext cx="8856984" cy="477274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 smtClean="0"/>
              <a:t>5. На гербе какого </a:t>
            </a:r>
          </a:p>
          <a:p>
            <a:pPr marL="114300" indent="0">
              <a:buNone/>
            </a:pPr>
            <a:r>
              <a:rPr lang="ru-RU" dirty="0" smtClean="0"/>
              <a:t>государства мы видим </a:t>
            </a:r>
          </a:p>
          <a:p>
            <a:pPr marL="114300" indent="0">
              <a:buNone/>
            </a:pPr>
            <a:r>
              <a:rPr lang="ru-RU" dirty="0" smtClean="0"/>
              <a:t>кактус?</a:t>
            </a:r>
          </a:p>
          <a:p>
            <a:pPr marL="114300" indent="0">
              <a:buNone/>
            </a:pPr>
            <a:r>
              <a:rPr lang="ru-RU" dirty="0" smtClean="0"/>
              <a:t>(Мексика)</a:t>
            </a:r>
          </a:p>
          <a:p>
            <a:pPr marL="114300" indent="0">
              <a:buNone/>
            </a:pPr>
            <a:r>
              <a:rPr lang="ru-RU" dirty="0" smtClean="0"/>
              <a:t>6</a:t>
            </a:r>
            <a:r>
              <a:rPr lang="ru-RU" dirty="0"/>
              <a:t>. Определить понятие </a:t>
            </a: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по меньшему </a:t>
            </a:r>
            <a:r>
              <a:rPr lang="ru-RU" dirty="0"/>
              <a:t>числу </a:t>
            </a:r>
            <a:r>
              <a:rPr lang="ru-RU" dirty="0" smtClean="0"/>
              <a:t>определений:</a:t>
            </a:r>
          </a:p>
          <a:p>
            <a:pPr marL="114300" indent="0">
              <a:buNone/>
            </a:pPr>
            <a:r>
              <a:rPr lang="ru-RU" dirty="0" smtClean="0"/>
              <a:t>Нервная, благодатная, </a:t>
            </a:r>
          </a:p>
          <a:p>
            <a:pPr marL="114300" indent="0">
              <a:buNone/>
            </a:pPr>
            <a:r>
              <a:rPr lang="ru-RU" dirty="0" smtClean="0"/>
              <a:t>подготовленная, плодородная, </a:t>
            </a:r>
          </a:p>
          <a:p>
            <a:pPr marL="114300" indent="0">
              <a:buNone/>
            </a:pPr>
            <a:r>
              <a:rPr lang="ru-RU" dirty="0" smtClean="0"/>
              <a:t>рыхлая, влажная, песчаная, </a:t>
            </a:r>
          </a:p>
          <a:p>
            <a:pPr marL="114300" indent="0">
              <a:buNone/>
            </a:pPr>
            <a:r>
              <a:rPr lang="ru-RU" dirty="0" smtClean="0"/>
              <a:t>глинистая, подзолистая, черноземная…</a:t>
            </a:r>
          </a:p>
          <a:p>
            <a:pPr marL="114300" indent="0">
              <a:buNone/>
            </a:pPr>
            <a:r>
              <a:rPr lang="ru-RU" dirty="0" smtClean="0"/>
              <a:t>(почва)</a:t>
            </a:r>
            <a:endParaRPr lang="ru-RU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000240"/>
            <a:ext cx="2330603" cy="20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500570"/>
            <a:ext cx="2383136" cy="20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10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/>
              <a:t>7. В замен дубов, берез и лип ты </a:t>
            </a: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В </a:t>
            </a:r>
            <a:r>
              <a:rPr lang="ru-RU" dirty="0"/>
              <a:t>лесу увидишь </a:t>
            </a:r>
            <a:r>
              <a:rPr lang="ru-RU" dirty="0" smtClean="0"/>
              <a:t>эвкалипты, </a:t>
            </a:r>
          </a:p>
          <a:p>
            <a:pPr marL="114300" indent="0">
              <a:buNone/>
            </a:pPr>
            <a:r>
              <a:rPr lang="ru-RU" dirty="0" smtClean="0"/>
              <a:t>В </a:t>
            </a:r>
            <a:r>
              <a:rPr lang="ru-RU" dirty="0"/>
              <a:t>окошко глянешь поутру – </a:t>
            </a: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По </a:t>
            </a:r>
            <a:r>
              <a:rPr lang="ru-RU" dirty="0"/>
              <a:t>полю скачет кенгуру. </a:t>
            </a: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(Австралия) 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32" y="4071942"/>
            <a:ext cx="3795630" cy="252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9481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Биосфера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dirty="0" smtClean="0"/>
              <a:t>8. Ну а в этой части света</a:t>
            </a:r>
          </a:p>
          <a:p>
            <a:pPr marL="114300" indent="0">
              <a:buNone/>
            </a:pPr>
            <a:r>
              <a:rPr lang="ru-RU" dirty="0" smtClean="0"/>
              <a:t>Проживает пол планеты,</a:t>
            </a:r>
          </a:p>
          <a:p>
            <a:pPr marL="114300" indent="0">
              <a:buNone/>
            </a:pPr>
            <a:r>
              <a:rPr lang="ru-RU" dirty="0" smtClean="0"/>
              <a:t>И, конечно, здесь без спора,</a:t>
            </a:r>
          </a:p>
          <a:p>
            <a:pPr marL="114300" indent="0">
              <a:buNone/>
            </a:pPr>
            <a:r>
              <a:rPr lang="ru-RU" dirty="0" smtClean="0"/>
              <a:t>Самые большие горы.</a:t>
            </a:r>
          </a:p>
          <a:p>
            <a:pPr marL="114300" indent="0">
              <a:buNone/>
            </a:pPr>
            <a:r>
              <a:rPr lang="ru-RU" dirty="0" smtClean="0"/>
              <a:t>Только здесь, поверьте мне,</a:t>
            </a:r>
          </a:p>
          <a:p>
            <a:pPr marL="114300" indent="0">
              <a:buNone/>
            </a:pPr>
            <a:r>
              <a:rPr lang="ru-RU" dirty="0" smtClean="0"/>
              <a:t>Люди ездят на слоне.</a:t>
            </a:r>
          </a:p>
          <a:p>
            <a:pPr marL="114300" indent="0">
              <a:buNone/>
            </a:pPr>
            <a:r>
              <a:rPr lang="ru-RU" dirty="0" smtClean="0"/>
              <a:t>(Азия)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000504"/>
            <a:ext cx="3748976" cy="259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0373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4000" b="1" dirty="0" smtClean="0"/>
              <a:t>Игра «Дом родной»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3672408" cy="4916760"/>
          </a:xfrm>
        </p:spPr>
        <p:txBody>
          <a:bodyPr numCol="1">
            <a:normAutofit fontScale="85000" lnSpcReduction="2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Бегемот                                   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Панда                                          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Коала                                           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Секвойя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Броненосцы                                  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Окапи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Баобаб 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Динго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Гризли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Ленивцы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Уссурийский тигр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Кенгуру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 smtClean="0"/>
              <a:t>Шиншилла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2600" dirty="0"/>
              <a:t>К</a:t>
            </a:r>
            <a:r>
              <a:rPr lang="ru-RU" sz="2600" dirty="0" smtClean="0"/>
              <a:t>ондор                       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endParaRPr lang="ru-RU" dirty="0" smtClean="0"/>
          </a:p>
          <a:p>
            <a:pPr marL="5715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2564904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ru-RU" sz="2400" b="1" dirty="0" smtClean="0"/>
              <a:t>Африка</a:t>
            </a:r>
          </a:p>
          <a:p>
            <a:pPr marL="342900" indent="-342900">
              <a:buFont typeface="+mj-lt"/>
              <a:buAutoNum type="alphaLcParenR"/>
            </a:pPr>
            <a:r>
              <a:rPr lang="ru-RU" sz="2400" b="1" dirty="0" smtClean="0"/>
              <a:t>Австралия</a:t>
            </a:r>
          </a:p>
          <a:p>
            <a:pPr marL="342900" indent="-342900">
              <a:buFont typeface="+mj-lt"/>
              <a:buAutoNum type="alphaLcParenR"/>
            </a:pPr>
            <a:r>
              <a:rPr lang="ru-RU" sz="2400" b="1" dirty="0" smtClean="0"/>
              <a:t>Северная Америка</a:t>
            </a:r>
          </a:p>
          <a:p>
            <a:pPr marL="342900" indent="-342900">
              <a:buFont typeface="+mj-lt"/>
              <a:buAutoNum type="alphaLcParenR"/>
            </a:pPr>
            <a:r>
              <a:rPr lang="ru-RU" sz="2400" b="1" dirty="0" smtClean="0"/>
              <a:t>Южная Америка</a:t>
            </a:r>
          </a:p>
          <a:p>
            <a:pPr marL="342900" indent="-342900">
              <a:buFont typeface="+mj-lt"/>
              <a:buAutoNum type="alphaLcParenR"/>
            </a:pPr>
            <a:r>
              <a:rPr lang="ru-RU" sz="2400" b="1" dirty="0" smtClean="0"/>
              <a:t>Евразия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84" y="4653136"/>
            <a:ext cx="2798168" cy="186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771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Определите расстояние, которое преодолевают следующие животные за 2 минуты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752600"/>
            <a:ext cx="8543956" cy="510540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ru-RU" dirty="0" smtClean="0"/>
              <a:t>Гепард, скорость которого 112 км</a:t>
            </a:r>
            <a:r>
              <a:rPr lang="en-US" dirty="0" smtClean="0"/>
              <a:t>/</a:t>
            </a:r>
            <a:r>
              <a:rPr lang="ru-RU" dirty="0" smtClean="0"/>
              <a:t>ч   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Лев, скорость которого 65 км</a:t>
            </a:r>
            <a:r>
              <a:rPr lang="en-US" dirty="0" smtClean="0"/>
              <a:t>/</a:t>
            </a:r>
            <a:r>
              <a:rPr lang="ru-RU" dirty="0" smtClean="0"/>
              <a:t>ч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Жираф, скорость которого 51 км</a:t>
            </a:r>
            <a:r>
              <a:rPr lang="en-US" dirty="0" smtClean="0"/>
              <a:t>/</a:t>
            </a:r>
            <a:r>
              <a:rPr lang="ru-RU" dirty="0" smtClean="0"/>
              <a:t>ч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Кенгуру, скорость которого 48 км</a:t>
            </a:r>
            <a:r>
              <a:rPr lang="en-US" dirty="0" smtClean="0"/>
              <a:t>/</a:t>
            </a:r>
            <a:r>
              <a:rPr lang="ru-RU" dirty="0" smtClean="0"/>
              <a:t>ч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Черепаха, скорость которой 0.5</a:t>
            </a:r>
            <a:r>
              <a:rPr lang="en-US" dirty="0" smtClean="0"/>
              <a:t> </a:t>
            </a:r>
            <a:r>
              <a:rPr lang="ru-RU" dirty="0" smtClean="0"/>
              <a:t>км</a:t>
            </a:r>
            <a:r>
              <a:rPr lang="en-US" dirty="0" smtClean="0"/>
              <a:t>/</a:t>
            </a:r>
            <a:r>
              <a:rPr lang="ru-RU" dirty="0" smtClean="0"/>
              <a:t>ч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Пингвин, скорость которого 30 км</a:t>
            </a:r>
            <a:r>
              <a:rPr lang="en-US" dirty="0" smtClean="0"/>
              <a:t>/</a:t>
            </a:r>
            <a:r>
              <a:rPr lang="ru-RU" dirty="0" smtClean="0"/>
              <a:t>ч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/>
              <a:t>Акула, скорость которой 40 км</a:t>
            </a:r>
            <a:r>
              <a:rPr lang="en-US" dirty="0" smtClean="0"/>
              <a:t>/</a:t>
            </a:r>
            <a:r>
              <a:rPr lang="ru-RU" dirty="0" smtClean="0"/>
              <a:t>ч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58016" y="1785926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3733 м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16" y="264318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1700</a:t>
            </a:r>
            <a:r>
              <a:rPr lang="ru-RU" dirty="0" smtClean="0"/>
              <a:t> </a:t>
            </a:r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16" y="221455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2166 м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16" y="3071810"/>
            <a:ext cx="96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1600 м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29454" y="3500438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16.7 м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58016" y="400050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1000 м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16" y="442913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1333 м</a:t>
            </a:r>
            <a:endParaRPr lang="ru-RU" b="1" dirty="0"/>
          </a:p>
        </p:txBody>
      </p:sp>
      <p:pic>
        <p:nvPicPr>
          <p:cNvPr id="4098" name="Picture 2" descr="https://i10.fotocdn.net/s15/167/public_pin_l/399/2397146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72074"/>
            <a:ext cx="2406896" cy="150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upload.wikimedia.org/wikipedia/commons/thumb/a/aa/Testudo_horsfieldii%3B_Baikonur_001.jpg/275px-Testudo_horsfieldii%3B_Baikonur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5072074"/>
            <a:ext cx="2357454" cy="1510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://animals-wild.ru/uploads/posts/2014-12/1417519538_4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5072074"/>
            <a:ext cx="2357454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ВСТАВЬТЕ ПРОПУЩЕННЫЕ СЛОВА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1.</a:t>
            </a:r>
            <a:r>
              <a:rPr lang="ru-RU" dirty="0"/>
              <a:t> </a:t>
            </a:r>
            <a:r>
              <a:rPr lang="ru-RU" dirty="0" smtClean="0"/>
              <a:t> А </a:t>
            </a:r>
            <a:r>
              <a:rPr lang="ru-RU" dirty="0"/>
              <a:t>я иду шагаю по ..(город)</a:t>
            </a:r>
          </a:p>
          <a:p>
            <a:pPr marL="114300" indent="0">
              <a:buNone/>
            </a:pPr>
            <a:r>
              <a:rPr lang="ru-RU" dirty="0"/>
              <a:t>И я пройти ещё смогу </a:t>
            </a:r>
          </a:p>
          <a:p>
            <a:pPr marL="114300" indent="0">
              <a:buNone/>
            </a:pPr>
            <a:r>
              <a:rPr lang="ru-RU" dirty="0"/>
              <a:t>Солёный .. (океан)</a:t>
            </a:r>
          </a:p>
          <a:p>
            <a:pPr marL="114300" indent="0">
              <a:buNone/>
            </a:pPr>
            <a:r>
              <a:rPr lang="ru-RU" dirty="0"/>
              <a:t>И ..(ПЗ) ,и ..(ПЗ)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45" y="4071942"/>
            <a:ext cx="3794575" cy="248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_ya_idu_shagayu_po_Moskve_-_A_ya_idu_shagayu_po_Moskve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end="17808.746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4804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41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ВСТАВЬТЕ ПРОПУЩЕННЫЕ СЛОВА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8876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ru-RU" dirty="0"/>
              <a:t>2</a:t>
            </a:r>
            <a:r>
              <a:rPr lang="ru-RU" dirty="0" smtClean="0"/>
              <a:t>.   Если </a:t>
            </a:r>
            <a:r>
              <a:rPr lang="ru-RU" dirty="0"/>
              <a:t>долго, долго, долго,</a:t>
            </a:r>
          </a:p>
          <a:p>
            <a:pPr marL="114300" indent="0">
              <a:buNone/>
            </a:pPr>
            <a:r>
              <a:rPr lang="ru-RU" dirty="0"/>
              <a:t>Если долго по </a:t>
            </a:r>
            <a:r>
              <a:rPr lang="ru-RU" dirty="0" smtClean="0"/>
              <a:t>тропинке,</a:t>
            </a:r>
            <a:endParaRPr lang="ru-RU" dirty="0"/>
          </a:p>
          <a:p>
            <a:pPr marL="114300" indent="0">
              <a:buNone/>
            </a:pPr>
            <a:r>
              <a:rPr lang="ru-RU" dirty="0"/>
              <a:t>Если долго по </a:t>
            </a:r>
            <a:r>
              <a:rPr lang="ru-RU" dirty="0" smtClean="0"/>
              <a:t>дорожке</a:t>
            </a:r>
            <a:endParaRPr lang="ru-RU" dirty="0"/>
          </a:p>
          <a:p>
            <a:pPr marL="114300" indent="0">
              <a:buNone/>
            </a:pPr>
            <a:r>
              <a:rPr lang="ru-RU" dirty="0"/>
              <a:t>Топать, ехать и бежать,</a:t>
            </a:r>
          </a:p>
          <a:p>
            <a:pPr marL="114300" indent="0">
              <a:buNone/>
            </a:pPr>
            <a:r>
              <a:rPr lang="ru-RU" dirty="0"/>
              <a:t>То, пожалуй, то, конечно,</a:t>
            </a:r>
          </a:p>
          <a:p>
            <a:pPr marL="114300" indent="0">
              <a:buNone/>
            </a:pPr>
            <a:r>
              <a:rPr lang="ru-RU" dirty="0"/>
              <a:t>То, наверно, верно, верно,</a:t>
            </a:r>
          </a:p>
          <a:p>
            <a:pPr marL="114300" indent="0">
              <a:buNone/>
            </a:pPr>
            <a:r>
              <a:rPr lang="ru-RU" dirty="0"/>
              <a:t>То, возможно, можно, можно,</a:t>
            </a:r>
          </a:p>
          <a:p>
            <a:pPr marL="114300" indent="0">
              <a:buNone/>
            </a:pPr>
            <a:r>
              <a:rPr lang="ru-RU" dirty="0"/>
              <a:t>Можно в..(материк) </a:t>
            </a:r>
            <a:r>
              <a:rPr lang="ru-RU" dirty="0" err="1"/>
              <a:t>прийтии</a:t>
            </a:r>
            <a:r>
              <a:rPr lang="ru-RU" dirty="0" smtClean="0"/>
              <a:t>!</a:t>
            </a:r>
            <a:endParaRPr lang="ru-RU" dirty="0"/>
          </a:p>
          <a:p>
            <a:pPr marL="114300" indent="0">
              <a:buNone/>
            </a:pPr>
            <a:r>
              <a:rPr lang="ru-RU" dirty="0" err="1"/>
              <a:t>Аа</a:t>
            </a:r>
            <a:r>
              <a:rPr lang="ru-RU" dirty="0"/>
              <a:t>, в ..(материк) ..(водоем) вот такой ширины,</a:t>
            </a:r>
          </a:p>
          <a:p>
            <a:pPr marL="114300" indent="0">
              <a:buNone/>
            </a:pPr>
            <a:r>
              <a:rPr lang="ru-RU" dirty="0" err="1"/>
              <a:t>Аа</a:t>
            </a:r>
            <a:r>
              <a:rPr lang="ru-RU" dirty="0"/>
              <a:t>, в ..(материк).. (</a:t>
            </a:r>
            <a:r>
              <a:rPr lang="ru-RU" dirty="0" err="1"/>
              <a:t>ф.р</a:t>
            </a:r>
            <a:r>
              <a:rPr lang="ru-RU" dirty="0"/>
              <a:t>) вот такой вышины,</a:t>
            </a:r>
          </a:p>
          <a:p>
            <a:pPr marL="114300" indent="0">
              <a:buNone/>
            </a:pPr>
            <a:r>
              <a:rPr lang="ru-RU" dirty="0" err="1"/>
              <a:t>Аа</a:t>
            </a:r>
            <a:r>
              <a:rPr lang="ru-RU" dirty="0"/>
              <a:t>, крокодилы, бегемоты,</a:t>
            </a:r>
          </a:p>
          <a:p>
            <a:pPr marL="114300" indent="0">
              <a:buNone/>
            </a:pPr>
            <a:r>
              <a:rPr lang="ru-RU" dirty="0" err="1"/>
              <a:t>Аа</a:t>
            </a:r>
            <a:r>
              <a:rPr lang="ru-RU" dirty="0"/>
              <a:t>, обезьяны, кашалоты,</a:t>
            </a:r>
          </a:p>
          <a:p>
            <a:pPr marL="114300" indent="0">
              <a:buNone/>
            </a:pPr>
            <a:r>
              <a:rPr lang="ru-RU" dirty="0" err="1"/>
              <a:t>Аа</a:t>
            </a:r>
            <a:r>
              <a:rPr lang="ru-RU" dirty="0"/>
              <a:t>, и зеленый попугай,</a:t>
            </a:r>
          </a:p>
          <a:p>
            <a:pPr marL="114300" indent="0">
              <a:buNone/>
            </a:pPr>
            <a:r>
              <a:rPr lang="ru-RU" dirty="0" err="1"/>
              <a:t>Аа</a:t>
            </a:r>
            <a:r>
              <a:rPr lang="ru-RU" dirty="0"/>
              <a:t>, и зеленый попугай.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1785926"/>
            <a:ext cx="1715518" cy="265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Dlya-Detey.com-Pesnya-Krasnoy-Shapochk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end="95434.47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5934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88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ВСТАВЬТЕ ПРОПУЩЕННЫЕ СЛОВА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5214950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ru-RU" dirty="0"/>
              <a:t>	</a:t>
            </a:r>
          </a:p>
          <a:p>
            <a:pPr marL="114300" indent="0">
              <a:buNone/>
            </a:pPr>
            <a:r>
              <a:rPr lang="ru-RU" sz="2600" dirty="0" smtClean="0"/>
              <a:t>3.  Находить </a:t>
            </a:r>
            <a:r>
              <a:rPr lang="ru-RU" sz="2600" dirty="0"/>
              <a:t>..(сторона горизонта) и ..(сторона горизонта)</a:t>
            </a:r>
          </a:p>
          <a:p>
            <a:pPr marL="114300" indent="0">
              <a:buNone/>
            </a:pPr>
            <a:r>
              <a:rPr lang="ru-RU" sz="2600" dirty="0"/>
              <a:t>Рисовать квадрат и круг</a:t>
            </a:r>
          </a:p>
          <a:p>
            <a:pPr marL="114300" indent="0">
              <a:buNone/>
            </a:pPr>
            <a:r>
              <a:rPr lang="ru-RU" sz="2600" dirty="0"/>
              <a:t>Учат в школе, учат в школе,</a:t>
            </a:r>
          </a:p>
          <a:p>
            <a:pPr marL="114300" indent="0">
              <a:buNone/>
            </a:pPr>
            <a:r>
              <a:rPr lang="ru-RU" sz="2600" dirty="0"/>
              <a:t>Учат в школе.</a:t>
            </a:r>
          </a:p>
          <a:p>
            <a:pPr marL="114300" indent="0">
              <a:buNone/>
            </a:pPr>
            <a:r>
              <a:rPr lang="ru-RU" sz="2600" dirty="0"/>
              <a:t>И не путать никогда</a:t>
            </a:r>
          </a:p>
          <a:p>
            <a:pPr marL="114300" indent="0">
              <a:buNone/>
            </a:pPr>
            <a:r>
              <a:rPr lang="ru-RU" sz="2600" dirty="0"/>
              <a:t>… </a:t>
            </a:r>
            <a:r>
              <a:rPr lang="ru-RU" sz="2600" dirty="0" smtClean="0"/>
              <a:t>(участок суши) и </a:t>
            </a:r>
            <a:r>
              <a:rPr lang="ru-RU" sz="2600" dirty="0"/>
              <a:t>… </a:t>
            </a:r>
            <a:r>
              <a:rPr lang="ru-RU" sz="2600" dirty="0" smtClean="0"/>
              <a:t>(населенный пункт)</a:t>
            </a:r>
            <a:endParaRPr lang="ru-RU" sz="2600" dirty="0"/>
          </a:p>
          <a:p>
            <a:pPr marL="114300" indent="0">
              <a:buNone/>
            </a:pPr>
            <a:r>
              <a:rPr lang="ru-RU" sz="2600" dirty="0"/>
              <a:t>Учат в школе, учат в школе,</a:t>
            </a:r>
          </a:p>
          <a:p>
            <a:pPr marL="114300" indent="0">
              <a:buNone/>
            </a:pPr>
            <a:r>
              <a:rPr lang="ru-RU" sz="2600" dirty="0"/>
              <a:t>Учат в школе.</a:t>
            </a:r>
          </a:p>
          <a:p>
            <a:pPr marL="114300" indent="0">
              <a:buNone/>
            </a:pPr>
            <a:r>
              <a:rPr lang="ru-RU" sz="2600" dirty="0"/>
              <a:t>И не путать никогда..(участок суши) и .. (населенный пункт)</a:t>
            </a:r>
          </a:p>
          <a:p>
            <a:pPr marL="114300" indent="0">
              <a:buNone/>
            </a:pPr>
            <a:r>
              <a:rPr lang="ru-RU" sz="2600" dirty="0"/>
              <a:t>Учат в школе, учат в школе,</a:t>
            </a:r>
          </a:p>
          <a:p>
            <a:pPr marL="114300" indent="0">
              <a:buNone/>
            </a:pPr>
            <a:r>
              <a:rPr lang="ru-RU" sz="2600" dirty="0"/>
              <a:t>Учат в школе.</a:t>
            </a:r>
          </a:p>
        </p:txBody>
      </p:sp>
      <p:pic>
        <p:nvPicPr>
          <p:cNvPr id="5" name="detskie_pesni_-_uchat_v_shkole_(zvukoff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57602.7904" end="28659.516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5232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06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686800" cy="437356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/>
              <a:t>5.Породы,пропускающие воду? </a:t>
            </a:r>
          </a:p>
          <a:p>
            <a:pPr marL="114300" indent="0">
              <a:buNone/>
            </a:pPr>
            <a:r>
              <a:rPr lang="ru-RU" dirty="0" smtClean="0"/>
              <a:t>(водопроницаемые)</a:t>
            </a: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 smtClean="0"/>
              <a:t>6.Определить понятие по меньшему числу определений:</a:t>
            </a:r>
          </a:p>
          <a:p>
            <a:pPr marL="114300" indent="0">
              <a:buNone/>
            </a:pPr>
            <a:r>
              <a:rPr lang="ru-RU" dirty="0" smtClean="0"/>
              <a:t>Наземный, подводный, спящий, потухший, грозный, огнедышащий, извергающийся…</a:t>
            </a:r>
          </a:p>
          <a:p>
            <a:pPr marL="114300" indent="0">
              <a:buNone/>
            </a:pPr>
            <a:r>
              <a:rPr lang="ru-RU" dirty="0" smtClean="0"/>
              <a:t>(вулкан)</a:t>
            </a:r>
            <a:endParaRPr lang="ru-RU" dirty="0"/>
          </a:p>
        </p:txBody>
      </p:sp>
      <p:pic>
        <p:nvPicPr>
          <p:cNvPr id="3074" name="Picture 2" descr="http://rmnt.net/images/2014/08/kak-najti-vodu-na-uchast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857364"/>
            <a:ext cx="3168922" cy="2245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29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7.Кто изучает вулканы?</a:t>
            </a:r>
          </a:p>
          <a:p>
            <a:pPr marL="114300" indent="0">
              <a:buNone/>
            </a:pPr>
            <a:r>
              <a:rPr lang="ru-RU" dirty="0" smtClean="0"/>
              <a:t>(вулканологи)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r>
              <a:rPr lang="ru-RU" dirty="0" smtClean="0"/>
              <a:t>8.Какой единый материк </a:t>
            </a:r>
          </a:p>
          <a:p>
            <a:pPr marL="114300" indent="0">
              <a:buNone/>
            </a:pPr>
            <a:r>
              <a:rPr lang="ru-RU" dirty="0" smtClean="0"/>
              <a:t>составляли южные материки?</a:t>
            </a:r>
          </a:p>
          <a:p>
            <a:pPr marL="114300" indent="0">
              <a:buNone/>
            </a:pPr>
            <a:r>
              <a:rPr lang="ru-RU" dirty="0" smtClean="0"/>
              <a:t>(Гондвана)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8194" name="Picture 2" descr="http://earth-chronicles.ru/Publications_9/24/2000px-Laurasia-Gondwana.svg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174814"/>
            <a:ext cx="3460896" cy="2353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49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 smtClean="0"/>
              <a:t>9.Какой материк не имеет</a:t>
            </a:r>
          </a:p>
          <a:p>
            <a:pPr marL="114300" indent="0">
              <a:buNone/>
            </a:pPr>
            <a:r>
              <a:rPr lang="ru-RU" dirty="0"/>
              <a:t>в</a:t>
            </a:r>
            <a:r>
              <a:rPr lang="ru-RU" dirty="0" smtClean="0"/>
              <a:t>улканов?</a:t>
            </a:r>
          </a:p>
          <a:p>
            <a:pPr marL="114300" indent="0">
              <a:buNone/>
            </a:pPr>
            <a:r>
              <a:rPr lang="ru-RU" dirty="0" smtClean="0"/>
              <a:t>(Австралия)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10.Глубочайшая впадина </a:t>
            </a:r>
          </a:p>
          <a:p>
            <a:pPr marL="114300" indent="0">
              <a:buNone/>
            </a:pPr>
            <a:r>
              <a:rPr lang="ru-RU" dirty="0" smtClean="0"/>
              <a:t>Индийского океана?</a:t>
            </a:r>
          </a:p>
          <a:p>
            <a:pPr marL="114300" indent="0">
              <a:buNone/>
            </a:pPr>
            <a:r>
              <a:rPr lang="ru-RU" dirty="0" smtClean="0"/>
              <a:t>(Зондский желоб)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9218" name="Picture 2" descr="http://luboznatel.ru/wp-content/uploads/2013/09/map_austra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857364"/>
            <a:ext cx="3487143" cy="2286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geologymania.ru/wp-content/uploads/2015/12/mediapre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214818"/>
            <a:ext cx="3500462" cy="2418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19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Литосфера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52600"/>
            <a:ext cx="8712968" cy="4373563"/>
          </a:xfrm>
        </p:spPr>
        <p:txBody>
          <a:bodyPr numCol="1"/>
          <a:lstStyle/>
          <a:p>
            <a:pPr marL="114300" indent="0">
              <a:buNone/>
            </a:pPr>
            <a:r>
              <a:rPr lang="ru-RU" dirty="0" smtClean="0"/>
              <a:t>11.Названия какой школьной принадлежности переводится с тюркского языка как «черный камень»?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Циркуль                                     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Карандаш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Линейка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Мел</a:t>
            </a:r>
          </a:p>
          <a:p>
            <a:pPr marL="114300" indent="0">
              <a:buNone/>
            </a:pPr>
            <a:r>
              <a:rPr lang="ru-RU" dirty="0" smtClean="0"/>
              <a:t>12.Где расположены </a:t>
            </a:r>
          </a:p>
          <a:p>
            <a:pPr marL="114300" indent="0">
              <a:buNone/>
            </a:pPr>
            <a:r>
              <a:rPr lang="ru-RU" dirty="0" smtClean="0"/>
              <a:t>Русские горы?</a:t>
            </a:r>
          </a:p>
          <a:p>
            <a:pPr marL="114300" indent="0">
              <a:buNone/>
            </a:pPr>
            <a:r>
              <a:rPr lang="ru-RU" dirty="0" smtClean="0"/>
              <a:t>(Антарктида)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1560" y="3429000"/>
            <a:ext cx="19442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http://iran-banner.com/Portals/0/productimages/263546_2fb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41442"/>
            <a:ext cx="3312368" cy="18475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onaman.ru/sites/default/files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89" y="4643445"/>
            <a:ext cx="3349391" cy="1988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68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654</TotalTime>
  <Words>1968</Words>
  <Application>Microsoft Office PowerPoint</Application>
  <PresentationFormat>Экран (4:3)</PresentationFormat>
  <Paragraphs>487</Paragraphs>
  <Slides>58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Аптека</vt:lpstr>
      <vt:lpstr>Слайд 1</vt:lpstr>
      <vt:lpstr>Географическая оболочка</vt:lpstr>
      <vt:lpstr>Литосфера</vt:lpstr>
      <vt:lpstr>литосфера</vt:lpstr>
      <vt:lpstr>Литосфера</vt:lpstr>
      <vt:lpstr>Литосфера</vt:lpstr>
      <vt:lpstr>литосфера</vt:lpstr>
      <vt:lpstr>Литосфера</vt:lpstr>
      <vt:lpstr>Литосфера</vt:lpstr>
      <vt:lpstr>лИТОСФЕРА</vt:lpstr>
      <vt:lpstr>ЛИТОСФЕРА</vt:lpstr>
      <vt:lpstr>литосфера</vt:lpstr>
      <vt:lpstr>Задания</vt:lpstr>
      <vt:lpstr>Решение задачи №1</vt:lpstr>
      <vt:lpstr>Решение задачи №2</vt:lpstr>
      <vt:lpstr>Решение задачи №3</vt:lpstr>
      <vt:lpstr>Определить плотность металла</vt:lpstr>
      <vt:lpstr>Определить плотность металла</vt:lpstr>
      <vt:lpstr>Определить плотность металла</vt:lpstr>
      <vt:lpstr>Физкульт пауза</vt:lpstr>
      <vt:lpstr>Атмосфера</vt:lpstr>
      <vt:lpstr>Атмосфера</vt:lpstr>
      <vt:lpstr>Атмосфера</vt:lpstr>
      <vt:lpstr>Атмосфера</vt:lpstr>
      <vt:lpstr>Атмосфера</vt:lpstr>
      <vt:lpstr>Атмосфера</vt:lpstr>
      <vt:lpstr>Атмосфера</vt:lpstr>
      <vt:lpstr>Рассчитайте высоту здания, используя только барометр – анероид</vt:lpstr>
      <vt:lpstr>Что? Как? Почему?</vt:lpstr>
      <vt:lpstr>Физкульт пауза</vt:lpstr>
      <vt:lpstr>гидросфера</vt:lpstr>
      <vt:lpstr>гидросфера</vt:lpstr>
      <vt:lpstr>гидросфера</vt:lpstr>
      <vt:lpstr>гидросфера</vt:lpstr>
      <vt:lpstr>гидросфера</vt:lpstr>
      <vt:lpstr>ЧТО? Как? Почему?</vt:lpstr>
      <vt:lpstr>Как определить архимедову силу в воде и в спирте?</vt:lpstr>
      <vt:lpstr>Слайд 38</vt:lpstr>
      <vt:lpstr>Что? Как? Почему?</vt:lpstr>
      <vt:lpstr>Что? Как? Почему?</vt:lpstr>
      <vt:lpstr>Что? Как? Почему?</vt:lpstr>
      <vt:lpstr>Физкульт пауза </vt:lpstr>
      <vt:lpstr>Какая страна, такая и пословица </vt:lpstr>
      <vt:lpstr>Какая страна, такая и пословица </vt:lpstr>
      <vt:lpstr>Физкульт пауза Игра «интересные слова»</vt:lpstr>
      <vt:lpstr>Игра «интересные слова»</vt:lpstr>
      <vt:lpstr>Игра «интересные слова»</vt:lpstr>
      <vt:lpstr>Биосфера</vt:lpstr>
      <vt:lpstr>Биосфера</vt:lpstr>
      <vt:lpstr>Биосфера</vt:lpstr>
      <vt:lpstr>Биосфера</vt:lpstr>
      <vt:lpstr>Биосфера</vt:lpstr>
      <vt:lpstr>Биосфера</vt:lpstr>
      <vt:lpstr> Игра «Дом родной»</vt:lpstr>
      <vt:lpstr>Определите расстояние, которое преодолевают следующие животные за 2 минуты</vt:lpstr>
      <vt:lpstr>ВСТАВЬТЕ ПРОПУЩЕННЫЕ СЛОВА</vt:lpstr>
      <vt:lpstr>ВСТАВЬТЕ ПРОПУЩЕННЫЕ СЛОВА</vt:lpstr>
      <vt:lpstr>ВСТАВЬТЕ ПРОПУЩЕННЫЕ СЛОВА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84</cp:revision>
  <dcterms:created xsi:type="dcterms:W3CDTF">2016-04-01T07:31:01Z</dcterms:created>
  <dcterms:modified xsi:type="dcterms:W3CDTF">2016-11-21T11:11:03Z</dcterms:modified>
</cp:coreProperties>
</file>