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66" r:id="rId3"/>
    <p:sldId id="267" r:id="rId4"/>
    <p:sldId id="268" r:id="rId5"/>
    <p:sldId id="276" r:id="rId6"/>
    <p:sldId id="275" r:id="rId7"/>
    <p:sldId id="277" r:id="rId8"/>
    <p:sldId id="269" r:id="rId9"/>
    <p:sldId id="282" r:id="rId10"/>
    <p:sldId id="270" r:id="rId11"/>
    <p:sldId id="271" r:id="rId12"/>
    <p:sldId id="272" r:id="rId13"/>
    <p:sldId id="278" r:id="rId14"/>
    <p:sldId id="283" r:id="rId15"/>
    <p:sldId id="261" r:id="rId16"/>
    <p:sldId id="257" r:id="rId17"/>
    <p:sldId id="258" r:id="rId18"/>
    <p:sldId id="259" r:id="rId19"/>
    <p:sldId id="280" r:id="rId20"/>
    <p:sldId id="262" r:id="rId21"/>
    <p:sldId id="273" r:id="rId22"/>
    <p:sldId id="281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F3C-49F9-4D42-B941-48570BC9D7C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9FC2-F588-4E1C-9CEE-79A9BC03A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C428-01AA-4A3E-BD98-35657858BC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29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42C5A-23C7-4265-A3B2-FEA482743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5977B-8873-4C6F-B300-C1F1105F70F2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0D9C-0DB5-4B2B-8479-C13391D6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ПРЯМОУГОЛЬНИК</a:t>
            </a:r>
            <a:r>
              <a:rPr lang="ru-RU" b="1" dirty="0" smtClean="0">
                <a:solidFill>
                  <a:srgbClr val="0000FF"/>
                </a:solidFill>
                <a:latin typeface="Algerian" pitchFamily="82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lgerian" pitchFamily="82" charset="0"/>
              </a:rPr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прямоугольника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в 5 классе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Провела учитель математики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СОШ№ 4 им.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Тикеева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Д.С. 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Иглино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Валеева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Л.Х.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581025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u="sng" dirty="0" smtClean="0"/>
              <a:t>Свойства площадей:</a:t>
            </a:r>
            <a:endParaRPr lang="ru-RU" sz="4000" dirty="0"/>
          </a:p>
        </p:txBody>
      </p:sp>
      <p:sp>
        <p:nvSpPr>
          <p:cNvPr id="8195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313" y="1643063"/>
            <a:ext cx="8715375" cy="50006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914400" indent="-91440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Равные фигуры имеют равные площади.</a:t>
            </a:r>
            <a:endParaRPr lang="en-US" sz="3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AutoNum type="arabicPeriod"/>
              <a:defRPr/>
            </a:pPr>
            <a:endParaRPr lang="en-US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indent="-91440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AutoNum type="arabicPeriod"/>
              <a:defRPr/>
            </a:pPr>
            <a:endParaRPr lang="en-US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indent="-91440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AutoNum type="arabicPeriod"/>
              <a:defRPr/>
            </a:pPr>
            <a:endParaRPr lang="en-US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indent="-914400" algn="ctr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sz="6000" dirty="0" smtClean="0">
              <a:solidFill>
                <a:srgbClr val="FF0000"/>
              </a:solidFill>
            </a:endParaRPr>
          </a:p>
          <a:p>
            <a:pPr marL="914400" indent="-914400" algn="ctr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6000" dirty="0" smtClean="0">
                <a:solidFill>
                  <a:srgbClr val="FF0000"/>
                </a:solidFill>
              </a:rPr>
              <a:t>S</a:t>
            </a:r>
            <a:r>
              <a:rPr lang="en-US" sz="4000" dirty="0" smtClean="0">
                <a:solidFill>
                  <a:srgbClr val="FF0000"/>
                </a:solidFill>
              </a:rPr>
              <a:t>1</a:t>
            </a:r>
            <a:r>
              <a:rPr lang="en-US" sz="6000" dirty="0" smtClean="0">
                <a:solidFill>
                  <a:srgbClr val="FF0000"/>
                </a:solidFill>
              </a:rPr>
              <a:t> = S</a:t>
            </a:r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914400" indent="-91440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AutoNum type="arabicPeriod"/>
              <a:defRPr/>
            </a:pPr>
            <a:endParaRPr lang="ru-RU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14375" y="2997200"/>
            <a:ext cx="2928938" cy="23574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solidFill>
                  <a:srgbClr val="FF0000"/>
                </a:solidFill>
              </a:rPr>
              <a:t>S</a:t>
            </a:r>
            <a:r>
              <a:rPr lang="en-US" sz="4000" dirty="0">
                <a:solidFill>
                  <a:srgbClr val="FF0000"/>
                </a:solidFill>
              </a:rPr>
              <a:t>1</a:t>
            </a:r>
            <a:endParaRPr lang="en-US" sz="4000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64163" y="2852738"/>
            <a:ext cx="2928937" cy="2357437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solidFill>
                  <a:srgbClr val="FF0000"/>
                </a:solidFill>
              </a:rPr>
              <a:t>S</a:t>
            </a:r>
            <a:r>
              <a:rPr lang="en-US" sz="4000" dirty="0">
                <a:solidFill>
                  <a:srgbClr val="FF0000"/>
                </a:solidFill>
              </a:rPr>
              <a:t>2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u="sng" dirty="0" smtClean="0"/>
              <a:t>Свойства площадей:</a:t>
            </a: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1628775"/>
            <a:ext cx="8229600" cy="4857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2. Площадь фигуры равна сумме площадей   </a:t>
            </a:r>
          </a:p>
          <a:p>
            <a:pPr>
              <a:buFont typeface="Wingdings 2" pitchFamily="18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   фигур, из которых она состоит.</a:t>
            </a:r>
            <a:endParaRPr lang="en-US" sz="3200" b="1" i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algn="ctr">
              <a:buFont typeface="Wingdings 2" pitchFamily="18" charset="2"/>
              <a:buNone/>
            </a:pPr>
            <a:r>
              <a:rPr lang="en-US" sz="6000" smtClean="0">
                <a:solidFill>
                  <a:srgbClr val="FF0000"/>
                </a:solidFill>
              </a:rPr>
              <a:t>S = S</a:t>
            </a:r>
            <a:r>
              <a:rPr lang="en-US" sz="4000" smtClean="0">
                <a:solidFill>
                  <a:srgbClr val="FF0000"/>
                </a:solidFill>
              </a:rPr>
              <a:t>1</a:t>
            </a:r>
            <a:r>
              <a:rPr lang="en-US" sz="6000" smtClean="0">
                <a:solidFill>
                  <a:srgbClr val="FF0000"/>
                </a:solidFill>
              </a:rPr>
              <a:t> + S</a:t>
            </a:r>
            <a:r>
              <a:rPr lang="en-US" sz="4000" smtClean="0">
                <a:solidFill>
                  <a:srgbClr val="FF0000"/>
                </a:solidFill>
              </a:rPr>
              <a:t>2</a:t>
            </a:r>
            <a:r>
              <a:rPr lang="en-US" sz="6000" smtClean="0">
                <a:solidFill>
                  <a:srgbClr val="FF0000"/>
                </a:solidFill>
              </a:rPr>
              <a:t> + S</a:t>
            </a:r>
            <a:r>
              <a:rPr lang="en-US" sz="4000" smtClean="0">
                <a:solidFill>
                  <a:srgbClr val="FF0000"/>
                </a:solidFill>
              </a:rPr>
              <a:t>3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5163" y="3284538"/>
            <a:ext cx="1714500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i="1" dirty="0">
                <a:solidFill>
                  <a:srgbClr val="FF0000"/>
                </a:solidFill>
              </a:rPr>
              <a:t>S</a:t>
            </a:r>
            <a:r>
              <a:rPr lang="en-US" sz="4000" i="1" dirty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9663" y="3284538"/>
            <a:ext cx="1714500" cy="185737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i="1" dirty="0">
                <a:solidFill>
                  <a:srgbClr val="FF0000"/>
                </a:solidFill>
              </a:rPr>
              <a:t>S</a:t>
            </a:r>
            <a:r>
              <a:rPr lang="en-US" sz="4000" i="1" dirty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163" y="3284538"/>
            <a:ext cx="1714500" cy="1857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i="1" dirty="0">
                <a:solidFill>
                  <a:srgbClr val="FF0000"/>
                </a:solidFill>
              </a:rPr>
              <a:t>S</a:t>
            </a:r>
            <a:r>
              <a:rPr lang="en-US" sz="4000" i="1" dirty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60338" y="692150"/>
            <a:ext cx="8643937" cy="4681538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           Площадь</a:t>
            </a: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квадрата</a:t>
            </a: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равна квадрату его  стороны: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						</a:t>
            </a:r>
            <a:r>
              <a:rPr lang="en-US" sz="66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>
                <a:solidFill>
                  <a:srgbClr val="FF0000"/>
                </a:solidFill>
              </a:rPr>
              <a:t>a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8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а</a:t>
            </a:r>
            <a:r>
              <a:rPr lang="ru-RU" sz="80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endParaRPr lang="en-US" sz="3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4000" i="1" dirty="0" smtClean="0">
                <a:solidFill>
                  <a:srgbClr val="FF0000"/>
                </a:solidFill>
              </a:rPr>
              <a:t>                 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n-US" sz="4000" i="1" dirty="0" smtClean="0">
                <a:solidFill>
                  <a:srgbClr val="FF0000"/>
                </a:solidFill>
              </a:rPr>
              <a:t>                          </a:t>
            </a:r>
            <a:r>
              <a:rPr lang="en-US" sz="4000" b="1" i="1" dirty="0" smtClean="0">
                <a:solidFill>
                  <a:srgbClr val="FF0000"/>
                </a:solidFill>
              </a:rPr>
              <a:t>a</a:t>
            </a:r>
            <a:endParaRPr lang="en-US" sz="60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0300" y="2997200"/>
            <a:ext cx="2727325" cy="266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" y="9525"/>
            <a:ext cx="9096375" cy="6848475"/>
          </a:xfrm>
          <a:prstGeom prst="rect">
            <a:avLst/>
          </a:prstGeo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55650" y="1700213"/>
            <a:ext cx="3887788" cy="2895600"/>
            <a:chOff x="476" y="1071"/>
            <a:chExt cx="2449" cy="1824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156" y="1071"/>
              <a:ext cx="1769" cy="1407"/>
            </a:xfrm>
            <a:prstGeom prst="rect">
              <a:avLst/>
            </a:prstGeom>
            <a:solidFill>
              <a:srgbClr val="F9DF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476" y="1661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10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1791" y="2568"/>
              <a:ext cx="6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15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 м</a:t>
              </a:r>
            </a:p>
          </p:txBody>
        </p:sp>
      </p:grp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55875" y="25654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00788" y="1700213"/>
            <a:ext cx="2447925" cy="1743075"/>
            <a:chOff x="3969" y="1071"/>
            <a:chExt cx="1542" cy="1098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3969" y="1071"/>
              <a:ext cx="952" cy="726"/>
            </a:xfrm>
            <a:prstGeom prst="rect">
              <a:avLst/>
            </a:prstGeom>
            <a:solidFill>
              <a:srgbClr val="F9DF9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4967" y="1298"/>
              <a:ext cx="5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 м</a:t>
              </a:r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4286" y="1842"/>
              <a:ext cx="5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6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</a:rPr>
                <a:t> м</a:t>
              </a:r>
            </a:p>
          </p:txBody>
        </p: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372225" y="19891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30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286512" y="1142984"/>
            <a:ext cx="2500330" cy="23574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43438" y="1700213"/>
            <a:ext cx="2447925" cy="1743075"/>
            <a:chOff x="3969" y="1071"/>
            <a:chExt cx="1542" cy="1098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969" y="1071"/>
              <a:ext cx="1542" cy="1098"/>
              <a:chOff x="3969" y="1071"/>
              <a:chExt cx="1542" cy="1098"/>
            </a:xfrm>
          </p:grpSpPr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3969" y="1071"/>
                <a:ext cx="952" cy="726"/>
              </a:xfrm>
              <a:prstGeom prst="rect">
                <a:avLst/>
              </a:prstGeom>
              <a:solidFill>
                <a:srgbClr val="F9DF9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 smtClean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8" name="Text Box 20"/>
              <p:cNvSpPr txBox="1">
                <a:spLocks noChangeArrowheads="1"/>
              </p:cNvSpPr>
              <p:nvPr/>
            </p:nvSpPr>
            <p:spPr bwMode="auto">
              <a:xfrm>
                <a:off x="4967" y="1298"/>
                <a:ext cx="54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</a:rPr>
                  <a:t>5</a:t>
                </a:r>
                <a:r>
                  <a:rPr lang="ru-RU" sz="2800" b="1" smtClean="0">
                    <a:solidFill>
                      <a:srgbClr val="FF0000"/>
                    </a:solidFill>
                    <a:latin typeface="Times New Roman" pitchFamily="18" charset="0"/>
                  </a:rPr>
                  <a:t> м</a:t>
                </a:r>
              </a:p>
            </p:txBody>
          </p:sp>
          <p:sp>
            <p:nvSpPr>
              <p:cNvPr id="7189" name="Text Box 21"/>
              <p:cNvSpPr txBox="1">
                <a:spLocks noChangeArrowheads="1"/>
              </p:cNvSpPr>
              <p:nvPr/>
            </p:nvSpPr>
            <p:spPr bwMode="auto">
              <a:xfrm>
                <a:off x="4286" y="1842"/>
                <a:ext cx="5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</a:rPr>
                  <a:t>6</a:t>
                </a:r>
                <a:r>
                  <a:rPr lang="ru-RU" sz="2800" b="1" smtClean="0">
                    <a:solidFill>
                      <a:srgbClr val="FF0000"/>
                    </a:solidFill>
                    <a:latin typeface="Times New Roman" pitchFamily="18" charset="0"/>
                  </a:rPr>
                  <a:t> м</a:t>
                </a:r>
              </a:p>
            </p:txBody>
          </p:sp>
        </p:grp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4014" y="1253"/>
              <a:ext cx="9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smtClean="0">
                  <a:solidFill>
                    <a:srgbClr val="FF0000"/>
                  </a:solidFill>
                  <a:latin typeface="Times New Roman" pitchFamily="18" charset="0"/>
                </a:rPr>
                <a:t>30 м</a:t>
              </a:r>
              <a:r>
                <a:rPr lang="ru-RU" sz="2800" b="1" baseline="30000" smtClean="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ru-RU" sz="2800" b="1" smtClean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835150" y="1700213"/>
            <a:ext cx="4321175" cy="2233612"/>
            <a:chOff x="1156" y="1071"/>
            <a:chExt cx="2722" cy="1407"/>
          </a:xfrm>
        </p:grpSpPr>
        <p:sp>
          <p:nvSpPr>
            <p:cNvPr id="7192" name="Rectangle 24" descr="Светлый диагональный 2"/>
            <p:cNvSpPr>
              <a:spLocks noChangeArrowheads="1"/>
            </p:cNvSpPr>
            <p:nvPr/>
          </p:nvSpPr>
          <p:spPr bwMode="auto">
            <a:xfrm>
              <a:off x="1156" y="1071"/>
              <a:ext cx="1769" cy="1407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BEAC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93" name="Rectangle 25" descr="Светлый диагональный 2"/>
            <p:cNvSpPr>
              <a:spLocks noChangeArrowheads="1"/>
            </p:cNvSpPr>
            <p:nvPr/>
          </p:nvSpPr>
          <p:spPr bwMode="auto">
            <a:xfrm>
              <a:off x="2925" y="1071"/>
              <a:ext cx="953" cy="72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BEAC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771775" y="2492375"/>
            <a:ext cx="1368425" cy="519113"/>
          </a:xfrm>
          <a:prstGeom prst="rect">
            <a:avLst/>
          </a:prstGeom>
          <a:solidFill>
            <a:srgbClr val="FBEAC1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180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395288" y="188913"/>
            <a:ext cx="8534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</a:rPr>
              <a:t>№1. Найдите площадь фигуры, составленной             из двух прямоугольников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91" grpId="0" animBg="1"/>
      <p:bldP spid="71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6375" cy="6848475"/>
          </a:xfrm>
          <a:prstGeom prst="rect">
            <a:avLst/>
          </a:prstGeom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339975" y="1341438"/>
            <a:ext cx="4895850" cy="2808287"/>
          </a:xfrm>
          <a:prstGeom prst="rect">
            <a:avLst/>
          </a:prstGeom>
          <a:solidFill>
            <a:srgbClr val="FBEA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2492375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51275" y="765175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25 м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059113" y="2276475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300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60" name="Rectangle 20" descr="Светлый диагональный 2"/>
          <p:cNvSpPr>
            <a:spLocks noChangeArrowheads="1"/>
          </p:cNvSpPr>
          <p:nvPr/>
        </p:nvSpPr>
        <p:spPr bwMode="auto">
          <a:xfrm>
            <a:off x="2339975" y="1341438"/>
            <a:ext cx="4895850" cy="2808287"/>
          </a:xfrm>
          <a:prstGeom prst="rect">
            <a:avLst/>
          </a:prstGeom>
          <a:pattFill prst="ltUpDiag">
            <a:fgClr>
              <a:schemeClr val="tx1"/>
            </a:fgClr>
            <a:bgClr>
              <a:srgbClr val="FBEAC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148263" y="2205038"/>
            <a:ext cx="2087562" cy="1944687"/>
          </a:xfrm>
          <a:prstGeom prst="rect">
            <a:avLst/>
          </a:prstGeom>
          <a:solidFill>
            <a:schemeClr val="bg1"/>
          </a:solidFill>
          <a:ln w="9525">
            <a:solidFill>
              <a:srgbClr val="FBEAC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795963" y="17573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8 м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500563" y="2924175"/>
            <a:ext cx="86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9 м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653088" y="2852738"/>
            <a:ext cx="1511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72 м</a:t>
            </a:r>
            <a:r>
              <a:rPr lang="ru-RU" sz="2800" b="1" baseline="30000" dirty="0" smtClean="0">
                <a:solidFill>
                  <a:srgbClr val="00B050"/>
                </a:solidFill>
                <a:latin typeface="Times New Roman" pitchFamily="18" charset="0"/>
              </a:rPr>
              <a:t>2</a:t>
            </a:r>
            <a:endParaRPr lang="ru-RU" sz="2800" b="1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059113" y="2349500"/>
            <a:ext cx="1368425" cy="519113"/>
          </a:xfrm>
          <a:prstGeom prst="rect">
            <a:avLst/>
          </a:prstGeom>
          <a:solidFill>
            <a:srgbClr val="FBEAC1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228 м</a:t>
            </a:r>
            <a:r>
              <a:rPr lang="ru-RU" sz="2800" b="1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ru-RU" sz="28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762125" y="5373688"/>
            <a:ext cx="619442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</a:rPr>
              <a:t>Вывод: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Площадь фигуры мы нашли как 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разность площадей двух прямоугольников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14290"/>
            <a:ext cx="66437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№2. Найти площадь оставшейся фигуры.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 animBg="1"/>
      <p:bldP spid="10243" grpId="0"/>
      <p:bldP spid="10244" grpId="0"/>
      <p:bldP spid="10252" grpId="0"/>
      <p:bldP spid="10260" grpId="0" animBg="1"/>
      <p:bldP spid="10259" grpId="0" animBg="1"/>
      <p:bldP spid="10246" grpId="0"/>
      <p:bldP spid="10245" grpId="0"/>
      <p:bldP spid="10253" grpId="0"/>
      <p:bldP spid="10257" grpId="0" animBg="1"/>
      <p:bldP spid="102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3850" y="722313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3399"/>
                </a:solidFill>
                <a:latin typeface="Times New Roman" pitchFamily="18" charset="0"/>
              </a:rPr>
              <a:t>Длина школьного коридора равна 28 м, а его ширина в 4 раза меньше.    Чему равна площадь коридора?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187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23E20"/>
                </a:solidFill>
                <a:latin typeface="Times New Roman" pitchFamily="18" charset="0"/>
              </a:rPr>
              <a:t>Дано: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9750" y="2781300"/>
            <a:ext cx="31686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a = 28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м,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b – 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в 4 раза меньше</a:t>
            </a:r>
            <a:r>
              <a:rPr lang="ru-RU" sz="2800" b="1" i="1" dirty="0">
                <a:solidFill>
                  <a:srgbClr val="F23E20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68313" y="4508500"/>
            <a:ext cx="244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23E20"/>
                </a:solidFill>
                <a:latin typeface="Times New Roman" pitchFamily="18" charset="0"/>
              </a:rPr>
              <a:t>Найти: </a:t>
            </a:r>
            <a:r>
              <a:rPr lang="en-US" sz="3200" b="1" dirty="0">
                <a:solidFill>
                  <a:srgbClr val="F23E20"/>
                </a:solidFill>
                <a:latin typeface="Times New Roman" pitchFamily="18" charset="0"/>
              </a:rPr>
              <a:t>S.</a:t>
            </a:r>
            <a:endParaRPr lang="ru-RU" sz="3200" b="1" dirty="0">
              <a:solidFill>
                <a:srgbClr val="F23E20"/>
              </a:solidFill>
              <a:latin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076825" y="2276475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23E20"/>
                </a:solidFill>
                <a:latin typeface="Times New Roman" pitchFamily="18" charset="0"/>
              </a:rPr>
              <a:t>Решение.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148263" y="2852738"/>
            <a:ext cx="2519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S = a b, b - 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003800" y="2924175"/>
            <a:ext cx="3455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 b="1" i="1" dirty="0">
              <a:solidFill>
                <a:srgbClr val="F23E2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b = 28 : 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4</a:t>
            </a: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 = 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7 (м).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859338" y="4365625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S = 28 </a:t>
            </a:r>
            <a:r>
              <a:rPr lang="en-US" sz="3200" b="1" dirty="0">
                <a:solidFill>
                  <a:srgbClr val="FF0000"/>
                </a:solidFill>
              </a:rPr>
              <a:t>∙</a:t>
            </a: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 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7</a:t>
            </a: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 = 1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96 </a:t>
            </a: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(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м</a:t>
            </a:r>
            <a:r>
              <a:rPr lang="ru-RU" sz="3200" b="1" i="1" baseline="30000" dirty="0">
                <a:solidFill>
                  <a:srgbClr val="F23E20"/>
                </a:solidFill>
                <a:latin typeface="Times New Roman" pitchFamily="18" charset="0"/>
              </a:rPr>
              <a:t>2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916238" y="5661025"/>
            <a:ext cx="352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23E20"/>
                </a:solidFill>
                <a:latin typeface="Times New Roman" pitchFamily="18" charset="0"/>
              </a:rPr>
              <a:t>Ответ: 196 м</a:t>
            </a:r>
            <a:r>
              <a:rPr lang="ru-RU" sz="3200" b="1" baseline="30000" dirty="0">
                <a:solidFill>
                  <a:srgbClr val="F23E20"/>
                </a:solidFill>
                <a:latin typeface="Times New Roman" pitchFamily="18" charset="0"/>
              </a:rPr>
              <a:t>2</a:t>
            </a:r>
            <a:r>
              <a:rPr lang="ru-RU" sz="3200" b="1" dirty="0">
                <a:solidFill>
                  <a:srgbClr val="F23E2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492500" y="3333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 i="1" dirty="0">
                <a:solidFill>
                  <a:srgbClr val="FF3300"/>
                </a:solidFill>
                <a:latin typeface="Times New Roman" pitchFamily="18" charset="0"/>
              </a:rPr>
              <a:t>ЗАДАЧА </a:t>
            </a:r>
            <a:r>
              <a:rPr lang="ru-RU" sz="2400" b="1" i="1" dirty="0" smtClean="0">
                <a:solidFill>
                  <a:srgbClr val="FF3300"/>
                </a:solidFill>
                <a:latin typeface="Times New Roman" pitchFamily="18" charset="0"/>
              </a:rPr>
              <a:t>№3</a:t>
            </a:r>
            <a:endParaRPr lang="ru-RU" sz="24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8447" name="Picture 15" descr="j03436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852738"/>
            <a:ext cx="18034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9" grpId="0"/>
      <p:bldP spid="18440" grpId="0"/>
      <p:bldP spid="18441" grpId="0"/>
      <p:bldP spid="18442" grpId="0"/>
      <p:bldP spid="18443" grpId="0"/>
      <p:bldP spid="18444" grpId="0"/>
      <p:bldP spid="184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r="6021"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just" eaLnBrk="1" hangingPunct="1"/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>   Красная площадь</a:t>
            </a: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</a:rPr>
              <a:t> – центральная площадь Москвы, примыкающая с востока к Кремлю. Протяжённость </a:t>
            </a: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>690 м</a:t>
            </a: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</a:rPr>
              <a:t>, ширина – </a:t>
            </a: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</a:rPr>
              <a:t>130 м.</a:t>
            </a: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</a:rPr>
              <a:t> От неё ведётся расчёт расстояний по всем шоссе, идущим от Москвы. </a:t>
            </a:r>
            <a:br>
              <a:rPr lang="ru-RU" sz="3200" b="1" smtClean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</a:rPr>
              <a:t>   Образовалась в конце 15в. на вершине холма, когда одряхлевшие белокаменные стены Кремля при Иване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</a:rPr>
              <a:t>III</a:t>
            </a: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</a:rPr>
              <a:t> были заменены кирпичными, и был издан указ, запрещающий строительство на расстоянии пушечного выстрела от стен.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r="6021"/>
          <a:stretch>
            <a:fillRect/>
          </a:stretch>
        </p:blipFill>
        <p:spPr bwMode="auto">
          <a:xfrm>
            <a:off x="0" y="0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sz="3600" b="1" kern="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Какова её площадь?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00188" y="4500563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chemeClr val="accent1"/>
                </a:solidFill>
              </a:rPr>
              <a:t>690 </a:t>
            </a:r>
            <a:r>
              <a:rPr lang="en-US" sz="4800" b="1" dirty="0">
                <a:solidFill>
                  <a:schemeClr val="accent1"/>
                </a:solidFill>
              </a:rPr>
              <a:t>∙</a:t>
            </a:r>
            <a:r>
              <a:rPr lang="ru-RU" sz="4800" b="1" dirty="0">
                <a:solidFill>
                  <a:schemeClr val="accent1"/>
                </a:solidFill>
              </a:rPr>
              <a:t> 130 = 89 700 м</a:t>
            </a:r>
            <a:r>
              <a:rPr lang="ru-RU" sz="4800" b="1" baseline="30000" dirty="0">
                <a:solidFill>
                  <a:schemeClr val="accent1"/>
                </a:solidFill>
              </a:rPr>
              <a:t>2</a:t>
            </a:r>
            <a:endParaRPr lang="ru-RU" sz="4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99"/>
                </a:solidFill>
                <a:latin typeface="Georgia" pitchFamily="18" charset="0"/>
              </a:rPr>
              <a:t>Физминутка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6565" name="Picture 5" descr="C:\Documents and Settings\Admin\Мои документы\Мои рисунки\i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672" y="1938330"/>
            <a:ext cx="5257474" cy="3218861"/>
          </a:xfrm>
          <a:prstGeom prst="rect">
            <a:avLst/>
          </a:prstGeom>
          <a:noFill/>
        </p:spPr>
      </p:pic>
      <p:pic>
        <p:nvPicPr>
          <p:cNvPr id="54273" name="Picture 1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0"/>
            <a:ext cx="1931891" cy="1938331"/>
          </a:xfrm>
          <a:prstGeom prst="rect">
            <a:avLst/>
          </a:prstGeom>
          <a:noFill/>
        </p:spPr>
      </p:pic>
      <p:pic>
        <p:nvPicPr>
          <p:cNvPr id="54274" name="Picture 2" descr="C:\Documents and Settings\Admin\Рабочий стол\УРОК ПО МАТЕМ 5 КЛ   ФГОС\695520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280" y="1990723"/>
            <a:ext cx="1642827" cy="1648303"/>
          </a:xfrm>
          <a:prstGeom prst="rect">
            <a:avLst/>
          </a:prstGeom>
          <a:noFill/>
        </p:spPr>
      </p:pic>
      <p:pic>
        <p:nvPicPr>
          <p:cNvPr id="5" name="Супер физкультминутка для урока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58464" y="2255440"/>
            <a:ext cx="4172656" cy="23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0283"/>
      </p:ext>
    </p:extLst>
  </p:cSld>
  <p:clrMapOvr>
    <a:masterClrMapping/>
  </p:clrMapOvr>
  <p:timing>
    <p:tnLst>
      <p:par>
        <p:cTn id="1" dur="indefinite" restart="never" nodeType="tmRoot">
          <p:childTnLst>
            <p:video fullScrn="1">
              <p:cMediaNode vol="80000" showWhenStopped="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4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5338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Устный счет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8313" y="1268413"/>
            <a:ext cx="8434387" cy="4895850"/>
          </a:xfrm>
          <a:prstGeom prst="rect">
            <a:avLst/>
          </a:prstGeo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Прочитайте и вычислите: </a:t>
            </a:r>
          </a:p>
          <a:p>
            <a:pPr>
              <a:buFont typeface="Georgia" pitchFamily="18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1) 25 ∙ 15 ∙ 4=		5) 11 ∙ 26  =</a:t>
            </a:r>
          </a:p>
          <a:p>
            <a:pPr>
              <a:buFont typeface="Georgia" pitchFamily="18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2) 125 ∙ 8 ∙ 6 =		6) 520 ∙ 5  =</a:t>
            </a:r>
          </a:p>
          <a:p>
            <a:pPr>
              <a:buFont typeface="Georgia" pitchFamily="18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3) 12 ∙ 5 ∙ 20 =		7) (25+9) ∙4=</a:t>
            </a:r>
          </a:p>
          <a:p>
            <a:pPr>
              <a:buFont typeface="Georgia" pitchFamily="18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4) 8 ∙7 ∙25 =		       8) 22 ∙ 4 ∙25=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Самостоятельная  работа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281487" cy="496728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Найдите площадь прямоугольника,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его длина равна 7 см, а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ширина – 4 см.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Чему равна сторона квадрата с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площадью 121 см². Найдите его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периметр.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Длина прямоугольника в 4 раза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больше его ширины. Запишите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формулу для нахождения площади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такого прямоугольника,  обозначив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ширину за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см. Найдите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площади при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3 см.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357313"/>
            <a:ext cx="4343400" cy="496728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2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Найдите площадь прямоугольника,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его длина равна 5 см, а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ширина – 3 см.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Чему равна сторона квадрата с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площадью 144 см². Найдите его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периметр.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Длина прямоугольника в 6 раз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больше его ширины. Запишите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формулу для нахождения площади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такого прямоугольника,  обозначив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ширину за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см. Найдите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площади при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38213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Подведем итоги урока</a:t>
            </a:r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684213" y="1766888"/>
            <a:ext cx="741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Запишите формулу площади прямоугольника.</a:t>
            </a:r>
          </a:p>
          <a:p>
            <a:pPr marL="571500" indent="-571500">
              <a:buFont typeface="Arial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Запишите формулу площади квадрата.</a:t>
            </a:r>
          </a:p>
          <a:p>
            <a:pPr marL="571500" indent="-571500">
              <a:buFont typeface="Arial" charset="0"/>
              <a:buChar char="•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Какие свойства площадей вы запомнили?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6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7" y="0"/>
            <a:ext cx="9148757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Рефлексия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714348" y="1285860"/>
            <a:ext cx="7972452" cy="48403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Выбери утверждение: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понял, могу помочь другим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Запомню надолго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понял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Могу, но нужна помощь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Ничего не понял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3" y="4357695"/>
            <a:ext cx="178591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1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4865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32771" name="Picture 2" descr="C:\Documents and Settings\Admin\Рабочий стол\Лена ноябрь 2010 г\Планирование\математика\5 класс\Единицы измерения\площадь треугольни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396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002060"/>
                </a:solidFill>
              </a:rPr>
              <a:t>Чему равна площадь этой фигуры?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42937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chemeClr val="tx1"/>
                </a:solidFill>
              </a:rPr>
              <a:t>Разгадайте кроссворд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2195513" y="1268413"/>
          <a:ext cx="5286372" cy="3000375"/>
        </p:xfrm>
        <a:graphic>
          <a:graphicData uri="http://schemas.openxmlformats.org/drawingml/2006/table">
            <a:tbl>
              <a:tblPr/>
              <a:tblGrid>
                <a:gridCol w="440531"/>
                <a:gridCol w="440531"/>
                <a:gridCol w="440531"/>
                <a:gridCol w="440531"/>
                <a:gridCol w="440531"/>
                <a:gridCol w="440531"/>
                <a:gridCol w="440531"/>
                <a:gridCol w="440531"/>
                <a:gridCol w="440531"/>
                <a:gridCol w="440531"/>
                <a:gridCol w="440531"/>
                <a:gridCol w="440531"/>
              </a:tblGrid>
              <a:tr h="42862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49" name="Rectangle 81"/>
          <p:cNvSpPr>
            <a:spLocks noChangeArrowheads="1"/>
          </p:cNvSpPr>
          <p:nvPr/>
        </p:nvSpPr>
        <p:spPr bwMode="auto">
          <a:xfrm>
            <a:off x="214313" y="4249738"/>
            <a:ext cx="87153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горизонтали: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Сумма длин сторон геометрической фигуры.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Инструмент для измерения длины отрезка.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Правило, записанное с помощью букв.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Пройденный путь.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Арифметическое действие. 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Число, на которое нельзя делить.</a:t>
            </a:r>
            <a:endParaRPr lang="ru-RU" sz="200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>
                <a:solidFill>
                  <a:schemeClr val="tx1"/>
                </a:solidFill>
              </a:rPr>
              <a:t>Проверь себя</a:t>
            </a:r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885825" y="1652588"/>
            <a:ext cx="6769100" cy="3944937"/>
            <a:chOff x="1882" y="1253"/>
            <a:chExt cx="2177" cy="1269"/>
          </a:xfrm>
        </p:grpSpPr>
        <p:sp>
          <p:nvSpPr>
            <p:cNvPr id="9270" name="Rectangle 102"/>
            <p:cNvSpPr>
              <a:spLocks noChangeArrowheads="1"/>
            </p:cNvSpPr>
            <p:nvPr/>
          </p:nvSpPr>
          <p:spPr bwMode="auto">
            <a:xfrm>
              <a:off x="2426" y="1253"/>
              <a:ext cx="181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1" name="Rectangle 103"/>
            <p:cNvSpPr>
              <a:spLocks noChangeArrowheads="1"/>
            </p:cNvSpPr>
            <p:nvPr/>
          </p:nvSpPr>
          <p:spPr bwMode="auto">
            <a:xfrm>
              <a:off x="2426" y="1616"/>
              <a:ext cx="181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2" name="Rectangle 104"/>
            <p:cNvSpPr>
              <a:spLocks noChangeArrowheads="1"/>
            </p:cNvSpPr>
            <p:nvPr/>
          </p:nvSpPr>
          <p:spPr bwMode="auto">
            <a:xfrm>
              <a:off x="2426" y="1434"/>
              <a:ext cx="181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3" name="Rectangle 105"/>
            <p:cNvSpPr>
              <a:spLocks noChangeArrowheads="1"/>
            </p:cNvSpPr>
            <p:nvPr/>
          </p:nvSpPr>
          <p:spPr bwMode="auto">
            <a:xfrm>
              <a:off x="2426" y="1979"/>
              <a:ext cx="181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4" name="Rectangle 106"/>
            <p:cNvSpPr>
              <a:spLocks noChangeArrowheads="1"/>
            </p:cNvSpPr>
            <p:nvPr/>
          </p:nvSpPr>
          <p:spPr bwMode="auto">
            <a:xfrm>
              <a:off x="2426" y="1797"/>
              <a:ext cx="181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275" name="Rectangle 107"/>
            <p:cNvSpPr>
              <a:spLocks noChangeArrowheads="1"/>
            </p:cNvSpPr>
            <p:nvPr/>
          </p:nvSpPr>
          <p:spPr bwMode="auto">
            <a:xfrm>
              <a:off x="2426" y="2160"/>
              <a:ext cx="181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6" name="Rectangle 108"/>
            <p:cNvSpPr>
              <a:spLocks noChangeArrowheads="1"/>
            </p:cNvSpPr>
            <p:nvPr/>
          </p:nvSpPr>
          <p:spPr bwMode="auto">
            <a:xfrm>
              <a:off x="2426" y="2341"/>
              <a:ext cx="181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7" name="Rectangle 109"/>
            <p:cNvSpPr>
              <a:spLocks noChangeArrowheads="1"/>
            </p:cNvSpPr>
            <p:nvPr/>
          </p:nvSpPr>
          <p:spPr bwMode="auto">
            <a:xfrm>
              <a:off x="2245" y="2341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8" name="Rectangle 110"/>
            <p:cNvSpPr>
              <a:spLocks noChangeArrowheads="1"/>
            </p:cNvSpPr>
            <p:nvPr/>
          </p:nvSpPr>
          <p:spPr bwMode="auto">
            <a:xfrm>
              <a:off x="2064" y="2341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9" name="Rectangle 111"/>
            <p:cNvSpPr>
              <a:spLocks noChangeArrowheads="1"/>
            </p:cNvSpPr>
            <p:nvPr/>
          </p:nvSpPr>
          <p:spPr bwMode="auto">
            <a:xfrm>
              <a:off x="1882" y="2341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0" name="Rectangle 112"/>
            <p:cNvSpPr>
              <a:spLocks noChangeArrowheads="1"/>
            </p:cNvSpPr>
            <p:nvPr/>
          </p:nvSpPr>
          <p:spPr bwMode="auto">
            <a:xfrm>
              <a:off x="2971" y="1253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1" name="Rectangle 113"/>
            <p:cNvSpPr>
              <a:spLocks noChangeArrowheads="1"/>
            </p:cNvSpPr>
            <p:nvPr/>
          </p:nvSpPr>
          <p:spPr bwMode="auto">
            <a:xfrm>
              <a:off x="2790" y="1253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2" name="Rectangle 114"/>
            <p:cNvSpPr>
              <a:spLocks noChangeArrowheads="1"/>
            </p:cNvSpPr>
            <p:nvPr/>
          </p:nvSpPr>
          <p:spPr bwMode="auto">
            <a:xfrm>
              <a:off x="2608" y="1253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3" name="Rectangle 115"/>
            <p:cNvSpPr>
              <a:spLocks noChangeArrowheads="1"/>
            </p:cNvSpPr>
            <p:nvPr/>
          </p:nvSpPr>
          <p:spPr bwMode="auto">
            <a:xfrm>
              <a:off x="3515" y="1253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4" name="Rectangle 116"/>
            <p:cNvSpPr>
              <a:spLocks noChangeArrowheads="1"/>
            </p:cNvSpPr>
            <p:nvPr/>
          </p:nvSpPr>
          <p:spPr bwMode="auto">
            <a:xfrm>
              <a:off x="3334" y="1253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5" name="Rectangle 117"/>
            <p:cNvSpPr>
              <a:spLocks noChangeArrowheads="1"/>
            </p:cNvSpPr>
            <p:nvPr/>
          </p:nvSpPr>
          <p:spPr bwMode="auto">
            <a:xfrm>
              <a:off x="3152" y="1253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6" name="Rectangle 118"/>
            <p:cNvSpPr>
              <a:spLocks noChangeArrowheads="1"/>
            </p:cNvSpPr>
            <p:nvPr/>
          </p:nvSpPr>
          <p:spPr bwMode="auto">
            <a:xfrm>
              <a:off x="2971" y="1434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7" name="Rectangle 119"/>
            <p:cNvSpPr>
              <a:spLocks noChangeArrowheads="1"/>
            </p:cNvSpPr>
            <p:nvPr/>
          </p:nvSpPr>
          <p:spPr bwMode="auto">
            <a:xfrm>
              <a:off x="2790" y="1434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8" name="Rectangle 120"/>
            <p:cNvSpPr>
              <a:spLocks noChangeArrowheads="1"/>
            </p:cNvSpPr>
            <p:nvPr/>
          </p:nvSpPr>
          <p:spPr bwMode="auto">
            <a:xfrm>
              <a:off x="2608" y="1434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89" name="Rectangle 121"/>
            <p:cNvSpPr>
              <a:spLocks noChangeArrowheads="1"/>
            </p:cNvSpPr>
            <p:nvPr/>
          </p:nvSpPr>
          <p:spPr bwMode="auto">
            <a:xfrm>
              <a:off x="3515" y="1434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0" name="Rectangle 122"/>
            <p:cNvSpPr>
              <a:spLocks noChangeArrowheads="1"/>
            </p:cNvSpPr>
            <p:nvPr/>
          </p:nvSpPr>
          <p:spPr bwMode="auto">
            <a:xfrm>
              <a:off x="3334" y="1434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1" name="Rectangle 123"/>
            <p:cNvSpPr>
              <a:spLocks noChangeArrowheads="1"/>
            </p:cNvSpPr>
            <p:nvPr/>
          </p:nvSpPr>
          <p:spPr bwMode="auto">
            <a:xfrm>
              <a:off x="3152" y="1434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2" name="Rectangle 124"/>
            <p:cNvSpPr>
              <a:spLocks noChangeArrowheads="1"/>
            </p:cNvSpPr>
            <p:nvPr/>
          </p:nvSpPr>
          <p:spPr bwMode="auto">
            <a:xfrm>
              <a:off x="2971" y="1616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3" name="Rectangle 125"/>
            <p:cNvSpPr>
              <a:spLocks noChangeArrowheads="1"/>
            </p:cNvSpPr>
            <p:nvPr/>
          </p:nvSpPr>
          <p:spPr bwMode="auto">
            <a:xfrm>
              <a:off x="2790" y="1616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4" name="Rectangle 126"/>
            <p:cNvSpPr>
              <a:spLocks noChangeArrowheads="1"/>
            </p:cNvSpPr>
            <p:nvPr/>
          </p:nvSpPr>
          <p:spPr bwMode="auto">
            <a:xfrm>
              <a:off x="2608" y="1616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5" name="Rectangle 127"/>
            <p:cNvSpPr>
              <a:spLocks noChangeArrowheads="1"/>
            </p:cNvSpPr>
            <p:nvPr/>
          </p:nvSpPr>
          <p:spPr bwMode="auto">
            <a:xfrm>
              <a:off x="2245" y="1616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6" name="Rectangle 128"/>
            <p:cNvSpPr>
              <a:spLocks noChangeArrowheads="1"/>
            </p:cNvSpPr>
            <p:nvPr/>
          </p:nvSpPr>
          <p:spPr bwMode="auto">
            <a:xfrm>
              <a:off x="3334" y="1616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7" name="Rectangle 129"/>
            <p:cNvSpPr>
              <a:spLocks noChangeArrowheads="1"/>
            </p:cNvSpPr>
            <p:nvPr/>
          </p:nvSpPr>
          <p:spPr bwMode="auto">
            <a:xfrm>
              <a:off x="3152" y="1616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8" name="Rectangle 130"/>
            <p:cNvSpPr>
              <a:spLocks noChangeArrowheads="1"/>
            </p:cNvSpPr>
            <p:nvPr/>
          </p:nvSpPr>
          <p:spPr bwMode="auto">
            <a:xfrm>
              <a:off x="2971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99" name="Rectangle 131"/>
            <p:cNvSpPr>
              <a:spLocks noChangeArrowheads="1"/>
            </p:cNvSpPr>
            <p:nvPr/>
          </p:nvSpPr>
          <p:spPr bwMode="auto">
            <a:xfrm>
              <a:off x="2790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0" name="Rectangle 132"/>
            <p:cNvSpPr>
              <a:spLocks noChangeArrowheads="1"/>
            </p:cNvSpPr>
            <p:nvPr/>
          </p:nvSpPr>
          <p:spPr bwMode="auto">
            <a:xfrm>
              <a:off x="2608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1" name="Rectangle 133"/>
            <p:cNvSpPr>
              <a:spLocks noChangeArrowheads="1"/>
            </p:cNvSpPr>
            <p:nvPr/>
          </p:nvSpPr>
          <p:spPr bwMode="auto">
            <a:xfrm>
              <a:off x="3515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2" name="Rectangle 134"/>
            <p:cNvSpPr>
              <a:spLocks noChangeArrowheads="1"/>
            </p:cNvSpPr>
            <p:nvPr/>
          </p:nvSpPr>
          <p:spPr bwMode="auto">
            <a:xfrm>
              <a:off x="3334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3" name="Rectangle 135"/>
            <p:cNvSpPr>
              <a:spLocks noChangeArrowheads="1"/>
            </p:cNvSpPr>
            <p:nvPr/>
          </p:nvSpPr>
          <p:spPr bwMode="auto">
            <a:xfrm>
              <a:off x="3152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4" name="Rectangle 136"/>
            <p:cNvSpPr>
              <a:spLocks noChangeArrowheads="1"/>
            </p:cNvSpPr>
            <p:nvPr/>
          </p:nvSpPr>
          <p:spPr bwMode="auto">
            <a:xfrm>
              <a:off x="3696" y="1253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5" name="Rectangle 137"/>
            <p:cNvSpPr>
              <a:spLocks noChangeArrowheads="1"/>
            </p:cNvSpPr>
            <p:nvPr/>
          </p:nvSpPr>
          <p:spPr bwMode="auto">
            <a:xfrm>
              <a:off x="3878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6" name="Rectangle 138"/>
            <p:cNvSpPr>
              <a:spLocks noChangeArrowheads="1"/>
            </p:cNvSpPr>
            <p:nvPr/>
          </p:nvSpPr>
          <p:spPr bwMode="auto">
            <a:xfrm>
              <a:off x="3696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7" name="Rectangle 139"/>
            <p:cNvSpPr>
              <a:spLocks noChangeArrowheads="1"/>
            </p:cNvSpPr>
            <p:nvPr/>
          </p:nvSpPr>
          <p:spPr bwMode="auto">
            <a:xfrm>
              <a:off x="2245" y="1979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8" name="Rectangle 140"/>
            <p:cNvSpPr>
              <a:spLocks noChangeArrowheads="1"/>
            </p:cNvSpPr>
            <p:nvPr/>
          </p:nvSpPr>
          <p:spPr bwMode="auto">
            <a:xfrm>
              <a:off x="2971" y="216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09" name="Rectangle 141"/>
            <p:cNvSpPr>
              <a:spLocks noChangeArrowheads="1"/>
            </p:cNvSpPr>
            <p:nvPr/>
          </p:nvSpPr>
          <p:spPr bwMode="auto">
            <a:xfrm>
              <a:off x="2790" y="216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0" name="Rectangle 142"/>
            <p:cNvSpPr>
              <a:spLocks noChangeArrowheads="1"/>
            </p:cNvSpPr>
            <p:nvPr/>
          </p:nvSpPr>
          <p:spPr bwMode="auto">
            <a:xfrm>
              <a:off x="2608" y="216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1" name="Rectangle 143"/>
            <p:cNvSpPr>
              <a:spLocks noChangeArrowheads="1"/>
            </p:cNvSpPr>
            <p:nvPr/>
          </p:nvSpPr>
          <p:spPr bwMode="auto">
            <a:xfrm>
              <a:off x="3515" y="216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2" name="Rectangle 144"/>
            <p:cNvSpPr>
              <a:spLocks noChangeArrowheads="1"/>
            </p:cNvSpPr>
            <p:nvPr/>
          </p:nvSpPr>
          <p:spPr bwMode="auto">
            <a:xfrm>
              <a:off x="3334" y="216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3" name="Rectangle 145"/>
            <p:cNvSpPr>
              <a:spLocks noChangeArrowheads="1"/>
            </p:cNvSpPr>
            <p:nvPr/>
          </p:nvSpPr>
          <p:spPr bwMode="auto">
            <a:xfrm>
              <a:off x="3152" y="2160"/>
              <a:ext cx="181" cy="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0" name="Text Box 146"/>
          <p:cNvSpPr txBox="1">
            <a:spLocks noChangeArrowheads="1"/>
          </p:cNvSpPr>
          <p:nvPr/>
        </p:nvSpPr>
        <p:spPr bwMode="auto">
          <a:xfrm>
            <a:off x="2663825" y="16637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1</a:t>
            </a:r>
            <a:endParaRPr lang="ru-RU" sz="900" b="1"/>
          </a:p>
        </p:txBody>
      </p:sp>
      <p:sp>
        <p:nvSpPr>
          <p:cNvPr id="9221" name="Text Box 147"/>
          <p:cNvSpPr txBox="1">
            <a:spLocks noChangeArrowheads="1"/>
          </p:cNvSpPr>
          <p:nvPr/>
        </p:nvSpPr>
        <p:spPr bwMode="auto">
          <a:xfrm>
            <a:off x="2663825" y="216693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2</a:t>
            </a:r>
            <a:endParaRPr lang="ru-RU" sz="900" b="1"/>
          </a:p>
        </p:txBody>
      </p:sp>
      <p:sp>
        <p:nvSpPr>
          <p:cNvPr id="9222" name="Text Box 148"/>
          <p:cNvSpPr txBox="1">
            <a:spLocks noChangeArrowheads="1"/>
          </p:cNvSpPr>
          <p:nvPr/>
        </p:nvSpPr>
        <p:spPr bwMode="auto">
          <a:xfrm>
            <a:off x="2087563" y="2743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3</a:t>
            </a:r>
            <a:endParaRPr lang="ru-RU" sz="900" b="1"/>
          </a:p>
        </p:txBody>
      </p:sp>
      <p:sp>
        <p:nvSpPr>
          <p:cNvPr id="9223" name="Text Box 149"/>
          <p:cNvSpPr txBox="1">
            <a:spLocks noChangeArrowheads="1"/>
          </p:cNvSpPr>
          <p:nvPr/>
        </p:nvSpPr>
        <p:spPr bwMode="auto">
          <a:xfrm>
            <a:off x="2087563" y="3895725"/>
            <a:ext cx="247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4</a:t>
            </a:r>
            <a:endParaRPr lang="ru-RU" sz="900" b="1"/>
          </a:p>
        </p:txBody>
      </p:sp>
      <p:sp>
        <p:nvSpPr>
          <p:cNvPr id="9224" name="Text Box 150"/>
          <p:cNvSpPr txBox="1">
            <a:spLocks noChangeArrowheads="1"/>
          </p:cNvSpPr>
          <p:nvPr/>
        </p:nvSpPr>
        <p:spPr bwMode="auto">
          <a:xfrm>
            <a:off x="2663825" y="4543425"/>
            <a:ext cx="247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5</a:t>
            </a:r>
            <a:endParaRPr lang="ru-RU" sz="900" b="1"/>
          </a:p>
        </p:txBody>
      </p:sp>
      <p:sp>
        <p:nvSpPr>
          <p:cNvPr id="9225" name="Text Box 151"/>
          <p:cNvSpPr txBox="1">
            <a:spLocks noChangeArrowheads="1"/>
          </p:cNvSpPr>
          <p:nvPr/>
        </p:nvSpPr>
        <p:spPr bwMode="auto">
          <a:xfrm>
            <a:off x="935038" y="5048250"/>
            <a:ext cx="2476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6</a:t>
            </a:r>
            <a:endParaRPr lang="ru-RU" sz="900" b="1"/>
          </a:p>
        </p:txBody>
      </p:sp>
      <p:sp>
        <p:nvSpPr>
          <p:cNvPr id="59" name="Text Box 153"/>
          <p:cNvSpPr txBox="1">
            <a:spLocks noChangeArrowheads="1"/>
          </p:cNvSpPr>
          <p:nvPr/>
        </p:nvSpPr>
        <p:spPr bwMode="auto">
          <a:xfrm>
            <a:off x="2735263" y="159226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60" name="Text Box 154"/>
          <p:cNvSpPr txBox="1">
            <a:spLocks noChangeArrowheads="1"/>
          </p:cNvSpPr>
          <p:nvPr/>
        </p:nvSpPr>
        <p:spPr bwMode="auto">
          <a:xfrm>
            <a:off x="3240088" y="1592263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61" name="Text Box 155"/>
          <p:cNvSpPr txBox="1">
            <a:spLocks noChangeArrowheads="1"/>
          </p:cNvSpPr>
          <p:nvPr/>
        </p:nvSpPr>
        <p:spPr bwMode="auto">
          <a:xfrm>
            <a:off x="3816350" y="1592263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62" name="Text Box 156"/>
          <p:cNvSpPr txBox="1">
            <a:spLocks noChangeArrowheads="1"/>
          </p:cNvSpPr>
          <p:nvPr/>
        </p:nvSpPr>
        <p:spPr bwMode="auto">
          <a:xfrm>
            <a:off x="4392613" y="159226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3" name="Text Box 157"/>
          <p:cNvSpPr txBox="1">
            <a:spLocks noChangeArrowheads="1"/>
          </p:cNvSpPr>
          <p:nvPr/>
        </p:nvSpPr>
        <p:spPr bwMode="auto">
          <a:xfrm>
            <a:off x="4968875" y="1592263"/>
            <a:ext cx="447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64" name="Text Box 158"/>
          <p:cNvSpPr txBox="1">
            <a:spLocks noChangeArrowheads="1"/>
          </p:cNvSpPr>
          <p:nvPr/>
        </p:nvSpPr>
        <p:spPr bwMode="auto">
          <a:xfrm>
            <a:off x="5543550" y="1592263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65" name="Text Box 159"/>
          <p:cNvSpPr txBox="1">
            <a:spLocks noChangeArrowheads="1"/>
          </p:cNvSpPr>
          <p:nvPr/>
        </p:nvSpPr>
        <p:spPr bwMode="auto">
          <a:xfrm>
            <a:off x="6696075" y="1592263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66" name="Text Box 160"/>
          <p:cNvSpPr txBox="1">
            <a:spLocks noChangeArrowheads="1"/>
          </p:cNvSpPr>
          <p:nvPr/>
        </p:nvSpPr>
        <p:spPr bwMode="auto">
          <a:xfrm>
            <a:off x="6119813" y="1592263"/>
            <a:ext cx="50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67" name="Text Box 161"/>
          <p:cNvSpPr txBox="1">
            <a:spLocks noChangeArrowheads="1"/>
          </p:cNvSpPr>
          <p:nvPr/>
        </p:nvSpPr>
        <p:spPr bwMode="auto">
          <a:xfrm>
            <a:off x="2735263" y="2166938"/>
            <a:ext cx="404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68" name="Text Box 162"/>
          <p:cNvSpPr txBox="1">
            <a:spLocks noChangeArrowheads="1"/>
          </p:cNvSpPr>
          <p:nvPr/>
        </p:nvSpPr>
        <p:spPr bwMode="auto">
          <a:xfrm>
            <a:off x="3240088" y="2166938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9" name="Text Box 163"/>
          <p:cNvSpPr txBox="1">
            <a:spLocks noChangeArrowheads="1"/>
          </p:cNvSpPr>
          <p:nvPr/>
        </p:nvSpPr>
        <p:spPr bwMode="auto">
          <a:xfrm>
            <a:off x="3816350" y="2166938"/>
            <a:ext cx="398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70" name="Text Box 164"/>
          <p:cNvSpPr txBox="1">
            <a:spLocks noChangeArrowheads="1"/>
          </p:cNvSpPr>
          <p:nvPr/>
        </p:nvSpPr>
        <p:spPr bwMode="auto">
          <a:xfrm>
            <a:off x="4392613" y="216693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71" name="Text Box 165"/>
          <p:cNvSpPr txBox="1">
            <a:spLocks noChangeArrowheads="1"/>
          </p:cNvSpPr>
          <p:nvPr/>
        </p:nvSpPr>
        <p:spPr bwMode="auto">
          <a:xfrm>
            <a:off x="4968875" y="2166938"/>
            <a:ext cx="401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</a:p>
        </p:txBody>
      </p:sp>
      <p:sp>
        <p:nvSpPr>
          <p:cNvPr id="72" name="Text Box 166"/>
          <p:cNvSpPr txBox="1">
            <a:spLocks noChangeArrowheads="1"/>
          </p:cNvSpPr>
          <p:nvPr/>
        </p:nvSpPr>
        <p:spPr bwMode="auto">
          <a:xfrm>
            <a:off x="5543550" y="2166938"/>
            <a:ext cx="365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3" name="Text Box 167"/>
          <p:cNvSpPr txBox="1">
            <a:spLocks noChangeArrowheads="1"/>
          </p:cNvSpPr>
          <p:nvPr/>
        </p:nvSpPr>
        <p:spPr bwMode="auto">
          <a:xfrm>
            <a:off x="6119813" y="2166938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4" name="Text Box 168"/>
          <p:cNvSpPr txBox="1">
            <a:spLocks noChangeArrowheads="1"/>
          </p:cNvSpPr>
          <p:nvPr/>
        </p:nvSpPr>
        <p:spPr bwMode="auto">
          <a:xfrm>
            <a:off x="2160588" y="2743200"/>
            <a:ext cx="49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</a:t>
            </a:r>
          </a:p>
        </p:txBody>
      </p:sp>
      <p:sp>
        <p:nvSpPr>
          <p:cNvPr id="75" name="Text Box 169"/>
          <p:cNvSpPr txBox="1">
            <a:spLocks noChangeArrowheads="1"/>
          </p:cNvSpPr>
          <p:nvPr/>
        </p:nvSpPr>
        <p:spPr bwMode="auto">
          <a:xfrm>
            <a:off x="2735263" y="27432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6" name="Text Box 170"/>
          <p:cNvSpPr txBox="1">
            <a:spLocks noChangeArrowheads="1"/>
          </p:cNvSpPr>
          <p:nvPr/>
        </p:nvSpPr>
        <p:spPr bwMode="auto">
          <a:xfrm>
            <a:off x="3240088" y="27432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77" name="Text Box 171"/>
          <p:cNvSpPr txBox="1">
            <a:spLocks noChangeArrowheads="1"/>
          </p:cNvSpPr>
          <p:nvPr/>
        </p:nvSpPr>
        <p:spPr bwMode="auto">
          <a:xfrm>
            <a:off x="3816350" y="2743200"/>
            <a:ext cx="44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</a:p>
        </p:txBody>
      </p:sp>
      <p:sp>
        <p:nvSpPr>
          <p:cNvPr id="78" name="Text Box 172"/>
          <p:cNvSpPr txBox="1">
            <a:spLocks noChangeArrowheads="1"/>
          </p:cNvSpPr>
          <p:nvPr/>
        </p:nvSpPr>
        <p:spPr bwMode="auto">
          <a:xfrm>
            <a:off x="4392613" y="2743200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9" name="Text Box 173"/>
          <p:cNvSpPr txBox="1">
            <a:spLocks noChangeArrowheads="1"/>
          </p:cNvSpPr>
          <p:nvPr/>
        </p:nvSpPr>
        <p:spPr bwMode="auto">
          <a:xfrm>
            <a:off x="4968875" y="2743200"/>
            <a:ext cx="404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80" name="Text Box 174"/>
          <p:cNvSpPr txBox="1">
            <a:spLocks noChangeArrowheads="1"/>
          </p:cNvSpPr>
          <p:nvPr/>
        </p:nvSpPr>
        <p:spPr bwMode="auto">
          <a:xfrm>
            <a:off x="5543550" y="27432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81" name="Text Box 175"/>
          <p:cNvSpPr txBox="1">
            <a:spLocks noChangeArrowheads="1"/>
          </p:cNvSpPr>
          <p:nvPr/>
        </p:nvSpPr>
        <p:spPr bwMode="auto">
          <a:xfrm>
            <a:off x="2735263" y="389572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82" name="Text Box 176"/>
          <p:cNvSpPr txBox="1">
            <a:spLocks noChangeArrowheads="1"/>
          </p:cNvSpPr>
          <p:nvPr/>
        </p:nvSpPr>
        <p:spPr bwMode="auto">
          <a:xfrm>
            <a:off x="2160588" y="3895725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83" name="Text Box 177"/>
          <p:cNvSpPr txBox="1">
            <a:spLocks noChangeArrowheads="1"/>
          </p:cNvSpPr>
          <p:nvPr/>
        </p:nvSpPr>
        <p:spPr bwMode="auto">
          <a:xfrm>
            <a:off x="3240088" y="389572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84" name="Text Box 178"/>
          <p:cNvSpPr txBox="1">
            <a:spLocks noChangeArrowheads="1"/>
          </p:cNvSpPr>
          <p:nvPr/>
        </p:nvSpPr>
        <p:spPr bwMode="auto">
          <a:xfrm>
            <a:off x="3887788" y="389572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</a:p>
        </p:txBody>
      </p:sp>
      <p:sp>
        <p:nvSpPr>
          <p:cNvPr id="85" name="Text Box 179"/>
          <p:cNvSpPr txBox="1">
            <a:spLocks noChangeArrowheads="1"/>
          </p:cNvSpPr>
          <p:nvPr/>
        </p:nvSpPr>
        <p:spPr bwMode="auto">
          <a:xfrm>
            <a:off x="4319588" y="3895725"/>
            <a:ext cx="50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86" name="Text Box 180"/>
          <p:cNvSpPr txBox="1">
            <a:spLocks noChangeArrowheads="1"/>
          </p:cNvSpPr>
          <p:nvPr/>
        </p:nvSpPr>
        <p:spPr bwMode="auto">
          <a:xfrm>
            <a:off x="4968875" y="3895725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7" name="Text Box 181"/>
          <p:cNvSpPr txBox="1">
            <a:spLocks noChangeArrowheads="1"/>
          </p:cNvSpPr>
          <p:nvPr/>
        </p:nvSpPr>
        <p:spPr bwMode="auto">
          <a:xfrm>
            <a:off x="5543550" y="3895725"/>
            <a:ext cx="39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</a:p>
        </p:txBody>
      </p:sp>
      <p:sp>
        <p:nvSpPr>
          <p:cNvPr id="88" name="Text Box 182"/>
          <p:cNvSpPr txBox="1">
            <a:spLocks noChangeArrowheads="1"/>
          </p:cNvSpPr>
          <p:nvPr/>
        </p:nvSpPr>
        <p:spPr bwMode="auto">
          <a:xfrm>
            <a:off x="6119813" y="3895725"/>
            <a:ext cx="398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89" name="Text Box 183"/>
          <p:cNvSpPr txBox="1">
            <a:spLocks noChangeArrowheads="1"/>
          </p:cNvSpPr>
          <p:nvPr/>
        </p:nvSpPr>
        <p:spPr bwMode="auto">
          <a:xfrm>
            <a:off x="6606802" y="391008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90" name="Text Box 184"/>
          <p:cNvSpPr txBox="1">
            <a:spLocks noChangeArrowheads="1"/>
          </p:cNvSpPr>
          <p:nvPr/>
        </p:nvSpPr>
        <p:spPr bwMode="auto">
          <a:xfrm>
            <a:off x="7200900" y="3895725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91" name="Text Box 185"/>
          <p:cNvSpPr txBox="1">
            <a:spLocks noChangeArrowheads="1"/>
          </p:cNvSpPr>
          <p:nvPr/>
        </p:nvSpPr>
        <p:spPr bwMode="auto">
          <a:xfrm>
            <a:off x="2735263" y="4457700"/>
            <a:ext cx="403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92" name="Text Box 186"/>
          <p:cNvSpPr txBox="1">
            <a:spLocks noChangeArrowheads="1"/>
          </p:cNvSpPr>
          <p:nvPr/>
        </p:nvSpPr>
        <p:spPr bwMode="auto">
          <a:xfrm>
            <a:off x="3240088" y="4400550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93" name="Text Box 187"/>
          <p:cNvSpPr txBox="1">
            <a:spLocks noChangeArrowheads="1"/>
          </p:cNvSpPr>
          <p:nvPr/>
        </p:nvSpPr>
        <p:spPr bwMode="auto">
          <a:xfrm>
            <a:off x="4392613" y="4400550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94" name="Text Box 188"/>
          <p:cNvSpPr txBox="1">
            <a:spLocks noChangeArrowheads="1"/>
          </p:cNvSpPr>
          <p:nvPr/>
        </p:nvSpPr>
        <p:spPr bwMode="auto">
          <a:xfrm>
            <a:off x="6054496" y="4392181"/>
            <a:ext cx="4723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95" name="Text Box 189"/>
          <p:cNvSpPr txBox="1">
            <a:spLocks noChangeArrowheads="1"/>
          </p:cNvSpPr>
          <p:nvPr/>
        </p:nvSpPr>
        <p:spPr bwMode="auto">
          <a:xfrm>
            <a:off x="3816350" y="4400550"/>
            <a:ext cx="404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96" name="Text Box 190"/>
          <p:cNvSpPr txBox="1">
            <a:spLocks noChangeArrowheads="1"/>
          </p:cNvSpPr>
          <p:nvPr/>
        </p:nvSpPr>
        <p:spPr bwMode="auto">
          <a:xfrm>
            <a:off x="4968875" y="4400550"/>
            <a:ext cx="398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97" name="Text Box 191"/>
          <p:cNvSpPr txBox="1">
            <a:spLocks noChangeArrowheads="1"/>
          </p:cNvSpPr>
          <p:nvPr/>
        </p:nvSpPr>
        <p:spPr bwMode="auto">
          <a:xfrm>
            <a:off x="5543550" y="440055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98" name="Text Box 192"/>
          <p:cNvSpPr txBox="1">
            <a:spLocks noChangeArrowheads="1"/>
          </p:cNvSpPr>
          <p:nvPr/>
        </p:nvSpPr>
        <p:spPr bwMode="auto">
          <a:xfrm>
            <a:off x="1008063" y="4975225"/>
            <a:ext cx="398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</a:p>
        </p:txBody>
      </p:sp>
      <p:sp>
        <p:nvSpPr>
          <p:cNvPr id="99" name="Text Box 193"/>
          <p:cNvSpPr txBox="1">
            <a:spLocks noChangeArrowheads="1"/>
          </p:cNvSpPr>
          <p:nvPr/>
        </p:nvSpPr>
        <p:spPr bwMode="auto">
          <a:xfrm>
            <a:off x="1584325" y="4975225"/>
            <a:ext cx="3529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0" name="Text Box 194"/>
          <p:cNvSpPr txBox="1">
            <a:spLocks noChangeArrowheads="1"/>
          </p:cNvSpPr>
          <p:nvPr/>
        </p:nvSpPr>
        <p:spPr bwMode="auto">
          <a:xfrm>
            <a:off x="2087563" y="4975225"/>
            <a:ext cx="404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101" name="Text Box 195"/>
          <p:cNvSpPr txBox="1">
            <a:spLocks noChangeArrowheads="1"/>
          </p:cNvSpPr>
          <p:nvPr/>
        </p:nvSpPr>
        <p:spPr bwMode="auto">
          <a:xfrm>
            <a:off x="2700338" y="4975225"/>
            <a:ext cx="395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</a:p>
        </p:txBody>
      </p:sp>
      <p:sp>
        <p:nvSpPr>
          <p:cNvPr id="102" name="Text Box 197"/>
          <p:cNvSpPr txBox="1">
            <a:spLocks noChangeArrowheads="1"/>
          </p:cNvSpPr>
          <p:nvPr/>
        </p:nvSpPr>
        <p:spPr bwMode="auto">
          <a:xfrm>
            <a:off x="2663825" y="3284538"/>
            <a:ext cx="515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96375" cy="6848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2624134" cy="2683768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объединяет эти здания?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1151.jpg"/>
          <p:cNvPicPr>
            <a:picLocks noChangeAspect="1"/>
          </p:cNvPicPr>
          <p:nvPr/>
        </p:nvPicPr>
        <p:blipFill>
          <a:blip r:embed="rId4" cstate="print"/>
          <a:srcRect b="5127"/>
          <a:stretch>
            <a:fillRect/>
          </a:stretch>
        </p:blipFill>
        <p:spPr>
          <a:xfrm>
            <a:off x="1643042" y="3214686"/>
            <a:ext cx="3500462" cy="2952328"/>
          </a:xfrm>
          <a:prstGeom prst="rect">
            <a:avLst/>
          </a:prstGeom>
        </p:spPr>
      </p:pic>
      <p:pic>
        <p:nvPicPr>
          <p:cNvPr id="9" name="Рисунок 8" descr="http://martin-yug.ru/wp-content/uploads/2015/06/1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214686"/>
            <a:ext cx="38766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kinmo.com/pictsdevelopments/paginasweb_azaharsoftwar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14290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534400" cy="2133600"/>
          </a:xfrm>
        </p:spPr>
        <p:txBody>
          <a:bodyPr/>
          <a:lstStyle/>
          <a:p>
            <a:pPr algn="l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Прямоугольник</a:t>
            </a:r>
            <a:r>
              <a:rPr lang="ru-RU">
                <a:latin typeface="Times New Roman" pitchFamily="18" charset="0"/>
              </a:rPr>
              <a:t> – это четырёхугольник, у которого все углы являются прямыми.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4290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429000" y="4267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04800" y="4191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Д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2400" y="2667000"/>
            <a:ext cx="4495800" cy="3200400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latin typeface="Times New Roman" pitchFamily="18" charset="0"/>
              </a:rPr>
              <a:t>Вершины: </a:t>
            </a:r>
            <a:r>
              <a:rPr lang="ru-RU" b="1">
                <a:solidFill>
                  <a:srgbClr val="FF3300"/>
                </a:solidFill>
                <a:latin typeface="Times New Roman" pitchFamily="18" charset="0"/>
              </a:rPr>
              <a:t>А,В,С,Д</a:t>
            </a:r>
          </a:p>
          <a:p>
            <a:pPr>
              <a:buFontTx/>
              <a:buNone/>
            </a:pPr>
            <a:r>
              <a:rPr lang="ru-RU" b="1">
                <a:latin typeface="Times New Roman" pitchFamily="18" charset="0"/>
              </a:rPr>
              <a:t>Стороны: 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АВ=ДС</a:t>
            </a:r>
          </a:p>
          <a:p>
            <a:pPr>
              <a:buFontTx/>
              <a:buNone/>
            </a:pPr>
            <a:r>
              <a:rPr lang="ru-RU" b="1">
                <a:latin typeface="Times New Roman" pitchFamily="18" charset="0"/>
              </a:rPr>
              <a:t>                   </a:t>
            </a:r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АД=ВС</a:t>
            </a:r>
          </a:p>
          <a:p>
            <a:pPr>
              <a:buFontTx/>
              <a:buNone/>
            </a:pPr>
            <a:r>
              <a:rPr lang="ru-RU" b="1">
                <a:latin typeface="Times New Roman" pitchFamily="18" charset="0"/>
              </a:rPr>
              <a:t>Диагонали: </a:t>
            </a:r>
            <a:r>
              <a:rPr lang="ru-RU" b="1">
                <a:solidFill>
                  <a:srgbClr val="FFFFFF"/>
                </a:solidFill>
                <a:latin typeface="Times New Roman" pitchFamily="18" charset="0"/>
              </a:rPr>
              <a:t>АС=ДВ</a:t>
            </a:r>
          </a:p>
          <a:p>
            <a:pPr>
              <a:buFontTx/>
              <a:buNone/>
            </a:pPr>
            <a:endParaRPr lang="ru-RU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85800" y="28956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429000" y="28956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85800" y="289560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685800" y="42672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685800" y="2895600"/>
            <a:ext cx="2743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685800" y="2895600"/>
            <a:ext cx="2743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0"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2786058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урока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428604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Тема Урока 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142985"/>
            <a:ext cx="7500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Прямоугольник. Площадь прямоугольника</a:t>
            </a:r>
            <a:endParaRPr lang="ru-RU" sz="40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000504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Научится вычислять площадь прямоугольника в различных ситуациях.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987675" y="1557338"/>
            <a:ext cx="3005138" cy="9223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S = a ∙ b</a:t>
            </a:r>
            <a:r>
              <a:rPr lang="ru-RU" sz="2400" b="1" i="1">
                <a:latin typeface="Times New Roman" pitchFamily="18" charset="0"/>
              </a:rPr>
              <a:t> </a:t>
            </a: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900113" y="404813"/>
            <a:ext cx="74882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Площадь</a:t>
            </a:r>
            <a:r>
              <a:rPr lang="en-US" sz="4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4400" b="1">
                <a:latin typeface="Batang" pitchFamily="18" charset="-127"/>
                <a:ea typeface="Batang" pitchFamily="18" charset="-127"/>
                <a:cs typeface="Times New Roman" pitchFamily="18" charset="0"/>
              </a:rPr>
              <a:t>прямоугольника</a:t>
            </a: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368550" y="2932113"/>
            <a:ext cx="561975" cy="647700"/>
          </a:xfrm>
          <a:custGeom>
            <a:avLst/>
            <a:gdLst>
              <a:gd name="T0" fmla="*/ 561975 w 445"/>
              <a:gd name="T1" fmla="*/ 0 h 536"/>
              <a:gd name="T2" fmla="*/ 0 w 445"/>
              <a:gd name="T3" fmla="*/ 647700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-4587946">
            <a:off x="5914231" y="2947194"/>
            <a:ext cx="585788" cy="704850"/>
          </a:xfrm>
          <a:custGeom>
            <a:avLst/>
            <a:gdLst>
              <a:gd name="T0" fmla="*/ 585788 w 445"/>
              <a:gd name="T1" fmla="*/ 0 h 536"/>
              <a:gd name="T2" fmla="*/ 0 w 445"/>
              <a:gd name="T3" fmla="*/ 704850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5" h="536">
                <a:moveTo>
                  <a:pt x="445" y="0"/>
                </a:moveTo>
                <a:lnTo>
                  <a:pt x="0" y="536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84213" y="4005263"/>
            <a:ext cx="2557462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 = S : b</a:t>
            </a:r>
            <a:r>
              <a:rPr lang="ru-RU" sz="2800" b="1">
                <a:latin typeface="Times New Roman" pitchFamily="18" charset="0"/>
              </a:rPr>
              <a:t>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770563" y="4005263"/>
            <a:ext cx="2532062" cy="719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b = S : a</a:t>
            </a:r>
            <a:r>
              <a:rPr lang="ru-RU" sz="36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7" grpId="0" animBg="1"/>
      <p:bldP spid="8" grpId="0" animBg="1"/>
      <p:bldP spid="9" grpId="0" animBg="1" autoUpdateAnimBg="0"/>
      <p:bldP spid="1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03575" y="476250"/>
            <a:ext cx="3024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Решите задачу:</a:t>
            </a:r>
            <a:r>
              <a:rPr lang="ru-RU" sz="3200" b="1">
                <a:solidFill>
                  <a:srgbClr val="0000CC"/>
                </a:solidFill>
                <a:latin typeface="Times New Roman" pitchFamily="18" charset="0"/>
              </a:rPr>
              <a:t>                                                                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3399"/>
                </a:solidFill>
                <a:latin typeface="Times New Roman" pitchFamily="18" charset="0"/>
              </a:rPr>
              <a:t>Выполните необходимые измерения и найдите площадь тетради по математике.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0825" y="2708275"/>
            <a:ext cx="2592388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F23E20"/>
                </a:solidFill>
                <a:latin typeface="Times New Roman" pitchFamily="18" charset="0"/>
              </a:rPr>
              <a:t>Дано:</a:t>
            </a:r>
            <a:r>
              <a:rPr lang="en-US" sz="3200" b="1" dirty="0">
                <a:solidFill>
                  <a:srgbClr val="F23E20"/>
                </a:solidFill>
                <a:latin typeface="Times New Roman" pitchFamily="18" charset="0"/>
              </a:rPr>
              <a:t>                                   </a:t>
            </a:r>
            <a:endParaRPr lang="ru-RU" sz="3200" b="1" dirty="0">
              <a:solidFill>
                <a:srgbClr val="F23E2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a = 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16 см,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b 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=</a:t>
            </a:r>
            <a:r>
              <a:rPr lang="en-US" sz="3200" b="1" i="1" dirty="0">
                <a:solidFill>
                  <a:srgbClr val="F23E20"/>
                </a:solidFill>
                <a:latin typeface="Times New Roman" pitchFamily="18" charset="0"/>
              </a:rPr>
              <a:t> </a:t>
            </a: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20 см.</a:t>
            </a:r>
          </a:p>
          <a:p>
            <a:pPr eaLnBrk="1" hangingPunct="1">
              <a:spcBef>
                <a:spcPct val="50000"/>
              </a:spcBef>
            </a:pPr>
            <a:r>
              <a:rPr lang="ru-RU" sz="3200" b="1" i="1" dirty="0">
                <a:solidFill>
                  <a:srgbClr val="F23E2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F23E20"/>
                </a:solidFill>
                <a:latin typeface="Times New Roman" pitchFamily="18" charset="0"/>
              </a:rPr>
              <a:t>Найти: </a:t>
            </a:r>
            <a:r>
              <a:rPr lang="en-US" sz="3200" b="1" dirty="0">
                <a:solidFill>
                  <a:srgbClr val="F23E20"/>
                </a:solidFill>
                <a:latin typeface="Times New Roman" pitchFamily="18" charset="0"/>
              </a:rPr>
              <a:t>S.</a:t>
            </a:r>
            <a:r>
              <a:rPr lang="ru-RU" sz="3200" b="1" dirty="0">
                <a:solidFill>
                  <a:srgbClr val="F23E20"/>
                </a:solidFill>
                <a:latin typeface="Times New Roman" pitchFamily="18" charset="0"/>
              </a:rPr>
              <a:t>                        </a:t>
            </a:r>
            <a:endParaRPr lang="ru-RU" sz="3200" b="1" i="1" dirty="0">
              <a:solidFill>
                <a:srgbClr val="F23E20"/>
              </a:solidFill>
              <a:latin typeface="Times New Roman" pitchFamily="18" charset="0"/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4716463" y="29241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364163" y="2708275"/>
            <a:ext cx="3529012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Решение</a:t>
            </a: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S =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ab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S = 1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2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=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         =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20 (см</a:t>
            </a:r>
            <a:r>
              <a:rPr lang="ru-RU" sz="3200" b="1" i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).</a:t>
            </a:r>
          </a:p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Ответ: 320 см</a:t>
            </a:r>
            <a:r>
              <a:rPr lang="ru-RU" sz="32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9468" name="Picture 12" descr="new_01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 rot="-516551">
            <a:off x="2687638" y="3140075"/>
            <a:ext cx="20288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/>
      <p:bldP spid="194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711</Words>
  <Application>Microsoft Office PowerPoint</Application>
  <PresentationFormat>Экран (4:3)</PresentationFormat>
  <Paragraphs>215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ПРЯМОУГОЛЬНИК  Площадь прямоугольника</vt:lpstr>
      <vt:lpstr>Устный счет</vt:lpstr>
      <vt:lpstr>Разгадайте кроссворд</vt:lpstr>
      <vt:lpstr>Проверь себя</vt:lpstr>
      <vt:lpstr>Что объединяет эти здания?</vt:lpstr>
      <vt:lpstr>Прямоугольник – это четырёхугольник, у которого все углы являются прямыми.</vt:lpstr>
      <vt:lpstr>Слайд 7</vt:lpstr>
      <vt:lpstr>Слайд 8</vt:lpstr>
      <vt:lpstr>Слайд 9</vt:lpstr>
      <vt:lpstr>Свойства площадей:</vt:lpstr>
      <vt:lpstr>Свойства площадей:</vt:lpstr>
      <vt:lpstr>Слайд 12</vt:lpstr>
      <vt:lpstr>Слайд 13</vt:lpstr>
      <vt:lpstr>Слайд 14</vt:lpstr>
      <vt:lpstr>Слайд 15</vt:lpstr>
      <vt:lpstr>Слайд 16</vt:lpstr>
      <vt:lpstr>   Красная площадь – центральная площадь Москвы, примыкающая с востока к Кремлю. Протяжённость 690 м, ширина – 130 м. От неё ведётся расчёт расстояний по всем шоссе, идущим от Москвы.     Образовалась в конце 15в. на вершине холма, когда одряхлевшие белокаменные стены Кремля при Иване III были заменены кирпичными, и был издан указ, запрещающий строительство на расстоянии пушечного выстрела от стен.</vt:lpstr>
      <vt:lpstr>Слайд 18</vt:lpstr>
      <vt:lpstr>Физминутка</vt:lpstr>
      <vt:lpstr>Самостоятельная  работа</vt:lpstr>
      <vt:lpstr>Подведем итоги урока</vt:lpstr>
      <vt:lpstr>Рефлексия</vt:lpstr>
      <vt:lpstr>Чему равна площадь этой фигуры?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lida</dc:creator>
  <cp:lastModifiedBy>lida</cp:lastModifiedBy>
  <cp:revision>40</cp:revision>
  <dcterms:created xsi:type="dcterms:W3CDTF">2016-12-05T12:22:47Z</dcterms:created>
  <dcterms:modified xsi:type="dcterms:W3CDTF">2016-12-18T14:49:06Z</dcterms:modified>
</cp:coreProperties>
</file>