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72" r:id="rId10"/>
    <p:sldId id="271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E50928"/>
    <a:srgbClr val="3333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A3AAB-7831-44B2-8DD0-11B45273B199}" type="datetimeFigureOut">
              <a:rPr lang="ru-RU"/>
              <a:pPr>
                <a:defRPr/>
              </a:pPr>
              <a:t>15.07.2016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2F2F5-EA5C-43B8-917C-5D9090677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8B755-5FDC-4A13-AF77-939FBE03FB53}" type="datetimeFigureOut">
              <a:rPr lang="ru-RU"/>
              <a:pPr>
                <a:defRPr/>
              </a:pPr>
              <a:t>15.07.2016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C6B3-7C50-43F6-AD88-63FB93124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6212-8A89-491D-9881-F2AC7FB11E83}" type="datetimeFigureOut">
              <a:rPr lang="ru-RU"/>
              <a:pPr>
                <a:defRPr/>
              </a:pPr>
              <a:t>15.07.2016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11E38-B4C0-401E-81B4-24F3293B9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AE227D-A739-486F-9AC6-B7BBEFA4510F}" type="datetimeFigureOut">
              <a:rPr lang="ru-RU"/>
              <a:pPr>
                <a:defRPr/>
              </a:pPr>
              <a:t>15.07.2016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EB48A0-8949-49E5-828C-1BEEAA449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F6740-331C-4A52-BE24-04A825A9BB2A}" type="datetimeFigureOut">
              <a:rPr lang="ru-RU"/>
              <a:pPr>
                <a:defRPr/>
              </a:pPr>
              <a:t>15.07.2016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B0C71-20DB-4679-8A22-EA59EE1B6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96EA6-88D9-412E-9B42-557E7FFFADE1}" type="datetimeFigureOut">
              <a:rPr lang="ru-RU"/>
              <a:pPr>
                <a:defRPr/>
              </a:pPr>
              <a:t>15.07.2016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CFDDB-14D2-4ABC-80C0-8BA6647DA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376A3-56CD-47EC-9783-244E7E830D57}" type="datetimeFigureOut">
              <a:rPr lang="ru-RU"/>
              <a:pPr>
                <a:defRPr/>
              </a:pPr>
              <a:t>15.07.2016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417F-63D2-4D58-AF8B-F89F07484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390F36-00B6-4655-874F-8742B58568DD}" type="datetimeFigureOut">
              <a:rPr lang="ru-RU"/>
              <a:pPr>
                <a:defRPr/>
              </a:pPr>
              <a:t>15.07.2016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E5355F-4F84-4EB5-BF36-A2732CF6E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69D0E-7934-4AAF-9AA5-2DF9A98A631E}" type="datetimeFigureOut">
              <a:rPr lang="ru-RU"/>
              <a:pPr>
                <a:defRPr/>
              </a:pPr>
              <a:t>15.07.2016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3BCB-79ED-4EB4-A1C7-B5FC579CA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94C27E-902F-4A6F-AF10-1B51C48D6FA7}" type="datetimeFigureOut">
              <a:rPr lang="ru-RU"/>
              <a:pPr>
                <a:defRPr/>
              </a:pPr>
              <a:t>15.07.2016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BD0E6D-DC81-4DE7-8B21-2AC4FA16F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55B0AA-920A-4509-9FDF-97D8148665A1}" type="datetimeFigureOut">
              <a:rPr lang="ru-RU"/>
              <a:pPr>
                <a:defRPr/>
              </a:pPr>
              <a:t>15.07.2016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D4B68C-E730-43A8-8EE0-E1C74ABEC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247B839-A036-4326-AD1C-C9F8C044AA86}" type="datetimeFigureOut">
              <a:rPr lang="ru-RU"/>
              <a:pPr>
                <a:defRPr/>
              </a:pPr>
              <a:t>15.07.2016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14D6DA5-794C-4F63-A3CE-0FF8D8BB9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4" descr="Peterson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334962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Peterson17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508625" y="3860800"/>
            <a:ext cx="33464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Peterson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1700213"/>
            <a:ext cx="24288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Прямоугольник 8"/>
          <p:cNvSpPr>
            <a:spLocks noChangeArrowheads="1"/>
          </p:cNvSpPr>
          <p:nvPr/>
        </p:nvSpPr>
        <p:spPr bwMode="auto">
          <a:xfrm>
            <a:off x="3851275" y="33337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entury Schoolbook" pitchFamily="18" charset="0"/>
              </a:rPr>
              <a:t>Единственный путь, ведущий к знанию - это деятельность</a:t>
            </a:r>
            <a:r>
              <a:rPr lang="ru-RU" b="1">
                <a:latin typeface="Century Schoolbook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4000" b="1" cap="none" smtClean="0">
                <a:solidFill>
                  <a:srgbClr val="3668C4"/>
                </a:solidFill>
              </a:rPr>
              <a:t>ПРОВЕРЬ</a:t>
            </a:r>
            <a:r>
              <a:rPr lang="ru-RU" sz="4000" b="1" cap="none" smtClean="0">
                <a:solidFill>
                  <a:srgbClr val="0070C0"/>
                </a:solidFill>
              </a:rPr>
              <a:t> СВОИ ЗНАНИЯ</a:t>
            </a:r>
          </a:p>
        </p:txBody>
      </p:sp>
      <p:sp>
        <p:nvSpPr>
          <p:cNvPr id="35844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3657600" cy="1828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 smtClean="0">
                <a:solidFill>
                  <a:srgbClr val="E50928"/>
                </a:solidFill>
                <a:latin typeface="Arial" charset="0"/>
              </a:rPr>
              <a:t>1 вариант</a:t>
            </a:r>
          </a:p>
          <a:p>
            <a:pPr algn="ctr">
              <a:buFont typeface="Wingdings" pitchFamily="2" charset="2"/>
              <a:buNone/>
            </a:pPr>
            <a:r>
              <a:rPr lang="ru-RU" sz="2800" smtClean="0">
                <a:latin typeface="Arial" charset="0"/>
              </a:rPr>
              <a:t>Физические явления</a:t>
            </a:r>
          </a:p>
          <a:p>
            <a:pPr algn="ctr">
              <a:buFont typeface="Wingdings" pitchFamily="2" charset="2"/>
              <a:buNone/>
            </a:pPr>
            <a:endParaRPr lang="ru-RU" sz="2800" smtClean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ru-RU" sz="2800" smtClean="0">
              <a:latin typeface="Arial" charset="0"/>
            </a:endParaRPr>
          </a:p>
        </p:txBody>
      </p:sp>
      <p:sp>
        <p:nvSpPr>
          <p:cNvPr id="3584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267200" y="1600200"/>
            <a:ext cx="3657600" cy="17573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 dirty="0" smtClean="0">
                <a:solidFill>
                  <a:srgbClr val="E50928"/>
                </a:solidFill>
                <a:latin typeface="Arial" charset="0"/>
              </a:rPr>
              <a:t>2 вариант</a:t>
            </a:r>
            <a:r>
              <a:rPr lang="ru-RU" sz="3200" dirty="0" smtClean="0">
                <a:latin typeface="Arial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 smtClean="0">
                <a:latin typeface="Arial" charset="0"/>
              </a:rPr>
              <a:t>Химические явления</a:t>
            </a:r>
          </a:p>
          <a:p>
            <a:pPr algn="ctr">
              <a:buFont typeface="Wingdings" pitchFamily="2" charset="2"/>
              <a:buNone/>
            </a:pPr>
            <a:endParaRPr lang="ru-RU" sz="2800" dirty="0" smtClean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ru-RU" sz="3200" dirty="0" smtClean="0">
              <a:latin typeface="Arial" charset="0"/>
            </a:endParaRPr>
          </a:p>
        </p:txBody>
      </p:sp>
      <p:sp>
        <p:nvSpPr>
          <p:cNvPr id="35846" name="Rectangle 6"/>
          <p:cNvSpPr>
            <a:spLocks/>
          </p:cNvSpPr>
          <p:nvPr/>
        </p:nvSpPr>
        <p:spPr bwMode="auto">
          <a:xfrm>
            <a:off x="395288" y="3141663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 sz="1600"/>
          </a:p>
          <a:p>
            <a:pPr marL="273050" indent="-273050" algn="ctr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 sz="1600"/>
          </a:p>
          <a:p>
            <a:pPr marL="273050" indent="-273050" algn="ctr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4400">
                <a:latin typeface="Times New Roman" pitchFamily="18" charset="0"/>
              </a:rPr>
              <a:t>Ответы</a:t>
            </a:r>
          </a:p>
          <a:p>
            <a:pPr marL="273050" indent="-273050" algn="ctr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4400">
                <a:latin typeface="Times New Roman" pitchFamily="18" charset="0"/>
              </a:rPr>
              <a:t>1,3,5,6,10</a:t>
            </a:r>
          </a:p>
        </p:txBody>
      </p:sp>
      <p:sp>
        <p:nvSpPr>
          <p:cNvPr id="35847" name="Rectangle 7"/>
          <p:cNvSpPr>
            <a:spLocks/>
          </p:cNvSpPr>
          <p:nvPr/>
        </p:nvSpPr>
        <p:spPr bwMode="auto">
          <a:xfrm>
            <a:off x="4284663" y="3429000"/>
            <a:ext cx="36576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/>
          </a:p>
          <a:p>
            <a:pPr marL="273050" indent="-273050" algn="ctr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4400">
                <a:latin typeface="Times New Roman" pitchFamily="18" charset="0"/>
              </a:rPr>
              <a:t>Ответы</a:t>
            </a:r>
          </a:p>
          <a:p>
            <a:pPr marL="273050" indent="-273050" algn="ctr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4400">
                <a:latin typeface="Times New Roman" pitchFamily="18" charset="0"/>
              </a:rPr>
              <a:t>2,4,6,8,10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188913"/>
            <a:ext cx="6870700" cy="1152525"/>
          </a:xfr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8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5" descr="36_2_25"/>
          <p:cNvPicPr>
            <a:picLocks noChangeArrowheads="1" noCrop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250825" y="260350"/>
            <a:ext cx="144621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36_2_21"/>
          <p:cNvPicPr>
            <a:picLocks noChangeArrowheads="1" noCrop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250825" y="5373688"/>
            <a:ext cx="147478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36_1_50"/>
          <p:cNvPicPr>
            <a:picLocks noChangeArrowheads="1" noCrop="1"/>
          </p:cNvPicPr>
          <p:nvPr/>
        </p:nvPicPr>
        <p:blipFill>
          <a:blip r:embed="rId4" cstate="print">
            <a:lum bright="18000" contrast="-30000"/>
          </a:blip>
          <a:srcRect/>
          <a:stretch>
            <a:fillRect/>
          </a:stretch>
        </p:blipFill>
        <p:spPr bwMode="auto">
          <a:xfrm>
            <a:off x="6948488" y="476250"/>
            <a:ext cx="146526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36_2_1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5516563"/>
            <a:ext cx="14462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7010400" y="4572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24583" name="Прямоугольник 10"/>
          <p:cNvSpPr>
            <a:spLocks noChangeArrowheads="1"/>
          </p:cNvSpPr>
          <p:nvPr/>
        </p:nvSpPr>
        <p:spPr bwMode="auto">
          <a:xfrm>
            <a:off x="1187450" y="1844675"/>
            <a:ext cx="63373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sz="4000">
                <a:latin typeface="Century Schoolbook" pitchFamily="18" charset="0"/>
              </a:rPr>
              <a:t>Сегодня я понял……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4000">
                <a:latin typeface="Century Schoolbook" pitchFamily="18" charset="0"/>
              </a:rPr>
              <a:t>Меня удивило……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4000">
                <a:latin typeface="Century Schoolbook" pitchFamily="18" charset="0"/>
              </a:rPr>
              <a:t>Мне захотелось……</a:t>
            </a:r>
            <a:endParaRPr lang="ru-RU" sz="4000"/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4000">
                <a:latin typeface="Century Schoolbook" pitchFamily="18" charset="0"/>
              </a:rPr>
              <a:t>Особенно интересно было….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400" b="1" cap="none" dirty="0" smtClean="0">
                <a:solidFill>
                  <a:srgbClr val="7030A0"/>
                </a:solidFill>
              </a:rPr>
              <a:t>ДОМАШНЕЕ ЗАДАНИЕ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1 уровень: §24-25, выучить определения,стр.105 упр.2,4; стр.108 упр.1,2,4.</a:t>
            </a:r>
          </a:p>
          <a:p>
            <a:pPr eaLnBrk="1" hangingPunct="1"/>
            <a:r>
              <a:rPr lang="ru-RU" sz="2800" dirty="0" smtClean="0"/>
              <a:t> 2 уровень: §24-25,составить тест по изученной теме или сделать подборку стихов, загадок, пословиц о химических и физических явлениях.</a:t>
            </a:r>
          </a:p>
          <a:p>
            <a:pPr eaLnBrk="1" hangingPunct="1"/>
            <a:r>
              <a:rPr lang="ru-RU" sz="2800" dirty="0" smtClean="0"/>
              <a:t>3 уровень: §24-25,мини-проект «Физические и химические явления в повседневной жизни»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b="1" cap="none" dirty="0" smtClean="0">
                <a:solidFill>
                  <a:schemeClr val="tx1"/>
                </a:solidFill>
              </a:rPr>
              <a:t/>
            </a:r>
            <a:br>
              <a:rPr lang="ru-RU" b="1" cap="none" dirty="0" smtClean="0">
                <a:solidFill>
                  <a:schemeClr val="tx1"/>
                </a:solidFill>
              </a:rPr>
            </a:br>
            <a:r>
              <a:rPr lang="ru-RU" b="1" cap="none" dirty="0" smtClean="0">
                <a:solidFill>
                  <a:schemeClr val="tx1"/>
                </a:solidFill>
              </a:rPr>
              <a:t/>
            </a:r>
            <a:br>
              <a:rPr lang="ru-RU" b="1" cap="none" dirty="0" smtClean="0">
                <a:solidFill>
                  <a:schemeClr val="tx1"/>
                </a:solidFill>
              </a:rPr>
            </a:br>
            <a:r>
              <a:rPr lang="ru-RU" b="1" cap="none" dirty="0" smtClean="0">
                <a:solidFill>
                  <a:schemeClr val="tx1"/>
                </a:solidFill>
              </a:rPr>
              <a:t/>
            </a:r>
            <a:br>
              <a:rPr lang="ru-RU" b="1" cap="none" dirty="0" smtClean="0">
                <a:solidFill>
                  <a:schemeClr val="tx1"/>
                </a:solidFill>
              </a:rPr>
            </a:br>
            <a:r>
              <a:rPr lang="ru-RU" b="1" cap="none" dirty="0" smtClean="0">
                <a:solidFill>
                  <a:schemeClr val="tx1"/>
                </a:solidFill>
              </a:rPr>
              <a:t/>
            </a:r>
            <a:br>
              <a:rPr lang="ru-RU" b="1" cap="none" dirty="0" smtClean="0">
                <a:solidFill>
                  <a:schemeClr val="tx1"/>
                </a:solidFill>
              </a:rPr>
            </a:br>
            <a:r>
              <a:rPr lang="ru-RU" b="1" cap="none" dirty="0" smtClean="0">
                <a:solidFill>
                  <a:schemeClr val="tx1"/>
                </a:solidFill>
              </a:rPr>
              <a:t/>
            </a:r>
            <a:br>
              <a:rPr lang="ru-RU" b="1" cap="none" dirty="0" smtClean="0">
                <a:solidFill>
                  <a:schemeClr val="tx1"/>
                </a:solidFill>
              </a:rPr>
            </a:br>
            <a:r>
              <a:rPr lang="ru-RU" b="1" cap="none" dirty="0" smtClean="0">
                <a:solidFill>
                  <a:schemeClr val="tx1"/>
                </a:solidFill>
              </a:rPr>
              <a:t/>
            </a:r>
            <a:br>
              <a:rPr lang="ru-RU" b="1" cap="none" dirty="0" smtClean="0">
                <a:solidFill>
                  <a:schemeClr val="tx1"/>
                </a:solidFill>
              </a:rPr>
            </a:br>
            <a:r>
              <a:rPr lang="ru-RU" b="1" cap="none" dirty="0" smtClean="0">
                <a:solidFill>
                  <a:schemeClr val="tx1"/>
                </a:solidFill>
              </a:rPr>
              <a:t/>
            </a:r>
            <a:br>
              <a:rPr lang="ru-RU" b="1" cap="none" dirty="0" smtClean="0">
                <a:solidFill>
                  <a:schemeClr val="tx1"/>
                </a:solidFill>
              </a:rPr>
            </a:br>
            <a:r>
              <a:rPr lang="ru-RU" b="1" cap="none" dirty="0" smtClean="0">
                <a:solidFill>
                  <a:schemeClr val="tx1"/>
                </a:solidFill>
              </a:rPr>
              <a:t/>
            </a:r>
            <a:br>
              <a:rPr lang="ru-RU" b="1" cap="none" dirty="0" smtClean="0">
                <a:solidFill>
                  <a:schemeClr val="tx1"/>
                </a:solidFill>
              </a:rPr>
            </a:br>
            <a:r>
              <a:rPr lang="ru-RU" b="1" cap="none" dirty="0" smtClean="0">
                <a:solidFill>
                  <a:schemeClr val="tx1"/>
                </a:solidFill>
              </a:rPr>
              <a:t/>
            </a:r>
            <a:br>
              <a:rPr lang="ru-RU" b="1" cap="none" dirty="0" smtClean="0">
                <a:solidFill>
                  <a:schemeClr val="tx1"/>
                </a:solidFill>
              </a:rPr>
            </a:br>
            <a:r>
              <a:rPr lang="ru-RU" b="1" cap="none" dirty="0" smtClean="0">
                <a:solidFill>
                  <a:schemeClr val="tx1"/>
                </a:solidFill>
              </a:rPr>
              <a:t/>
            </a:r>
            <a:br>
              <a:rPr lang="ru-RU" b="1" cap="none" dirty="0" smtClean="0">
                <a:solidFill>
                  <a:schemeClr val="tx1"/>
                </a:solidFill>
              </a:rPr>
            </a:br>
            <a:r>
              <a:rPr lang="ru-RU" sz="4900" b="1" cap="none" dirty="0" smtClean="0">
                <a:solidFill>
                  <a:srgbClr val="3333FF"/>
                </a:solidFill>
              </a:rPr>
              <a:t>Вспомним, </a:t>
            </a:r>
            <a:br>
              <a:rPr lang="ru-RU" sz="4900" b="1" cap="none" dirty="0" smtClean="0">
                <a:solidFill>
                  <a:srgbClr val="3333FF"/>
                </a:solidFill>
              </a:rPr>
            </a:br>
            <a:r>
              <a:rPr lang="ru-RU" sz="4900" b="1" cap="none" dirty="0" smtClean="0">
                <a:solidFill>
                  <a:srgbClr val="3333FF"/>
                </a:solidFill>
              </a:rPr>
              <a:t>что мы уже знаем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700213"/>
            <a:ext cx="7931150" cy="42687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1.Что изучает наука химия?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2. Что такое вещества?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3. Что такое свойства веществ?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4. На какие две группы можно разделить свойства веществ?</a:t>
            </a:r>
          </a:p>
        </p:txBody>
      </p:sp>
      <p:pic>
        <p:nvPicPr>
          <p:cNvPr id="14339" name="Picture 8" descr="5529462b68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149725"/>
            <a:ext cx="23034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" name="Picture 12" descr="http://img.beta.rian.ru/images/15084/40/150844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7273"/>
            <a:ext cx="4117409" cy="335029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43204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429000"/>
            <a:ext cx="41045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366" name="Содержимое 4" descr="таяние льд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7273"/>
            <a:ext cx="4464620" cy="33502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masterclub.org/images/content/original/478_585_72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88640"/>
            <a:ext cx="4667250" cy="3500437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0" name="Рисунок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3888432" cy="304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1" name="Рисунок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42484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9" name="Picture 10" descr="Гвоздь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88640"/>
            <a:ext cx="3672408" cy="316835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57338"/>
            <a:ext cx="7467600" cy="3095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smtClean="0"/>
              <a:t>Тема: Физические явления. 	    Химические реакции.</a:t>
            </a:r>
          </a:p>
        </p:txBody>
      </p:sp>
      <p:pic>
        <p:nvPicPr>
          <p:cNvPr id="17410" name="Picture 18" descr="j0299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508500"/>
            <a:ext cx="13890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C:\Documents and Settings\RockNRolf\Мои документы\1марина\картинки(фото)\картинки к неделе химии\нед хим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3573463"/>
            <a:ext cx="47625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147050" cy="48831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400" cap="none" smtClean="0">
                <a:solidFill>
                  <a:schemeClr val="tx1"/>
                </a:solidFill>
              </a:rPr>
              <a:t>ЦЕЛЬ: </a:t>
            </a:r>
            <a:br>
              <a:rPr lang="ru-RU" sz="4400" cap="none" smtClean="0">
                <a:solidFill>
                  <a:schemeClr val="tx1"/>
                </a:solidFill>
              </a:rPr>
            </a:br>
            <a:r>
              <a:rPr lang="ru-RU" sz="4400" cap="none" smtClean="0">
                <a:solidFill>
                  <a:schemeClr val="tx1"/>
                </a:solidFill>
              </a:rPr>
              <a:t>-</a:t>
            </a:r>
            <a:r>
              <a:rPr lang="ru-RU" sz="4000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ВЫЯВИТЬ РАЗЛИЧИЯ МЕЖДУ ФИЗИЧЕСКИМИ И ХИМИЧЕСКИМИ ЯВЛЕНИЯМИ </a:t>
            </a:r>
            <a:br>
              <a:rPr lang="ru-RU" sz="4000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ИЗУЧИТЬ  ПРИЗНАКИ ХИМИЧЕСКИХ РЕАКЦИЙ</a:t>
            </a:r>
          </a:p>
        </p:txBody>
      </p:sp>
      <p:pic>
        <p:nvPicPr>
          <p:cNvPr id="18434" name="Picture 18" descr="j0299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508500"/>
            <a:ext cx="13890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b="1" cap="none" smtClean="0">
                <a:solidFill>
                  <a:srgbClr val="3668C4"/>
                </a:solidFill>
              </a:rPr>
              <a:t>ПРАВИЛА РАБОТЫ В ГРУППЕ</a:t>
            </a:r>
          </a:p>
        </p:txBody>
      </p:sp>
      <p:sp>
        <p:nvSpPr>
          <p:cNvPr id="19458" name="Содержимое 19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827088" y="1557338"/>
            <a:ext cx="6048375" cy="10334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FFFFFF"/>
                </a:solidFill>
              </a:rPr>
              <a:t>В группе должен быть </a:t>
            </a:r>
            <a:r>
              <a:rPr lang="ru-RU" sz="2400" b="1">
                <a:solidFill>
                  <a:schemeClr val="tx1"/>
                </a:solidFill>
                <a:latin typeface="Arial" charset="0"/>
              </a:rPr>
              <a:t>ЛИДЕР</a:t>
            </a:r>
          </a:p>
        </p:txBody>
      </p:sp>
      <p:sp>
        <p:nvSpPr>
          <p:cNvPr id="29" name="Горизонтальный свиток 28"/>
          <p:cNvSpPr/>
          <p:nvPr/>
        </p:nvSpPr>
        <p:spPr>
          <a:xfrm>
            <a:off x="827088" y="2492375"/>
            <a:ext cx="6048375" cy="10334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FFFFFF"/>
                </a:solidFill>
              </a:rPr>
              <a:t>Работать должен </a:t>
            </a:r>
            <a:r>
              <a:rPr lang="ru-RU" sz="2400" b="1">
                <a:solidFill>
                  <a:schemeClr val="tx1"/>
                </a:solidFill>
              </a:rPr>
              <a:t>каждый</a:t>
            </a:r>
            <a:r>
              <a:rPr lang="ru-RU" sz="2400" b="1">
                <a:solidFill>
                  <a:srgbClr val="FFFFFF"/>
                </a:solidFill>
              </a:rPr>
              <a:t> на общий результат</a:t>
            </a:r>
          </a:p>
        </p:txBody>
      </p:sp>
      <p:sp>
        <p:nvSpPr>
          <p:cNvPr id="31" name="Горизонтальный свиток 30"/>
          <p:cNvSpPr/>
          <p:nvPr/>
        </p:nvSpPr>
        <p:spPr>
          <a:xfrm>
            <a:off x="827088" y="3429000"/>
            <a:ext cx="6048375" cy="10334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FFFFFF"/>
                </a:solidFill>
              </a:rPr>
              <a:t>Один говорит, другие </a:t>
            </a:r>
            <a:r>
              <a:rPr lang="ru-RU" sz="2400" b="1">
                <a:solidFill>
                  <a:schemeClr val="tx1"/>
                </a:solidFill>
              </a:rPr>
              <a:t>слушают</a:t>
            </a:r>
          </a:p>
        </p:txBody>
      </p:sp>
      <p:sp>
        <p:nvSpPr>
          <p:cNvPr id="33" name="Горизонтальный свиток 32"/>
          <p:cNvSpPr/>
          <p:nvPr/>
        </p:nvSpPr>
        <p:spPr>
          <a:xfrm>
            <a:off x="827088" y="4437063"/>
            <a:ext cx="6048375" cy="10334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FFFFFF"/>
                </a:solidFill>
              </a:rPr>
              <a:t>Своё несогласие высказывай </a:t>
            </a:r>
            <a:r>
              <a:rPr lang="ru-RU" sz="2400" b="1">
                <a:solidFill>
                  <a:schemeClr val="tx1"/>
                </a:solidFill>
              </a:rPr>
              <a:t>вежливо</a:t>
            </a:r>
          </a:p>
        </p:txBody>
      </p:sp>
      <p:sp>
        <p:nvSpPr>
          <p:cNvPr id="35" name="Горизонтальный свиток 34"/>
          <p:cNvSpPr/>
          <p:nvPr/>
        </p:nvSpPr>
        <p:spPr>
          <a:xfrm>
            <a:off x="827088" y="5445125"/>
            <a:ext cx="6048375" cy="10334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FFFFFF"/>
                </a:solidFill>
              </a:rPr>
              <a:t>Если не понял, </a:t>
            </a:r>
            <a:r>
              <a:rPr lang="ru-RU" sz="2400" b="1">
                <a:solidFill>
                  <a:schemeClr val="tx1"/>
                </a:solidFill>
              </a:rPr>
              <a:t>переспроси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1" grpId="0" animBg="1"/>
      <p:bldP spid="33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6477000" y="2438400"/>
          <a:ext cx="2667000" cy="4419600"/>
        </p:xfrm>
        <a:graphic>
          <a:graphicData uri="http://schemas.openxmlformats.org/presentationml/2006/ole">
            <p:oleObj spid="_x0000_s1031" name="Clip" r:id="rId3" imgW="1728788" imgH="3252788" progId="">
              <p:embed/>
            </p:oleObj>
          </a:graphicData>
        </a:graphic>
      </p:graphicFrame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07375" cy="9223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600" cap="none" smtClean="0">
                <a:solidFill>
                  <a:srgbClr val="3668C4"/>
                </a:solidFill>
              </a:rPr>
              <a:t>ПРАВИЛА ТЕХНИКИ БЕЗОПАСНОСТИ</a:t>
            </a:r>
          </a:p>
        </p:txBody>
      </p:sp>
      <p:sp>
        <p:nvSpPr>
          <p:cNvPr id="102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8488" cy="4873625"/>
          </a:xfrm>
        </p:spPr>
        <p:txBody>
          <a:bodyPr/>
          <a:lstStyle/>
          <a:p>
            <a:pPr marL="742950" indent="-742950"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FF0000"/>
                </a:solidFill>
              </a:rPr>
              <a:t>1. БУДЬ ОСТОРОЖЕН И ВНИМАТЕЛЕН!</a:t>
            </a:r>
          </a:p>
          <a:p>
            <a:pPr marL="742950" indent="-742950"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7030A0"/>
                </a:solidFill>
              </a:rPr>
              <a:t>2. Работай только над столом.</a:t>
            </a:r>
          </a:p>
          <a:p>
            <a:pPr marL="742950" indent="-742950"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7030A0"/>
                </a:solidFill>
              </a:rPr>
              <a:t>3. Выполняй химический эксперимент</a:t>
            </a:r>
          </a:p>
          <a:p>
            <a:pPr marL="742950" indent="-742950"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7030A0"/>
                </a:solidFill>
              </a:rPr>
              <a:t>    строго по инструкции.</a:t>
            </a:r>
          </a:p>
          <a:p>
            <a:pPr marL="742950" indent="-742950"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7030A0"/>
                </a:solidFill>
              </a:rPr>
              <a:t>4. Не оставляй флаконы с реактивами</a:t>
            </a:r>
          </a:p>
          <a:p>
            <a:pPr marL="742950" indent="-742950"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7030A0"/>
                </a:solidFill>
              </a:rPr>
              <a:t>    открытыми.</a:t>
            </a:r>
          </a:p>
          <a:p>
            <a:pPr marL="742950" indent="-742950"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7030A0"/>
                </a:solidFill>
              </a:rPr>
              <a:t>5. При возникновении затруднений,</a:t>
            </a:r>
          </a:p>
          <a:p>
            <a:pPr marL="742950" indent="-742950"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7030A0"/>
                </a:solidFill>
              </a:rPr>
              <a:t>    позови учителя.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99412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600" b="1" cap="none" dirty="0" smtClean="0">
                <a:solidFill>
                  <a:srgbClr val="3668C4"/>
                </a:solidFill>
              </a:rPr>
              <a:t>ПРИЗНАКИ </a:t>
            </a:r>
            <a:br>
              <a:rPr lang="ru-RU" sz="3600" b="1" cap="none" dirty="0" smtClean="0">
                <a:solidFill>
                  <a:srgbClr val="3668C4"/>
                </a:solidFill>
              </a:rPr>
            </a:br>
            <a:r>
              <a:rPr lang="ru-RU" sz="3600" b="1" cap="none" dirty="0" smtClean="0">
                <a:solidFill>
                  <a:srgbClr val="3668C4"/>
                </a:solidFill>
              </a:rPr>
              <a:t>ХИМИЧЕСКИХ РЕАКЦИЙ</a:t>
            </a:r>
          </a:p>
        </p:txBody>
      </p:sp>
      <p:graphicFrame>
        <p:nvGraphicFramePr>
          <p:cNvPr id="22580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7516816"/>
              </p:ext>
            </p:extLst>
          </p:nvPr>
        </p:nvGraphicFramePr>
        <p:xfrm>
          <a:off x="457200" y="1329743"/>
          <a:ext cx="8291513" cy="5242908"/>
        </p:xfrm>
        <a:graphic>
          <a:graphicData uri="http://schemas.openxmlformats.org/drawingml/2006/table">
            <a:tbl>
              <a:tblPr/>
              <a:tblGrid>
                <a:gridCol w="730250"/>
                <a:gridCol w="4679950"/>
                <a:gridCol w="2881313"/>
              </a:tblGrid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Опыт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Признак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В пробирку налейте 2 мл хлорида железа II (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FeCl</a:t>
                      </a:r>
                      <a:r>
                        <a:rPr lang="ru-RU" sz="1800" baseline="-25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)  и добавьте несколько капель жёлтой кровяной соли.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В пробирку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карбонатом кальция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CaCO</a:t>
                      </a:r>
                      <a:r>
                        <a:rPr kumimoji="0" 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3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) прилейте 2 мл соляной кислоты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HCl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4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В пробирку налейте 1 мл сульфата меди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CuSO</a:t>
                      </a:r>
                      <a:r>
                        <a:rPr kumimoji="0" 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4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) и прилейте 2 мл гидроксида натрия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NaOH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).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Шерстяную нить внесите в пламя.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В пробирку налейте 1 мл гидроксида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натиря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NaOH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)  и добавьте 1 мл соляной кислоты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HCl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871603" y="1844824"/>
            <a:ext cx="2881313" cy="93503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Изменение цвета</a:t>
            </a:r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5871603" y="2787779"/>
            <a:ext cx="2881313" cy="10064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Выделение газа</a:t>
            </a:r>
          </a:p>
        </p:txBody>
      </p:sp>
      <p:sp>
        <p:nvSpPr>
          <p:cNvPr id="37923" name="Rectangle 35"/>
          <p:cNvSpPr>
            <a:spLocks noChangeArrowheads="1"/>
          </p:cNvSpPr>
          <p:nvPr/>
        </p:nvSpPr>
        <p:spPr bwMode="auto">
          <a:xfrm>
            <a:off x="5883420" y="3813344"/>
            <a:ext cx="2881313" cy="108108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Выпадение осадка</a:t>
            </a: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5871603" y="4894892"/>
            <a:ext cx="285908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Появление запаха, </a:t>
            </a:r>
          </a:p>
          <a:p>
            <a:pPr algn="ctr"/>
            <a:r>
              <a:rPr lang="ru-RU"/>
              <a:t>выделение тепла и света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83419" y="5560392"/>
            <a:ext cx="2847271" cy="9649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?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1" grpId="0" animBg="1"/>
      <p:bldP spid="37922" grpId="0" animBg="1"/>
      <p:bldP spid="37923" grpId="0" animBg="1"/>
      <p:bldP spid="22566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587</TotalTime>
  <Words>310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Эркер</vt:lpstr>
      <vt:lpstr>Clip</vt:lpstr>
      <vt:lpstr>Слайд 1</vt:lpstr>
      <vt:lpstr>          Вспомним,  что мы уже знаем</vt:lpstr>
      <vt:lpstr> </vt:lpstr>
      <vt:lpstr>Слайд 4</vt:lpstr>
      <vt:lpstr>Слайд 5</vt:lpstr>
      <vt:lpstr>ЦЕЛЬ:  -ВЫЯВИТЬ РАЗЛИЧИЯ МЕЖДУ ФИЗИЧЕСКИМИ И ХИМИЧЕСКИМИ ЯВЛЕНИЯМИ   - ИЗУЧИТЬ  ПРИЗНАКИ ХИМИЧЕСКИХ РЕАКЦИЙ</vt:lpstr>
      <vt:lpstr>ПРАВИЛА РАБОТЫ В ГРУППЕ</vt:lpstr>
      <vt:lpstr>ПРАВИЛА ТЕХНИКИ БЕЗОПАСНОСТИ</vt:lpstr>
      <vt:lpstr>ПРИЗНАКИ  ХИМИЧЕСКИХ РЕАКЦИЙ</vt:lpstr>
      <vt:lpstr>ПРОВЕРЬ СВОИ ЗНАНИЯ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Галинка</dc:creator>
  <cp:lastModifiedBy>USER</cp:lastModifiedBy>
  <cp:revision>46</cp:revision>
  <dcterms:created xsi:type="dcterms:W3CDTF">2015-12-01T09:41:03Z</dcterms:created>
  <dcterms:modified xsi:type="dcterms:W3CDTF">2016-07-15T16:27:14Z</dcterms:modified>
</cp:coreProperties>
</file>