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7" r:id="rId10"/>
    <p:sldId id="262" r:id="rId11"/>
    <p:sldId id="263" r:id="rId12"/>
    <p:sldId id="266" r:id="rId13"/>
    <p:sldId id="264" r:id="rId14"/>
    <p:sldId id="268" r:id="rId15"/>
    <p:sldId id="265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  <a:srgbClr val="2E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59450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0577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3926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4732-6CBB-4E9A-9FAC-E7D9F5127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36893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2C3C-701E-4521-809B-E9A55469B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9163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79A9D-0811-443A-84CA-6092E9BDC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121174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40767-B5B6-438F-86BA-958FB0A2F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6535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A5A15-3948-419E-B287-9C57A9906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47818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B015-9C5A-4D7F-85FA-F05051433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1232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3951-B3EB-4233-A3BE-A260D807C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34876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AD7D4-7EB2-4341-93BE-9229DEE1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9369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8964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1BB51-CE35-450C-A78E-8631D0A4C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978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AFE5E-E51C-4D59-B528-D33EAB2F2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31718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8FF89-75C5-4AEB-87BC-C6F3F15D5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33737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46185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9520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0051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2322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17854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9403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1484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7496D6-673C-4918-96C8-0B4941A6F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478AC0-0D94-473A-A7EE-5465DF06855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676950-7EA9-4E50-A08E-0832F222FA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953" y="1340768"/>
            <a:ext cx="8280920" cy="194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74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Бинарный урок на тему: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500" b="1" dirty="0" smtClean="0">
                <a:solidFill>
                  <a:srgbClr val="740000"/>
                </a:solidFill>
                <a:effectLst/>
                <a:latin typeface="Bolero script" pitchFamily="66" charset="0"/>
                <a:ea typeface="Times New Roman"/>
                <a:cs typeface="Times New Roman"/>
              </a:rPr>
              <a:t> « М У З Ы К А  Р И С У Е Т,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500" b="1" dirty="0" smtClean="0">
                <a:solidFill>
                  <a:srgbClr val="740000"/>
                </a:solidFill>
                <a:effectLst/>
                <a:latin typeface="Bolero script" pitchFamily="66" charset="0"/>
                <a:ea typeface="Times New Roman"/>
                <a:cs typeface="Times New Roman"/>
              </a:rPr>
              <a:t>А  К А Р Т И Н А  З В У Ч И Т ».</a:t>
            </a:r>
            <a:endParaRPr lang="ru-RU" sz="3500" dirty="0">
              <a:solidFill>
                <a:srgbClr val="740000"/>
              </a:solidFill>
              <a:effectLst/>
              <a:latin typeface="Bolero script" pitchFamily="66" charset="0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332656"/>
            <a:ext cx="6336704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740000"/>
                </a:solidFill>
                <a:effectLst/>
                <a:latin typeface="Calibri"/>
                <a:ea typeface="Calibri"/>
                <a:cs typeface="Times New Roman"/>
              </a:rPr>
              <a:t>Муниципальное бюджетное образовательное учреждение дополнительного образования детей  «Районная школа искусств». </a:t>
            </a:r>
            <a:endParaRPr lang="ru-RU" sz="1600" dirty="0">
              <a:solidFill>
                <a:srgbClr val="74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602128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2015 год.</a:t>
            </a:r>
            <a:endParaRPr lang="ru-RU" dirty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75663">
            <a:off x="6001342" y="3990283"/>
            <a:ext cx="2864861" cy="2443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44205">
            <a:off x="360020" y="5206638"/>
            <a:ext cx="2989055" cy="11597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378904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Преподаватель</a:t>
            </a:r>
            <a:r>
              <a:rPr lang="ru-RU" dirty="0" smtClean="0">
                <a:solidFill>
                  <a:srgbClr val="740000"/>
                </a:solidFill>
                <a:latin typeface="Hortensia" pitchFamily="2" charset="0"/>
              </a:rPr>
              <a:t> </a:t>
            </a:r>
            <a:r>
              <a:rPr lang="ru-RU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художественных дисциплин: Соломатин А. А.</a:t>
            </a:r>
          </a:p>
          <a:p>
            <a:endParaRPr lang="ru-RU" dirty="0">
              <a:solidFill>
                <a:srgbClr val="740000"/>
              </a:solidFill>
              <a:latin typeface="Hortensia" pitchFamily="2" charset="0"/>
            </a:endParaRPr>
          </a:p>
          <a:p>
            <a:endParaRPr lang="ru-RU" dirty="0" smtClean="0">
              <a:solidFill>
                <a:srgbClr val="740000"/>
              </a:solidFill>
              <a:latin typeface="Hortensia" pitchFamily="2" charset="0"/>
            </a:endParaRPr>
          </a:p>
          <a:p>
            <a:r>
              <a:rPr lang="ru-RU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Преподаватель по классу фортепьяно: </a:t>
            </a:r>
            <a:r>
              <a:rPr lang="ru-RU" dirty="0" err="1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Кошечкина</a:t>
            </a:r>
            <a:r>
              <a:rPr lang="ru-RU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 Т. И.</a:t>
            </a:r>
            <a:endParaRPr lang="ru-RU" dirty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5188" y="229862"/>
            <a:ext cx="1496531" cy="16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7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692696"/>
            <a:ext cx="48965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Художники – импрессионисты пользовались чистым цветом, стараясь не смешивать краски на палитре и не добавлять чёрных и серых тонов. Из-за своеобразной живописной манеры, поверхность картин у импрессионистов кажется трепещущей, зыбкой, благодаря чему им удавалось передать блеск солнечных лучей, рябь на воде, улыбку, мелькнувшую на губах человека.</a:t>
            </a:r>
            <a:endParaRPr lang="ru-RU" sz="2000" dirty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92696"/>
            <a:ext cx="2736304" cy="33034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843204"/>
            <a:ext cx="3849242" cy="2538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590136">
            <a:off x="1449302" y="4123224"/>
            <a:ext cx="1231948" cy="266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4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2154" y="2564904"/>
            <a:ext cx="77768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Звучание музыки иногда может вызывать в нашем воображении удивительные образы. Но внимательно и сосредоточенно всматриваясь в произведения изобразительного искусства, мы нередко можем своим внутренним слухом услышать ту или иную музыку.</a:t>
            </a:r>
            <a:endParaRPr lang="ru-RU" sz="2400" dirty="0">
              <a:solidFill>
                <a:srgbClr val="740000"/>
              </a:solidFill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4810916"/>
            <a:ext cx="5927644" cy="1786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44904"/>
            <a:ext cx="6552728" cy="2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02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10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07841"/>
            <a:ext cx="8166454" cy="6132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722" y="620688"/>
            <a:ext cx="5824246" cy="55179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9752" y="507840"/>
            <a:ext cx="6192688" cy="593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        </a:t>
            </a:r>
            <a:r>
              <a:rPr lang="ru-RU" sz="2400" dirty="0" smtClean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Красок </a:t>
            </a:r>
            <a:r>
              <a:rPr lang="ru-RU" sz="24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музыка полна</a:t>
            </a:r>
            <a:endParaRPr lang="ru-RU" sz="24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 </a:t>
            </a:r>
            <a:endParaRPr lang="ru-RU" sz="24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         И живёт во всех она.</a:t>
            </a:r>
            <a:endParaRPr lang="ru-RU" sz="24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 </a:t>
            </a:r>
            <a:endParaRPr lang="ru-RU" sz="24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         Кто рисует всё в себе,</a:t>
            </a:r>
            <a:endParaRPr lang="ru-RU" sz="24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 </a:t>
            </a:r>
            <a:endParaRPr lang="ru-RU" sz="24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         Кто рисует на холсте,-</a:t>
            </a:r>
            <a:endParaRPr lang="ru-RU" sz="24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 </a:t>
            </a:r>
            <a:endParaRPr lang="ru-RU" sz="24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         Но везде пусть вашей кистью</a:t>
            </a:r>
            <a:endParaRPr lang="ru-RU" sz="24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 </a:t>
            </a:r>
            <a:endParaRPr lang="ru-RU" sz="24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         Управляют чувства,</a:t>
            </a:r>
            <a:endParaRPr lang="ru-RU" sz="24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 </a:t>
            </a:r>
            <a:endParaRPr lang="ru-RU" sz="24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         Как внутри, так и вовне.</a:t>
            </a:r>
            <a:endParaRPr lang="ru-RU" sz="24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itchFamily="34" charset="0"/>
                <a:ea typeface="Times New Roman"/>
                <a:cs typeface="Calibri" pitchFamily="34" charset="0"/>
              </a:rPr>
              <a:t> </a:t>
            </a:r>
            <a:endParaRPr lang="ru-RU" sz="1600" dirty="0"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50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247" y="1285860"/>
            <a:ext cx="8064896" cy="194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Используемое оборудование: </a:t>
            </a:r>
            <a:endParaRPr lang="ru-RU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компьютер,</a:t>
            </a:r>
            <a:r>
              <a:rPr lang="ru-RU" b="1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ru-RU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проектор для мультимедийных слайдов,  музыкальный центр, фортепиано. </a:t>
            </a:r>
            <a:endParaRPr lang="ru-RU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Оборудование для учеников: мольберты, бумага, краски, кисти, баночка для воды.</a:t>
            </a:r>
            <a:endParaRPr lang="ru-RU" dirty="0">
              <a:solidFill>
                <a:srgbClr val="740000"/>
              </a:solidFill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0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53472"/>
            <a:ext cx="7344816" cy="363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0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Здесь мало увидеть, здесь нужно всмотреться,</a:t>
            </a:r>
            <a:endParaRPr lang="ru-RU" sz="30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0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Чтоб ясной </a:t>
            </a:r>
            <a:r>
              <a:rPr lang="ru-RU" sz="3000" dirty="0" smtClean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любовью наполнилось </a:t>
            </a:r>
            <a:r>
              <a:rPr lang="ru-RU" sz="30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сердце.</a:t>
            </a:r>
            <a:endParaRPr lang="ru-RU" sz="30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0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Здесь мало услышать, здесь вслушаться нужно,</a:t>
            </a:r>
            <a:endParaRPr lang="ru-RU" sz="30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0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Чтоб в душу созвучья нахлынули дружно.</a:t>
            </a:r>
            <a:endParaRPr lang="ru-RU" sz="3000" dirty="0">
              <a:solidFill>
                <a:srgbClr val="740000"/>
              </a:solidFill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933" y="332656"/>
            <a:ext cx="6264696" cy="1746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4572000" y="5445224"/>
            <a:ext cx="4172302" cy="9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0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609" y="908720"/>
            <a:ext cx="7560840" cy="421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40000"/>
                </a:solidFill>
                <a:latin typeface="Bolero script" pitchFamily="66" charset="0"/>
                <a:ea typeface="Times New Roman"/>
                <a:cs typeface="Times New Roman"/>
              </a:rPr>
              <a:t>Цель урока: </a:t>
            </a:r>
            <a:endParaRPr lang="ru-RU" sz="2400" dirty="0">
              <a:solidFill>
                <a:srgbClr val="740000"/>
              </a:solidFill>
              <a:latin typeface="Bolero script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40000"/>
                </a:solidFill>
                <a:latin typeface="Bolero script" pitchFamily="66" charset="0"/>
                <a:ea typeface="Times New Roman"/>
                <a:cs typeface="Times New Roman"/>
              </a:rPr>
              <a:t>Показать тесную взаимосвязь музыки и изобразительного искусства, обращая внимание детей на то, что музыка может рисовать, а картина — звучать;</a:t>
            </a:r>
            <a:endParaRPr lang="ru-RU" sz="2000" dirty="0">
              <a:solidFill>
                <a:srgbClr val="740000"/>
              </a:solidFill>
              <a:latin typeface="Bolero script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40000"/>
                </a:solidFill>
                <a:latin typeface="Bolero script" pitchFamily="66" charset="0"/>
                <a:ea typeface="Times New Roman"/>
                <a:cs typeface="Times New Roman"/>
              </a:rPr>
              <a:t>развитие музыкального, образно – ассоциативного мышления учащихся через выявление общности и живописи в образном выражении состояний души человека.</a:t>
            </a:r>
            <a:endParaRPr lang="ru-RU" sz="2000" dirty="0">
              <a:solidFill>
                <a:srgbClr val="740000"/>
              </a:solidFill>
              <a:latin typeface="Bolero script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40000"/>
                </a:solidFill>
                <a:latin typeface="Bolero script" pitchFamily="66" charset="0"/>
                <a:ea typeface="Times New Roman"/>
                <a:cs typeface="Times New Roman"/>
              </a:rPr>
              <a:t>Развитие музыкальных и творческих способностей детей;</a:t>
            </a:r>
            <a:endParaRPr lang="ru-RU" sz="2000" dirty="0">
              <a:solidFill>
                <a:srgbClr val="740000"/>
              </a:solidFill>
              <a:latin typeface="Bolero script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40000"/>
                </a:solidFill>
                <a:latin typeface="Bolero script" pitchFamily="66" charset="0"/>
                <a:ea typeface="Times New Roman"/>
                <a:cs typeface="Times New Roman"/>
              </a:rPr>
              <a:t>Воспитание любви к различным видам искусства.</a:t>
            </a:r>
            <a:endParaRPr lang="ru-RU" sz="2000" dirty="0">
              <a:solidFill>
                <a:srgbClr val="740000"/>
              </a:solidFill>
              <a:effectLst/>
              <a:latin typeface="Bolero script" pitchFamily="66" charset="0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1298">
            <a:off x="6896231" y="4301872"/>
            <a:ext cx="1871144" cy="23055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33786"/>
            <a:ext cx="5868144" cy="114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5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992888" cy="505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40000"/>
                </a:solidFill>
                <a:latin typeface="Bolero script" pitchFamily="66" charset="0"/>
                <a:ea typeface="Times New Roman"/>
                <a:cs typeface="Times New Roman"/>
              </a:rPr>
              <a:t>Задачи урока: </a:t>
            </a:r>
            <a:endParaRPr lang="ru-RU" sz="2400" dirty="0">
              <a:solidFill>
                <a:srgbClr val="740000"/>
              </a:solidFill>
              <a:latin typeface="Bolero script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40000"/>
                </a:solidFill>
                <a:latin typeface="Bolero script" pitchFamily="66" charset="0"/>
                <a:ea typeface="Times New Roman"/>
                <a:cs typeface="Times New Roman"/>
              </a:rPr>
              <a:t>Развитие творческого воображения и </a:t>
            </a:r>
            <a:endParaRPr lang="ru-RU" sz="2000" dirty="0" smtClean="0">
              <a:solidFill>
                <a:srgbClr val="740000"/>
              </a:solidFill>
              <a:latin typeface="Bolero script" pitchFamily="66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740000"/>
                </a:solidFill>
                <a:latin typeface="Bolero script" pitchFamily="66" charset="0"/>
                <a:ea typeface="Times New Roman"/>
                <a:cs typeface="Times New Roman"/>
              </a:rPr>
              <a:t>творческих </a:t>
            </a:r>
            <a:r>
              <a:rPr lang="ru-RU" sz="2000" dirty="0">
                <a:solidFill>
                  <a:srgbClr val="740000"/>
                </a:solidFill>
                <a:latin typeface="Bolero script" pitchFamily="66" charset="0"/>
                <a:ea typeface="Times New Roman"/>
                <a:cs typeface="Times New Roman"/>
              </a:rPr>
              <a:t>способностей учащихся;</a:t>
            </a:r>
            <a:endParaRPr lang="ru-RU" sz="2000" dirty="0">
              <a:solidFill>
                <a:srgbClr val="740000"/>
              </a:solidFill>
              <a:latin typeface="Bolero script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40000"/>
                </a:solidFill>
                <a:latin typeface="Bolero script" pitchFamily="66" charset="0"/>
                <a:ea typeface="Times New Roman"/>
                <a:cs typeface="Times New Roman"/>
              </a:rPr>
              <a:t>Совершенствование эстетического вкуса;</a:t>
            </a:r>
            <a:endParaRPr lang="ru-RU" sz="2000" dirty="0">
              <a:solidFill>
                <a:srgbClr val="740000"/>
              </a:solidFill>
              <a:latin typeface="Bolero script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40000"/>
                </a:solidFill>
                <a:latin typeface="Bolero script" pitchFamily="66" charset="0"/>
                <a:ea typeface="Times New Roman"/>
                <a:cs typeface="Times New Roman"/>
              </a:rPr>
              <a:t>Формирование эмоционально-образного мышления и умение слушать музыку в процессе созерцания художественного и музыкального произведения искусства;</a:t>
            </a:r>
            <a:endParaRPr lang="ru-RU" sz="2000" dirty="0">
              <a:solidFill>
                <a:srgbClr val="740000"/>
              </a:solidFill>
              <a:latin typeface="Bolero script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40000"/>
                </a:solidFill>
                <a:latin typeface="Bolero script" pitchFamily="66" charset="0"/>
                <a:ea typeface="Times New Roman"/>
                <a:cs typeface="Times New Roman"/>
              </a:rPr>
              <a:t>Формирование у детей навыков передачи своих впечатлений об окружающей действительности с помощью различных видов искусства, умения анализировать и высказывать свою мысль при разборе музыкальных и художественных произведений.</a:t>
            </a:r>
            <a:endParaRPr lang="ru-RU" sz="2000" dirty="0">
              <a:solidFill>
                <a:srgbClr val="740000"/>
              </a:solidFill>
              <a:effectLst/>
              <a:latin typeface="Bolero script" pitchFamily="66" charset="0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48179">
            <a:off x="5796136" y="332656"/>
            <a:ext cx="2566194" cy="24542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93" y="5661248"/>
            <a:ext cx="3602767" cy="8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54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8146" y="476672"/>
            <a:ext cx="77048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40000"/>
                </a:solidFill>
                <a:latin typeface="Bolero script" pitchFamily="66" charset="0"/>
                <a:ea typeface="Times New Roman"/>
              </a:rPr>
              <a:t>                                 </a:t>
            </a:r>
          </a:p>
          <a:p>
            <a:r>
              <a:rPr lang="ru-RU" sz="2800" dirty="0" smtClean="0">
                <a:solidFill>
                  <a:srgbClr val="740000"/>
                </a:solidFill>
                <a:latin typeface="Bolero script" pitchFamily="66" charset="0"/>
                <a:ea typeface="Times New Roman"/>
              </a:rPr>
              <a:t>     </a:t>
            </a:r>
            <a:r>
              <a:rPr lang="ru-RU" sz="2400" dirty="0" smtClean="0">
                <a:solidFill>
                  <a:srgbClr val="740000"/>
                </a:solidFill>
                <a:latin typeface="Bolero script" pitchFamily="66" charset="0"/>
                <a:ea typeface="Times New Roman"/>
              </a:rPr>
              <a:t>Для </a:t>
            </a:r>
            <a:r>
              <a:rPr lang="ru-RU" sz="2400" dirty="0">
                <a:solidFill>
                  <a:srgbClr val="740000"/>
                </a:solidFill>
                <a:latin typeface="Bolero script" pitchFamily="66" charset="0"/>
                <a:ea typeface="Times New Roman"/>
              </a:rPr>
              <a:t>создания яркого </a:t>
            </a:r>
            <a:r>
              <a:rPr lang="ru-RU" sz="2400" dirty="0" smtClean="0">
                <a:solidFill>
                  <a:srgbClr val="740000"/>
                </a:solidFill>
                <a:latin typeface="Bolero script" pitchFamily="66" charset="0"/>
                <a:ea typeface="Times New Roman"/>
              </a:rPr>
              <a:t>                                        образа</a:t>
            </a:r>
            <a:r>
              <a:rPr lang="ru-RU" sz="2400" dirty="0">
                <a:solidFill>
                  <a:srgbClr val="740000"/>
                </a:solidFill>
                <a:latin typeface="Bolero script" pitchFamily="66" charset="0"/>
                <a:ea typeface="Times New Roman"/>
              </a:rPr>
              <a:t>, для </a:t>
            </a:r>
            <a:r>
              <a:rPr lang="ru-RU" sz="2400" dirty="0" smtClean="0">
                <a:solidFill>
                  <a:srgbClr val="740000"/>
                </a:solidFill>
                <a:latin typeface="Bolero script" pitchFamily="66" charset="0"/>
                <a:ea typeface="Times New Roman"/>
              </a:rPr>
              <a:t>                                                                                                                                         передачи </a:t>
            </a:r>
            <a:r>
              <a:rPr lang="ru-RU" sz="2400" dirty="0">
                <a:solidFill>
                  <a:srgbClr val="740000"/>
                </a:solidFill>
                <a:latin typeface="Bolero script" pitchFamily="66" charset="0"/>
                <a:ea typeface="Times New Roman"/>
              </a:rPr>
              <a:t>настроения композиторы </a:t>
            </a:r>
            <a:r>
              <a:rPr lang="ru-RU" sz="2400" dirty="0" smtClean="0">
                <a:solidFill>
                  <a:srgbClr val="740000"/>
                </a:solidFill>
                <a:latin typeface="Bolero script" pitchFamily="66" charset="0"/>
                <a:ea typeface="Times New Roman"/>
              </a:rPr>
              <a:t>и                              художники </a:t>
            </a:r>
            <a:r>
              <a:rPr lang="ru-RU" sz="2400" dirty="0">
                <a:solidFill>
                  <a:srgbClr val="740000"/>
                </a:solidFill>
                <a:latin typeface="Bolero script" pitchFamily="66" charset="0"/>
                <a:ea typeface="Times New Roman"/>
              </a:rPr>
              <a:t>используют особые средства выразительности. Средствами музыкальной выразительности являются: </a:t>
            </a:r>
            <a:r>
              <a:rPr lang="ru-RU" sz="2400" b="1" dirty="0">
                <a:solidFill>
                  <a:srgbClr val="740000"/>
                </a:solidFill>
                <a:latin typeface="Bolero script" pitchFamily="66" charset="0"/>
                <a:ea typeface="Times New Roman"/>
              </a:rPr>
              <a:t>мелодия, лад, тембр, регистр, динамика, динамические оттенки. </a:t>
            </a:r>
            <a:endParaRPr lang="ru-RU" sz="2400" b="1" dirty="0" smtClean="0">
              <a:solidFill>
                <a:srgbClr val="740000"/>
              </a:solidFill>
              <a:latin typeface="Bolero script" pitchFamily="66" charset="0"/>
              <a:ea typeface="Times New Roman"/>
            </a:endParaRPr>
          </a:p>
          <a:p>
            <a:r>
              <a:rPr lang="ru-RU" sz="2400" b="1" dirty="0" smtClean="0">
                <a:solidFill>
                  <a:srgbClr val="740000"/>
                </a:solidFill>
                <a:latin typeface="Bolero script" pitchFamily="66" charset="0"/>
                <a:ea typeface="Times New Roman"/>
              </a:rPr>
              <a:t>  </a:t>
            </a:r>
            <a:r>
              <a:rPr lang="ru-RU" sz="2400" dirty="0" smtClean="0">
                <a:solidFill>
                  <a:srgbClr val="740000"/>
                </a:solidFill>
                <a:latin typeface="Bolero script" pitchFamily="66" charset="0"/>
                <a:ea typeface="Times New Roman"/>
              </a:rPr>
              <a:t>Средства </a:t>
            </a:r>
            <a:r>
              <a:rPr lang="ru-RU" sz="2400" dirty="0">
                <a:solidFill>
                  <a:srgbClr val="740000"/>
                </a:solidFill>
                <a:latin typeface="Bolero script" pitchFamily="66" charset="0"/>
                <a:ea typeface="Times New Roman"/>
              </a:rPr>
              <a:t>художественной выразительности: </a:t>
            </a:r>
            <a:r>
              <a:rPr lang="ru-RU" sz="2400" b="1" dirty="0">
                <a:solidFill>
                  <a:srgbClr val="740000"/>
                </a:solidFill>
                <a:latin typeface="Bolero script" pitchFamily="66" charset="0"/>
                <a:ea typeface="Times New Roman"/>
              </a:rPr>
              <a:t>цвет, тон, контур, цветовые сочетания.</a:t>
            </a:r>
            <a:r>
              <a:rPr lang="ru-RU" sz="2400" dirty="0">
                <a:solidFill>
                  <a:srgbClr val="740000"/>
                </a:solidFill>
                <a:latin typeface="Bolero script" pitchFamily="66" charset="0"/>
                <a:ea typeface="Times New Roman"/>
              </a:rPr>
              <a:t> Как вы заметили, музыкальные и изобразительные </a:t>
            </a:r>
            <a:r>
              <a:rPr lang="ru-RU" sz="2400" dirty="0" smtClean="0">
                <a:solidFill>
                  <a:srgbClr val="740000"/>
                </a:solidFill>
                <a:latin typeface="Bolero script" pitchFamily="66" charset="0"/>
                <a:ea typeface="Times New Roman"/>
              </a:rPr>
              <a:t>краски</a:t>
            </a:r>
          </a:p>
          <a:p>
            <a:r>
              <a:rPr lang="ru-RU" sz="2400" dirty="0" smtClean="0">
                <a:solidFill>
                  <a:srgbClr val="740000"/>
                </a:solidFill>
                <a:latin typeface="Bolero script" pitchFamily="66" charset="0"/>
                <a:ea typeface="Times New Roman"/>
              </a:rPr>
              <a:t> </a:t>
            </a:r>
            <a:r>
              <a:rPr lang="ru-RU" sz="2400" dirty="0">
                <a:solidFill>
                  <a:srgbClr val="740000"/>
                </a:solidFill>
                <a:latin typeface="Bolero script" pitchFamily="66" charset="0"/>
                <a:ea typeface="Times New Roman"/>
              </a:rPr>
              <a:t>имеют </a:t>
            </a:r>
            <a:r>
              <a:rPr lang="ru-RU" sz="2400" dirty="0" smtClean="0">
                <a:solidFill>
                  <a:srgbClr val="740000"/>
                </a:solidFill>
                <a:latin typeface="Bolero script" pitchFamily="66" charset="0"/>
                <a:ea typeface="Times New Roman"/>
              </a:rPr>
              <a:t>сходства.</a:t>
            </a:r>
            <a:endParaRPr lang="ru-RU" sz="2400" dirty="0">
              <a:solidFill>
                <a:srgbClr val="740000"/>
              </a:solidFill>
              <a:latin typeface="Bolero script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429256" y="142853"/>
            <a:ext cx="3143272" cy="1622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4808" y="4337720"/>
            <a:ext cx="356919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793" y="620688"/>
            <a:ext cx="7950430" cy="59705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908720"/>
            <a:ext cx="8245580" cy="370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Музыкальные краски </a:t>
            </a:r>
            <a:r>
              <a:rPr lang="ru-RU" sz="2800" b="1" dirty="0" smtClean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  Изобразительные </a:t>
            </a:r>
            <a:r>
              <a:rPr lang="ru-RU" sz="2800" b="1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краски</a:t>
            </a:r>
            <a:endParaRPr lang="ru-RU" sz="28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         Лад                                                   Колорит</a:t>
            </a:r>
            <a:endParaRPr lang="ru-RU" sz="28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       Тембр                                                Тон </a:t>
            </a:r>
            <a:r>
              <a:rPr lang="ru-RU" sz="28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цвета</a:t>
            </a:r>
            <a:endParaRPr lang="ru-RU" sz="28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      Регистр                                          Палитра </a:t>
            </a:r>
            <a:r>
              <a:rPr lang="ru-RU" sz="28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цвета</a:t>
            </a:r>
            <a:endParaRPr lang="ru-RU" sz="28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     Динамика                                       Цветовой </a:t>
            </a:r>
            <a:r>
              <a:rPr lang="ru-RU" sz="28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фон</a:t>
            </a:r>
            <a:endParaRPr lang="ru-RU" sz="28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Динамические оттенки                    Оттенки цвета </a:t>
            </a:r>
            <a:endParaRPr lang="ru-RU" sz="2800" dirty="0">
              <a:solidFill>
                <a:srgbClr val="740000"/>
              </a:solidFill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7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40000"/>
                </a:solidFill>
                <a:latin typeface="Hortensia" pitchFamily="2" charset="0"/>
                <a:ea typeface="Times New Roman"/>
              </a:rPr>
              <a:t> </a:t>
            </a:r>
            <a:r>
              <a:rPr lang="ru-RU" sz="20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Глядя на картины, благодаря внутреннему слуху, мы можем слушать живопись. А обладая внутренним зрением, каждый человек способен мысленно, внутри себя видеть то, чего в данный момент глазами он не видит. Поэтому, если внимательно вслушаться в звучащую музыку, то с помощью внутреннего зрения в нашем воображении могут возникнуть какие-либо живописные образы, картины природы, эмоциональные впечатления, соответствующие характеру музыки. Музыка рисует разные картины жизни, у неё есть свои краски: они не красные и синие, а особенные, музыкальные: регистровые, динамические, тембровые, темповые. И всё же они бывают, похожи на краски изобразительные. Мы не только видим, но и слышим густые и светлые, прозрачные; яркие и приглушенные; тревожные и спокойные; жесткие и мягкие, ласковые тоны. Поэтому, внимательно вслушиваясь в музыку, мы можем нарисовать картину.</a:t>
            </a:r>
            <a:endParaRPr lang="ru-RU" sz="2000" dirty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66117">
            <a:off x="2532661" y="5110962"/>
            <a:ext cx="5592617" cy="12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84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5991" y="738190"/>
            <a:ext cx="49685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Во второй половине XIX века во французской живописи сложилось направление, названное художественной критикой «Импрессионизм» (от французского слова </a:t>
            </a:r>
            <a:r>
              <a:rPr lang="ru-RU" sz="1600" dirty="0" err="1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impression</a:t>
            </a:r>
            <a:r>
              <a:rPr lang="ru-RU" sz="16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– впечатление). </a:t>
            </a:r>
            <a:r>
              <a:rPr lang="ru-RU" sz="1600" dirty="0" smtClean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Художники </a:t>
            </a:r>
            <a:r>
              <a:rPr lang="ru-RU" sz="16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этого направления стремились передать в своих произведениях мимолетные впечатления от реально существующего мира, пользуясь художественными средствами, создавая иллюзию света и воздуха, используя широкие мазки и цвет во всей его чистоте. </a:t>
            </a:r>
            <a:endParaRPr lang="ru-RU" sz="1600" dirty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1757" y="4035854"/>
            <a:ext cx="4475348" cy="239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619" y="709152"/>
            <a:ext cx="3240360" cy="3133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450" y="4077072"/>
            <a:ext cx="3960440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6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Импрессионисты перестали делить предметы на главные и второстепенные. Отныне на картинах появились стога сена, куст сирени, движение толпы, городские здания. У истоков создания этого направления стояли французские художники </a:t>
            </a:r>
            <a:r>
              <a:rPr lang="ru-RU" sz="1600" dirty="0" err="1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К.Моне</a:t>
            </a:r>
            <a:r>
              <a:rPr lang="ru-RU" sz="16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, К. </a:t>
            </a:r>
            <a:r>
              <a:rPr lang="ru-RU" sz="1600" dirty="0" err="1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Писсарро</a:t>
            </a:r>
            <a:r>
              <a:rPr lang="ru-RU" sz="16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, </a:t>
            </a:r>
            <a:r>
              <a:rPr lang="ru-RU" sz="1600" dirty="0" err="1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Э.Мане</a:t>
            </a:r>
            <a:r>
              <a:rPr lang="ru-RU" sz="16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, </a:t>
            </a:r>
            <a:r>
              <a:rPr lang="ru-RU" sz="1600" dirty="0" err="1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О.Ренуар</a:t>
            </a:r>
            <a:r>
              <a:rPr lang="ru-RU" sz="16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, </a:t>
            </a:r>
            <a:r>
              <a:rPr lang="ru-RU" sz="1600" dirty="0" err="1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Э.Дега</a:t>
            </a:r>
            <a:r>
              <a:rPr lang="ru-RU" sz="16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. </a:t>
            </a:r>
            <a:endParaRPr lang="ru-RU" sz="1600" dirty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3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4403" y="548680"/>
            <a:ext cx="605205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Это направление в живописи перешло и в музыку. Яркими представителями этого направления являются французские композиторы Клод Дебюсси и Морис Равель. </a:t>
            </a:r>
            <a:endParaRPr lang="ru-RU" sz="2000" dirty="0">
              <a:solidFill>
                <a:srgbClr val="74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ru-RU" sz="20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Французский композитор, дирижер и пианист Клод Дебюсси </a:t>
            </a:r>
            <a:r>
              <a:rPr lang="ru-RU" sz="2000" dirty="0" smtClean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был </a:t>
            </a:r>
            <a:r>
              <a:rPr lang="ru-RU" sz="20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выдающимся мастером звуковой живописи. Он писал множество картин для симфонического оркестра, фортепиано и голоса. </a:t>
            </a:r>
            <a:endParaRPr lang="ru-RU" sz="2000" dirty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370" y="3870647"/>
            <a:ext cx="46152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Современник Клода Дебюсси - Морис Равель – французский композитор, импрессионист. </a:t>
            </a:r>
            <a:r>
              <a:rPr lang="ru-RU" sz="2000" dirty="0" smtClean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Он </a:t>
            </a:r>
            <a:r>
              <a:rPr lang="ru-RU" sz="2000" dirty="0">
                <a:solidFill>
                  <a:srgbClr val="74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очень любил литературу, живопись и музыку разных народов. Всю свою жизнь композитор разрабатывал мотивы любимой им Испании. </a:t>
            </a:r>
            <a:endParaRPr lang="ru-RU" sz="2000" dirty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3434" y="380655"/>
            <a:ext cx="1925403" cy="28977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4452" y="3335355"/>
            <a:ext cx="2627344" cy="331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93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1">
  <a:themeElements>
    <a:clrScheme name="Тема Offic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289</TotalTime>
  <Words>768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Тема1</vt:lpstr>
      <vt:lpstr>1_Default Design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dns1</cp:lastModifiedBy>
  <cp:revision>29</cp:revision>
  <dcterms:created xsi:type="dcterms:W3CDTF">2015-02-26T03:29:37Z</dcterms:created>
  <dcterms:modified xsi:type="dcterms:W3CDTF">2016-11-29T09:44:09Z</dcterms:modified>
</cp:coreProperties>
</file>