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339" r:id="rId3"/>
    <p:sldId id="340" r:id="rId4"/>
    <p:sldId id="354" r:id="rId5"/>
    <p:sldId id="360" r:id="rId6"/>
    <p:sldId id="289" r:id="rId7"/>
    <p:sldId id="291" r:id="rId8"/>
    <p:sldId id="351" r:id="rId9"/>
    <p:sldId id="261" r:id="rId10"/>
    <p:sldId id="359" r:id="rId11"/>
    <p:sldId id="266" r:id="rId12"/>
    <p:sldId id="267" r:id="rId13"/>
    <p:sldId id="356" r:id="rId14"/>
    <p:sldId id="310" r:id="rId15"/>
    <p:sldId id="268" r:id="rId16"/>
    <p:sldId id="314" r:id="rId17"/>
    <p:sldId id="270" r:id="rId18"/>
    <p:sldId id="311" r:id="rId19"/>
    <p:sldId id="276" r:id="rId20"/>
    <p:sldId id="338" r:id="rId21"/>
    <p:sldId id="334" r:id="rId22"/>
    <p:sldId id="313" r:id="rId23"/>
    <p:sldId id="332" r:id="rId24"/>
    <p:sldId id="315" r:id="rId25"/>
    <p:sldId id="353" r:id="rId26"/>
    <p:sldId id="325" r:id="rId27"/>
    <p:sldId id="342" r:id="rId28"/>
    <p:sldId id="343" r:id="rId29"/>
    <p:sldId id="344" r:id="rId30"/>
    <p:sldId id="345" r:id="rId31"/>
    <p:sldId id="350" r:id="rId32"/>
    <p:sldId id="352" r:id="rId33"/>
    <p:sldId id="348" r:id="rId34"/>
    <p:sldId id="347" r:id="rId35"/>
    <p:sldId id="358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сколков В.Г." initials="В.Г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23565-A3BF-455F-9AD1-437203A1E169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5CFEE-5410-4F59-BE46-1675E81BC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67818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3657601"/>
            <a:ext cx="624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3200" b="1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Kaleidoskop </a:t>
            </a:r>
            <a:endParaRPr lang="ru-RU" sz="3200" b="1" dirty="0" smtClean="0">
              <a:ln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</a:t>
            </a:r>
            <a:r>
              <a:rPr lang="de-DE" sz="32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er</a:t>
            </a:r>
            <a:r>
              <a:rPr lang="ru-RU" sz="32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de-DE" sz="32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nationalen  Lebensweise</a:t>
            </a:r>
            <a:endParaRPr lang="ru-RU" sz="3200" b="1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37160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 национального быта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logomini.JPG"/>
          <p:cNvPicPr>
            <a:picLocks noChangeAspect="1"/>
          </p:cNvPicPr>
          <p:nvPr/>
        </p:nvPicPr>
        <p:blipFill>
          <a:blip r:embed="rId2" cstate="print"/>
          <a:srcRect l="9518" t="6906" r="15926" b="26335"/>
          <a:stretch>
            <a:fillRect/>
          </a:stretch>
        </p:blipFill>
        <p:spPr>
          <a:xfrm>
            <a:off x="6629400" y="228600"/>
            <a:ext cx="1852449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 descr="4861f5c7c43f26a37ed0e466cc8e166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133600"/>
            <a:ext cx="208421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i="1" dirty="0" smtClean="0">
                <a:solidFill>
                  <a:srgbClr val="527D55"/>
                </a:solidFill>
                <a:latin typeface="Tahoma"/>
                <a:ea typeface="Times New Roman"/>
                <a:cs typeface="Times New Roman"/>
              </a:rPr>
              <a:t>Arbeitsblatt  Nr. 2	</a:t>
            </a:r>
            <a:r>
              <a:rPr lang="de-DE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Das Land</a:t>
            </a:r>
            <a:r>
              <a:rPr lang="ru-RU" sz="1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Das ist …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 Auf dem Bild sehe ich ein…, eine …, einen... 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Das ist ein… . </a:t>
            </a:r>
            <a:r>
              <a:rPr lang="de-DE" b="1" i="1" dirty="0" smtClean="0">
                <a:solidFill>
                  <a:srgbClr val="00B050"/>
                </a:solidFill>
              </a:rPr>
              <a:t>Das Haus heißt … .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Es hat …  . Das Haus ist … 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Hier ist ein… . Der Garten ist…  . 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Das sind viele … . Die Blumen sind… .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 Es ist … . Die Sonne … . Der Himmel ist … . 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Das ist ein … . Das Feld ist … . </a:t>
            </a:r>
          </a:p>
          <a:p>
            <a:r>
              <a:rPr lang="de-DE" b="1" i="1" dirty="0" smtClean="0">
                <a:solidFill>
                  <a:schemeClr val="accent6">
                    <a:lumMod val="50000"/>
                  </a:schemeClr>
                </a:solidFill>
              </a:rPr>
              <a:t>Die Natur ist … . Ich mag … 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r>
              <a:rPr lang="de-DE" sz="2800" b="1" dirty="0" smtClean="0">
                <a:solidFill>
                  <a:srgbClr val="FFC000"/>
                </a:solidFill>
              </a:rPr>
              <a:t>Die russische nationale Küche</a:t>
            </a:r>
            <a:r>
              <a:rPr lang="de-DE" sz="2800" dirty="0" smtClean="0">
                <a:solidFill>
                  <a:srgbClr val="FFC000"/>
                </a:solidFill>
              </a:rPr>
              <a:t/>
            </a:r>
            <a:br>
              <a:rPr lang="de-DE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das Brot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хлеб	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die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Bliny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der Pfannkuchen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der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Brei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каша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	der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Kwas</a:t>
            </a:r>
            <a:endParaRPr lang="ru-RU" sz="2000" dirty="0"/>
          </a:p>
        </p:txBody>
      </p:sp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6172200" y="228600"/>
            <a:ext cx="2465672" cy="1556404"/>
          </a:xfrm>
          <a:prstGeom prst="rect">
            <a:avLst/>
          </a:prstGeom>
        </p:spPr>
      </p:pic>
      <p:pic>
        <p:nvPicPr>
          <p:cNvPr id="8" name="Рисунок 7" descr="img165950-2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6172200" y="1905000"/>
            <a:ext cx="2438400" cy="1649186"/>
          </a:xfrm>
          <a:prstGeom prst="rect">
            <a:avLst/>
          </a:prstGeom>
        </p:spPr>
      </p:pic>
      <p:pic>
        <p:nvPicPr>
          <p:cNvPr id="10" name="Рисунок 9" descr="4321.jpg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228600" y="1371600"/>
            <a:ext cx="3076575" cy="1809750"/>
          </a:xfrm>
          <a:prstGeom prst="rect">
            <a:avLst/>
          </a:prstGeom>
        </p:spPr>
      </p:pic>
      <p:pic>
        <p:nvPicPr>
          <p:cNvPr id="12" name="Содержимое 11" descr="3-retsepta-poleznogo-zavtraka-s-kas_1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3810000" y="1447800"/>
            <a:ext cx="1969008" cy="1295400"/>
          </a:xfrm>
        </p:spPr>
      </p:pic>
      <p:pic>
        <p:nvPicPr>
          <p:cNvPr id="13" name="Рисунок 12" descr="a0fc298ec9c1edd373ac19420040cac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886200"/>
            <a:ext cx="2438400" cy="2438400"/>
          </a:xfrm>
          <a:prstGeom prst="rect">
            <a:avLst/>
          </a:prstGeom>
        </p:spPr>
      </p:pic>
      <p:pic>
        <p:nvPicPr>
          <p:cNvPr id="14" name="Рисунок 13" descr="istorija_kvasa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505200"/>
            <a:ext cx="2736139" cy="2362200"/>
          </a:xfrm>
          <a:prstGeom prst="rect">
            <a:avLst/>
          </a:prstGeom>
        </p:spPr>
      </p:pic>
      <p:pic>
        <p:nvPicPr>
          <p:cNvPr id="11" name="Рисунок 10" descr="1441854327.jpg"/>
          <p:cNvPicPr>
            <a:picLocks noChangeAspect="1"/>
          </p:cNvPicPr>
          <p:nvPr/>
        </p:nvPicPr>
        <p:blipFill>
          <a:blip r:embed="rId8">
            <a:lum bright="-10000"/>
          </a:blip>
          <a:stretch>
            <a:fillRect/>
          </a:stretch>
        </p:blipFill>
        <p:spPr>
          <a:xfrm>
            <a:off x="228600" y="3733800"/>
            <a:ext cx="3023732" cy="2133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</a:rPr>
              <a:t>Küche in Deutschland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685800" y="1676400"/>
            <a:ext cx="2638124" cy="1981200"/>
          </a:xfrm>
          <a:prstGeom prst="foldedCorner">
            <a:avLst/>
          </a:prstGeom>
        </p:spPr>
      </p:pic>
      <p:pic>
        <p:nvPicPr>
          <p:cNvPr id="11" name="Рисунок 10" descr="fotoliabreze726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3581400" y="1447800"/>
            <a:ext cx="3903259" cy="2514600"/>
          </a:xfrm>
          <a:prstGeom prst="snip2DiagRect">
            <a:avLst/>
          </a:prstGeom>
        </p:spPr>
      </p:pic>
      <p:pic>
        <p:nvPicPr>
          <p:cNvPr id="6" name="Содержимое 5" descr="i (12)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457200" y="3962400"/>
            <a:ext cx="3314700" cy="2209800"/>
          </a:xfrm>
        </p:spPr>
      </p:pic>
      <p:pic>
        <p:nvPicPr>
          <p:cNvPr id="7" name="Рисунок 6" descr="thumb.jpg"/>
          <p:cNvPicPr>
            <a:picLocks noChangeAspect="1"/>
          </p:cNvPicPr>
          <p:nvPr/>
        </p:nvPicPr>
        <p:blipFill>
          <a:blip r:embed="rId5">
            <a:lum bright="-20000"/>
          </a:blip>
          <a:stretch>
            <a:fillRect/>
          </a:stretch>
        </p:blipFill>
        <p:spPr>
          <a:xfrm>
            <a:off x="6248400" y="4267200"/>
            <a:ext cx="2514600" cy="1676400"/>
          </a:xfrm>
          <a:prstGeom prst="rect">
            <a:avLst/>
          </a:prstGeom>
        </p:spPr>
      </p:pic>
      <p:pic>
        <p:nvPicPr>
          <p:cNvPr id="8" name="Рисунок 7" descr="images (3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267200"/>
            <a:ext cx="1828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295400"/>
            <a:ext cx="316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Die Weißwurst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сарделька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1447800"/>
            <a:ext cx="1495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Der Brezel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крендель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6096000"/>
            <a:ext cx="17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Der Lebkuchen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-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пряник</a:t>
            </a: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1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Die Würstchen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- сосиски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i="1" dirty="0" smtClean="0">
                <a:solidFill>
                  <a:srgbClr val="4B734B"/>
                </a:solidFill>
                <a:latin typeface="Tahoma"/>
                <a:ea typeface="Times New Roman"/>
                <a:cs typeface="Times New Roman"/>
              </a:rPr>
              <a:t>Arbeitsblatt  Nr. 3	</a:t>
            </a:r>
            <a:r>
              <a:rPr lang="de-DE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Die nationale</a:t>
            </a:r>
            <a:r>
              <a:rPr lang="de-DE" sz="36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Küche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3200" b="1" dirty="0" smtClean="0">
                <a:solidFill>
                  <a:srgbClr val="3C7483"/>
                </a:solidFill>
                <a:latin typeface="Times New Roman"/>
                <a:ea typeface="Times New Roman"/>
                <a:cs typeface="Times New Roman"/>
              </a:rPr>
              <a:t>Die Deutschen essen __________.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3200" b="1" dirty="0" smtClean="0">
                <a:solidFill>
                  <a:srgbClr val="3C7483"/>
                </a:solidFill>
                <a:latin typeface="Times New Roman"/>
                <a:ea typeface="Times New Roman"/>
                <a:cs typeface="Times New Roman"/>
              </a:rPr>
              <a:t>Die Russen essen__________.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3200" b="1" dirty="0" smtClean="0">
                <a:solidFill>
                  <a:srgbClr val="3C7483"/>
                </a:solidFill>
                <a:latin typeface="Times New Roman"/>
                <a:ea typeface="Times New Roman"/>
                <a:cs typeface="Times New Roman"/>
              </a:rPr>
              <a:t>Ich mag _________.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DE" sz="3200" b="1" dirty="0" smtClean="0">
              <a:solidFill>
                <a:srgbClr val="3C7483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Brei,   Brot,</a:t>
            </a:r>
            <a:r>
              <a:rPr lang="de-DE" sz="2800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de-DE" sz="2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Bliny</a:t>
            </a:r>
            <a:r>
              <a:rPr lang="de-DE" sz="28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(Pfannkuchen), </a:t>
            </a:r>
            <a:r>
              <a:rPr lang="de-DE" sz="2800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2800" b="1" i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Kwas</a:t>
            </a:r>
            <a:r>
              <a:rPr lang="de-DE" sz="28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de-DE" sz="2800" b="1" i="1" u="sng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Weißwurst,  Brezel, </a:t>
            </a:r>
            <a:r>
              <a:rPr lang="de-DE" sz="2800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800" b="1" i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Lebkuchen, Würstchen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295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Nationale Kleidung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sz="2000" i="1" dirty="0" smtClean="0">
                <a:solidFill>
                  <a:srgbClr val="00B050"/>
                </a:solidFill>
                <a:latin typeface="+mn-lt"/>
                <a:ea typeface="Times New Roman"/>
                <a:cs typeface="Times New Roman"/>
              </a:rPr>
              <a:t>Andere L</a:t>
            </a:r>
            <a:r>
              <a:rPr lang="ru-RU" sz="2000" i="1" dirty="0" err="1" smtClean="0">
                <a:solidFill>
                  <a:srgbClr val="00B050"/>
                </a:solidFill>
                <a:latin typeface="+mn-lt"/>
                <a:ea typeface="Times New Roman"/>
                <a:cs typeface="Times New Roman"/>
              </a:rPr>
              <a:t>ä</a:t>
            </a:r>
            <a:r>
              <a:rPr lang="de-DE" sz="2000" i="1" dirty="0" err="1" smtClean="0">
                <a:solidFill>
                  <a:srgbClr val="00B050"/>
                </a:solidFill>
                <a:latin typeface="+mn-lt"/>
                <a:ea typeface="Times New Roman"/>
                <a:cs typeface="Times New Roman"/>
              </a:rPr>
              <a:t>nder</a:t>
            </a:r>
            <a:r>
              <a:rPr lang="ru-RU" sz="2000" i="1" dirty="0" smtClean="0">
                <a:solidFill>
                  <a:srgbClr val="00B050"/>
                </a:solidFill>
                <a:latin typeface="+mn-lt"/>
                <a:ea typeface="Times New Roman"/>
                <a:cs typeface="Times New Roman"/>
              </a:rPr>
              <a:t>, </a:t>
            </a:r>
            <a:r>
              <a:rPr lang="de-DE" sz="2000" i="1" dirty="0" smtClean="0">
                <a:solidFill>
                  <a:srgbClr val="00B050"/>
                </a:solidFill>
                <a:latin typeface="+mn-lt"/>
                <a:ea typeface="Times New Roman"/>
                <a:cs typeface="Times New Roman"/>
              </a:rPr>
              <a:t>andere Kleider</a:t>
            </a:r>
            <a:r>
              <a:rPr lang="ru-RU" sz="20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+mn-lt"/>
                <a:ea typeface="Times New Roman"/>
                <a:cs typeface="Times New Roman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 descr="http://ljplus.ru/img4/m/u/murskij/bayern-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228600" y="1219200"/>
            <a:ext cx="3886200" cy="5444873"/>
          </a:xfrm>
          <a:prstGeom prst="rect">
            <a:avLst/>
          </a:prstGeom>
          <a:noFill/>
        </p:spPr>
      </p:pic>
      <p:pic>
        <p:nvPicPr>
          <p:cNvPr id="5" name="Содержимое 3" descr="rsJl7vdPGjk.jpg"/>
          <p:cNvPicPr>
            <a:picLocks noChangeAspect="1"/>
          </p:cNvPicPr>
          <p:nvPr/>
        </p:nvPicPr>
        <p:blipFill>
          <a:blip r:embed="rId3"/>
          <a:srcRect l="961" t="3771" r="51000" b="7994"/>
          <a:stretch>
            <a:fillRect/>
          </a:stretch>
        </p:blipFill>
        <p:spPr>
          <a:xfrm>
            <a:off x="4648200" y="1295400"/>
            <a:ext cx="4103077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990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Национальный женский костюм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1033093-i_149.jpg"/>
          <p:cNvPicPr>
            <a:picLocks noChangeAspect="1"/>
          </p:cNvPicPr>
          <p:nvPr/>
        </p:nvPicPr>
        <p:blipFill>
          <a:blip r:embed="rId2">
            <a:lum bright="-20000"/>
          </a:blip>
          <a:srcRect t="3030" r="9226" b="4545"/>
          <a:stretch>
            <a:fillRect/>
          </a:stretch>
        </p:blipFill>
        <p:spPr>
          <a:xfrm>
            <a:off x="5395182" y="1219200"/>
            <a:ext cx="368736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Содержимое 10" descr="Ma5_fg160HU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10000"/>
          </a:blip>
          <a:srcRect l="10898" t="4348" r="14993"/>
          <a:stretch>
            <a:fillRect/>
          </a:stretch>
        </p:blipFill>
        <p:spPr>
          <a:xfrm>
            <a:off x="2667000" y="1295400"/>
            <a:ext cx="25908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 descr="a69fb7edfedb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2353927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2116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Der Sarafan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Die </a:t>
            </a:r>
            <a:r>
              <a:rPr lang="de-DE" sz="2000" b="1" dirty="0" err="1" smtClean="0">
                <a:solidFill>
                  <a:schemeClr val="bg2">
                    <a:lumMod val="50000"/>
                  </a:schemeClr>
                </a:solidFill>
              </a:rPr>
              <a:t>Kokoschnik</a:t>
            </a:r>
            <a:endParaRPr lang="de-DE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de-DE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943600"/>
            <a:ext cx="252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ic.pics.livejournal.com/tanjand/44781189/6914466/6914466_original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28600" y="1676400"/>
            <a:ext cx="3389858" cy="438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536" name="Picture 8" descr="http://f14.ifotki.info/org/338f00fce93d26fdef91d8e8b3e219dfbc5f6c151224167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101850" y="2057400"/>
            <a:ext cx="304215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532" name="Picture 4" descr="http://media3.fanparty.ru/fanclubs/russia/gallery/878485_russia.jpg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 flipH="1">
            <a:off x="3124200" y="685800"/>
            <a:ext cx="2960383" cy="361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58259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Кокошник и платок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8400" y="285729"/>
            <a:ext cx="2667000" cy="25003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Кокошник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 – die 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</a:rPr>
              <a:t>Kokoschnik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Платок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 – das Tuch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Кафтан, рубаха, порты, пояс, зипун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contrast="20000"/>
          </a:blip>
          <a:srcRect l="12500"/>
          <a:stretch>
            <a:fillRect/>
          </a:stretch>
        </p:blipFill>
        <p:spPr>
          <a:xfrm>
            <a:off x="0" y="1143000"/>
            <a:ext cx="1676400" cy="2638052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>
            <a:lum bright="-30000"/>
          </a:blip>
          <a:srcRect l="7788" t="8333" r="6542" b="3333"/>
          <a:stretch>
            <a:fillRect/>
          </a:stretch>
        </p:blipFill>
        <p:spPr>
          <a:xfrm>
            <a:off x="3048000" y="1447800"/>
            <a:ext cx="2514600" cy="4038600"/>
          </a:xfrm>
          <a:prstGeom prst="rect">
            <a:avLst/>
          </a:prstGeo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990600" y="2971800"/>
            <a:ext cx="2057400" cy="3088067"/>
          </a:xfrm>
          <a:prstGeom prst="trapezoid">
            <a:avLst/>
          </a:prstGeom>
        </p:spPr>
      </p:pic>
      <p:pic>
        <p:nvPicPr>
          <p:cNvPr id="8" name="Рисунок 7" descr="k08-07-01-36.jpg"/>
          <p:cNvPicPr>
            <a:picLocks noChangeAspect="1"/>
          </p:cNvPicPr>
          <p:nvPr/>
        </p:nvPicPr>
        <p:blipFill>
          <a:blip r:embed="rId5">
            <a:lum bright="-30000"/>
          </a:blip>
          <a:srcRect l="9235" t="3067" r="7646" b="1840"/>
          <a:stretch>
            <a:fillRect/>
          </a:stretch>
        </p:blipFill>
        <p:spPr>
          <a:xfrm>
            <a:off x="5715000" y="1219200"/>
            <a:ext cx="2920181" cy="5029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7000" y="6248400"/>
            <a:ext cx="307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die Hose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– брюки,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порты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400800"/>
            <a:ext cx="1461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der Kaftan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00200"/>
            <a:ext cx="1586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das Hemd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–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рубаха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324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der Bauernmantel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-зипун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5867400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der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Gurt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пояс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2286001"/>
            <a:ext cx="172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die Strickerei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вышивка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0cf25446bf5fb33e273b962dc23b82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819400" y="4114800"/>
            <a:ext cx="3124200" cy="274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305800" cy="762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die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Schuhe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		 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3286124"/>
            <a:ext cx="3643306" cy="2840039"/>
          </a:xfrm>
        </p:spPr>
        <p:txBody>
          <a:bodyPr/>
          <a:lstStyle/>
          <a:p>
            <a:endParaRPr lang="ru-RU" dirty="0" smtClean="0"/>
          </a:p>
          <a:p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die Bastschuhe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лапти</a:t>
            </a:r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://xn--80ahmmml.xn--p1ai/images/f/7/k-istorii-laptja-na-rusi_2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57200" y="1219200"/>
            <a:ext cx="3214718" cy="2292083"/>
          </a:xfrm>
          <a:prstGeom prst="rect">
            <a:avLst/>
          </a:prstGeom>
          <a:noFill/>
        </p:spPr>
      </p:pic>
      <p:pic>
        <p:nvPicPr>
          <p:cNvPr id="19460" name="Picture 4" descr="http://bogorodskoe43.ru/uploads/posts/2011-07/1310135931_dsc_4262.jpg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72000" y="1524000"/>
            <a:ext cx="3714752" cy="2291716"/>
          </a:xfrm>
          <a:prstGeom prst="rect">
            <a:avLst/>
          </a:prstGeom>
          <a:noFill/>
        </p:spPr>
      </p:pic>
      <p:pic>
        <p:nvPicPr>
          <p:cNvPr id="19462" name="Picture 6" descr="http://www.matrony.ru/wp-content/uploads/%D0%BB%D0%B0%D0%BF%D1%82%D0%B8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11539" r="25000"/>
          <a:stretch>
            <a:fillRect/>
          </a:stretch>
        </p:blipFill>
        <p:spPr bwMode="auto">
          <a:xfrm>
            <a:off x="6400800" y="4267200"/>
            <a:ext cx="1981200" cy="1752600"/>
          </a:xfrm>
          <a:prstGeom prst="rect">
            <a:avLst/>
          </a:prstGeom>
          <a:noFill/>
        </p:spPr>
      </p:pic>
      <p:pic>
        <p:nvPicPr>
          <p:cNvPr id="28674" name="Picture 2" descr="&amp;Scy;&amp;acy;&amp;pcy;&amp;ocy;&amp;zhcy;&amp;kcy;&amp;icy; &amp;zhcy;&amp;iecy;&amp;ncy;&amp;scy;&amp;kcy;&amp;icy;&amp;iecy;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 l="12500" r="17500" b="10000"/>
          <a:stretch>
            <a:fillRect/>
          </a:stretch>
        </p:blipFill>
        <p:spPr bwMode="auto">
          <a:xfrm>
            <a:off x="0" y="3559629"/>
            <a:ext cx="2565400" cy="32983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" y="35052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die Stiefel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- сапоги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3962400"/>
            <a:ext cx="259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die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Walenki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–валенки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685800" y="53340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3100" b="1" dirty="0" smtClean="0">
                <a:solidFill>
                  <a:srgbClr val="FF0000"/>
                </a:solidFill>
              </a:rPr>
              <a:t>	</a:t>
            </a:r>
            <a:r>
              <a:rPr lang="de-DE" sz="3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item_5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95400"/>
            <a:ext cx="2492578" cy="5395191"/>
          </a:xfrm>
          <a:prstGeom prst="rect">
            <a:avLst/>
          </a:prstGeom>
        </p:spPr>
      </p:pic>
      <p:pic>
        <p:nvPicPr>
          <p:cNvPr id="12" name="Picture 2" descr="&amp;Kcy;&amp;ucy;&amp;kcy;&amp;lcy;&amp;ycy; &amp;vcy; &amp;ncy;&amp;acy;&amp;rcy;&amp;ocy;&amp;dcy;&amp;ncy;&amp;ycy;&amp;khcy; &amp;kcy;&amp;ocy;&amp;scy;&amp;tcy;&amp;yucy;&amp;mcy;&amp;acy;&amp;khcy; &amp;numero;64 &amp;Kcy;&amp;ucy;&amp;kcy;&amp;lcy;&amp;acy; &amp;vcy; &amp;pcy;&amp;rcy;&amp;acy;&amp;zcy;&amp;dcy;&amp;ncy;&amp;icy;&amp;chcy;&amp;ncy;&amp;ocy;&amp;mcy; &amp;kcy;&amp;ocy;&amp;scy;&amp;tcy;&amp;yucy;&amp;mcy;&amp;iecy; &amp;ncy;&amp;iecy;&amp;mcy;&amp;kcy;&amp;icy; &amp;Pcy;&amp;ocy;&amp;vcy;&amp;ocy;&amp;lcy;&amp;zhcy;&amp;softcy;&amp;yacy;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l="25490" t="4412" r="29412" b="5882"/>
          <a:stretch>
            <a:fillRect/>
          </a:stretch>
        </p:blipFill>
        <p:spPr bwMode="auto">
          <a:xfrm>
            <a:off x="3581400" y="1447800"/>
            <a:ext cx="1981200" cy="5254487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3" name="Picture 2" descr="http://vedrussa.org.ua/files/102_170071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2360295" cy="4495800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>
            <a:off x="1371600" y="3962400"/>
            <a:ext cx="4495800" cy="2133600"/>
          </a:xfrm>
        </p:spPr>
        <p:txBody>
          <a:bodyPr>
            <a:no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57732.jpg"/>
          <p:cNvPicPr>
            <a:picLocks noChangeAspect="1"/>
          </p:cNvPicPr>
          <p:nvPr/>
        </p:nvPicPr>
        <p:blipFill>
          <a:blip r:embed="rId5"/>
          <a:srcRect b="12409"/>
          <a:stretch>
            <a:fillRect/>
          </a:stretch>
        </p:blipFill>
        <p:spPr>
          <a:xfrm>
            <a:off x="7620000" y="152400"/>
            <a:ext cx="1295400" cy="184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8600" y="1"/>
            <a:ext cx="6629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smtClean="0">
                <a:solidFill>
                  <a:srgbClr val="FF0000"/>
                </a:solidFill>
              </a:rPr>
              <a:t>Frauenkleidung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28600"/>
            <a:ext cx="129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</a:rPr>
              <a:t>der Hut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– шляпа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019800"/>
            <a:ext cx="24283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das Kleid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платье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1" y="220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die Bluse-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блуза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35814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der Rock-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юбка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2438400"/>
            <a:ext cx="1731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die Schürze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фарту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4038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de-DE" sz="2000" b="1" dirty="0" err="1" smtClean="0">
                <a:solidFill>
                  <a:schemeClr val="accent4">
                    <a:lumMod val="50000"/>
                  </a:schemeClr>
                </a:solidFill>
              </a:rPr>
              <a:t>ie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 Spitze-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кружево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sm_Ganze_Familie_eaa62d9e5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304800" y="484518"/>
            <a:ext cx="8382000" cy="62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/>
          </a:blip>
          <a:srcRect l="2813" t="2006" r="1551" b="7746"/>
          <a:stretch>
            <a:fillRect/>
          </a:stretch>
        </p:blipFill>
        <p:spPr>
          <a:xfrm>
            <a:off x="6400800" y="0"/>
            <a:ext cx="2743200" cy="363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>
            <a:lum bright="-20000"/>
          </a:blip>
          <a:srcRect l="37179"/>
          <a:stretch>
            <a:fillRect/>
          </a:stretch>
        </p:blipFill>
        <p:spPr>
          <a:xfrm>
            <a:off x="0" y="0"/>
            <a:ext cx="5969070" cy="53340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>
            <a:lum bright="-20000"/>
          </a:blip>
          <a:srcRect l="9375" r="11607"/>
          <a:stretch>
            <a:fillRect/>
          </a:stretch>
        </p:blipFill>
        <p:spPr>
          <a:xfrm>
            <a:off x="4648200" y="3657600"/>
            <a:ext cx="4495800" cy="3200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486401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1"/>
            <a:ext cx="289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der Schal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- шаль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1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das Mieder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корсет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Männertracht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7" name="Рисунок 16" descr="800024.png"/>
          <p:cNvPicPr>
            <a:picLocks noChangeAspect="1"/>
          </p:cNvPicPr>
          <p:nvPr/>
        </p:nvPicPr>
        <p:blipFill>
          <a:blip r:embed="rId2">
            <a:lum bright="-20000"/>
          </a:blip>
          <a:srcRect l="28889" r="26667"/>
          <a:stretch>
            <a:fillRect/>
          </a:stretch>
        </p:blipFill>
        <p:spPr>
          <a:xfrm>
            <a:off x="152400" y="1066800"/>
            <a:ext cx="2209800" cy="4972050"/>
          </a:xfrm>
          <a:prstGeom prst="rect">
            <a:avLst/>
          </a:prstGeom>
        </p:spPr>
      </p:pic>
      <p:pic>
        <p:nvPicPr>
          <p:cNvPr id="12" name="Рисунок 11" descr="hut_rot_gruen_z1_z1.jpg"/>
          <p:cNvPicPr>
            <a:picLocks noChangeAspect="1"/>
          </p:cNvPicPr>
          <p:nvPr/>
        </p:nvPicPr>
        <p:blipFill>
          <a:blip r:embed="rId3" cstate="print"/>
          <a:srcRect t="26190" b="21429"/>
          <a:stretch>
            <a:fillRect/>
          </a:stretch>
        </p:blipFill>
        <p:spPr>
          <a:xfrm>
            <a:off x="6248400" y="457200"/>
            <a:ext cx="2133600" cy="1676400"/>
          </a:xfrm>
          <a:prstGeom prst="rect">
            <a:avLst/>
          </a:prstGeom>
        </p:spPr>
      </p:pic>
      <p:pic>
        <p:nvPicPr>
          <p:cNvPr id="20" name="Рисунок 19" descr="t6.jpg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2362200" y="4495800"/>
            <a:ext cx="1375820" cy="17526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Содержимое 5" descr="&amp;Kcy;&amp;ucy;&amp;kcy;&amp;lcy;&amp;ycy; &amp;vcy; &amp;ncy;&amp;acy;&amp;rcy;&amp;ocy;&amp;dcy;&amp;ncy;&amp;ycy;&amp;khcy; &amp;kcy;&amp;ocy;&amp;scy;&amp;tcy;&amp;yucy;&amp;mcy;&amp;acy;&amp;khcy; &amp;numero;64 &amp;Kcy;&amp;ucy;&amp;kcy;&amp;lcy;&amp;acy; &amp;vcy; &amp;pcy;&amp;rcy;&amp;acy;&amp;zcy;&amp;dcy;&amp;ncy;&amp;icy;&amp;chcy;&amp;ncy;&amp;ocy;&amp;mcy; &amp;kcy;&amp;ocy;&amp;scy;&amp;tcy;&amp;yucy;&amp;mcy;&amp;iecy; &amp;ncy;&amp;iecy;&amp;mcy;&amp;kcy;&amp;icy; &amp;Pcy;&amp;ocy;&amp;vcy;&amp;ocy;&amp;lcy;&amp;zhcy;&amp;softcy;&amp;yacy;"/>
          <p:cNvPicPr>
            <a:picLocks/>
          </p:cNvPicPr>
          <p:nvPr/>
        </p:nvPicPr>
        <p:blipFill>
          <a:blip r:embed="rId5"/>
          <a:srcRect l="3394" t="6976" r="49097" b="12794"/>
          <a:stretch>
            <a:fillRect/>
          </a:stretch>
        </p:blipFill>
        <p:spPr bwMode="auto">
          <a:xfrm>
            <a:off x="5791200" y="23622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edelweiss-bayern-wiesn-button-d75389827.jpg"/>
          <p:cNvPicPr>
            <a:picLocks noChangeAspect="1"/>
          </p:cNvPicPr>
          <p:nvPr/>
        </p:nvPicPr>
        <p:blipFill>
          <a:blip r:embed="rId6" cstate="print">
            <a:lum bright="-30000"/>
          </a:blip>
          <a:stretch>
            <a:fillRect/>
          </a:stretch>
        </p:blipFill>
        <p:spPr>
          <a:xfrm>
            <a:off x="4191000" y="4724400"/>
            <a:ext cx="1524000" cy="1524000"/>
          </a:xfrm>
          <a:prstGeom prst="hexagon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62200" y="1371600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295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das Hemd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- рубашка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743201"/>
            <a:ext cx="281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die Lederhose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– кожаные штаны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572000"/>
            <a:ext cx="220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die Weste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– жилетка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562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die Strümpfe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–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ahoma" pitchFamily="34" charset="0"/>
              </a:rPr>
              <a:t> гетры, чулки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3962400"/>
            <a:ext cx="20122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der Edelweiß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– 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эдельвейс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de-DE" dirty="0" err="1" smtClean="0">
                <a:solidFill>
                  <a:schemeClr val="accent4">
                    <a:lumMod val="50000"/>
                  </a:schemeClr>
                </a:solidFill>
              </a:rPr>
              <a:t>ie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 Hosenträger-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подтяжки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828800"/>
            <a:ext cx="18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er Hut -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щляпа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Holzschuhe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295401"/>
            <a:ext cx="3200400" cy="1219200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</a:rPr>
              <a:t>die Holzschuhe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– деревянная обувь</a:t>
            </a:r>
            <a:endParaRPr lang="de-DE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42" name="Picture 6" descr="http://www.patboot.ru/i/PubImage.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555999" cy="2667000"/>
          </a:xfrm>
          <a:prstGeom prst="rect">
            <a:avLst/>
          </a:prstGeom>
          <a:noFill/>
        </p:spPr>
      </p:pic>
      <p:pic>
        <p:nvPicPr>
          <p:cNvPr id="14344" name="Picture 8" descr="http://go3.imgsmail.ru/imgpreview?key=70f5ba863fde1935&amp;mb=imgdb_preview_260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 l="2000" t="9846" r="2000"/>
          <a:stretch>
            <a:fillRect/>
          </a:stretch>
        </p:blipFill>
        <p:spPr bwMode="auto">
          <a:xfrm>
            <a:off x="4953000" y="4495800"/>
            <a:ext cx="3657600" cy="2093118"/>
          </a:xfrm>
          <a:prstGeom prst="rect">
            <a:avLst/>
          </a:prstGeom>
          <a:noFill/>
        </p:spPr>
      </p:pic>
      <p:pic>
        <p:nvPicPr>
          <p:cNvPr id="6" name="Рисунок 5" descr="Haferl-und-Lederhose_Fotolia_klein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0" y="4152138"/>
            <a:ext cx="4038600" cy="2705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3733800"/>
            <a:ext cx="32355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0A22E"/>
              </a:buClr>
              <a:buSzPct val="76000"/>
              <a:buFont typeface="Wingdings 3"/>
              <a:buChar char=""/>
            </a:pPr>
            <a:r>
              <a:rPr lang="de-DE" sz="2000" b="1" dirty="0" smtClean="0">
                <a:solidFill>
                  <a:srgbClr val="FBEEC9">
                    <a:lumMod val="50000"/>
                  </a:srgbClr>
                </a:solidFill>
              </a:rPr>
              <a:t>die Schuhe</a:t>
            </a:r>
            <a:r>
              <a:rPr lang="ru-RU" sz="2000" b="1" dirty="0" smtClean="0">
                <a:solidFill>
                  <a:srgbClr val="FBEEC9">
                    <a:lumMod val="50000"/>
                  </a:srgbClr>
                </a:solidFill>
              </a:rPr>
              <a:t> –  ботинки</a:t>
            </a:r>
            <a:r>
              <a:rPr lang="de-DE" sz="2000" b="1" dirty="0" smtClean="0">
                <a:solidFill>
                  <a:srgbClr val="FBEEC9">
                    <a:lumMod val="50000"/>
                  </a:srgb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anztracht_Kinder.jpg"/>
          <p:cNvPicPr>
            <a:picLocks noChangeAspect="1"/>
          </p:cNvPicPr>
          <p:nvPr/>
        </p:nvPicPr>
        <p:blipFill>
          <a:blip r:embed="rId2">
            <a:lum contrast="20000"/>
          </a:blip>
          <a:srcRect l="18442" t="10519" r="5154" b="11638"/>
          <a:stretch>
            <a:fillRect/>
          </a:stretch>
        </p:blipFill>
        <p:spPr>
          <a:xfrm>
            <a:off x="2667000" y="0"/>
            <a:ext cx="2438400" cy="3111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733800" cy="990600"/>
          </a:xfrm>
        </p:spPr>
        <p:txBody>
          <a:bodyPr/>
          <a:lstStyle/>
          <a:p>
            <a:r>
              <a:rPr lang="de-DE" dirty="0" smtClean="0"/>
              <a:t>                        </a:t>
            </a:r>
            <a:endParaRPr lang="ru-RU" dirty="0"/>
          </a:p>
        </p:txBody>
      </p:sp>
      <p:pic>
        <p:nvPicPr>
          <p:cNvPr id="4" name="Содержимое 3" descr="2d75893cdd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5715000" y="1295400"/>
            <a:ext cx="3313050" cy="4525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152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Männer und Frauen</a:t>
            </a:r>
          </a:p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Volkstracht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 descr="123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304800" y="0"/>
            <a:ext cx="2057400" cy="3200400"/>
          </a:xfrm>
          <a:prstGeom prst="rect">
            <a:avLst/>
          </a:prstGeom>
        </p:spPr>
      </p:pic>
      <p:pic>
        <p:nvPicPr>
          <p:cNvPr id="12" name="Рисунок 11" descr="016286880_40100.jpg"/>
          <p:cNvPicPr>
            <a:picLocks noChangeAspect="1"/>
          </p:cNvPicPr>
          <p:nvPr/>
        </p:nvPicPr>
        <p:blipFill>
          <a:blip r:embed="rId5">
            <a:lum bright="-10000"/>
          </a:blip>
          <a:srcRect l="3920" r="7229"/>
          <a:stretch>
            <a:fillRect/>
          </a:stretch>
        </p:blipFill>
        <p:spPr>
          <a:xfrm>
            <a:off x="0" y="3148149"/>
            <a:ext cx="5562600" cy="370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85728"/>
            <a:ext cx="4591080" cy="71438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Лента, цветы, перья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3886200" cy="914400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Бусы, вышивка</a:t>
            </a:r>
          </a:p>
          <a:p>
            <a:pPr lvl="2">
              <a:buNone/>
            </a:pPr>
            <a:endParaRPr lang="ru-RU" sz="4000" dirty="0"/>
          </a:p>
        </p:txBody>
      </p:sp>
      <p:pic>
        <p:nvPicPr>
          <p:cNvPr id="4" name="Picture 2" descr="http://vkontakte.euromag.ru/storage/c/2014/08/21/1408617201_881791_99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r="42176"/>
          <a:stretch>
            <a:fillRect/>
          </a:stretch>
        </p:blipFill>
        <p:spPr bwMode="auto">
          <a:xfrm>
            <a:off x="4876800" y="1447800"/>
            <a:ext cx="3714744" cy="4798218"/>
          </a:xfrm>
          <a:prstGeom prst="rect">
            <a:avLst/>
          </a:prstGeom>
          <a:noFill/>
        </p:spPr>
      </p:pic>
      <p:pic>
        <p:nvPicPr>
          <p:cNvPr id="5" name="Picture 10" descr="http://artscroll.ru/Images/2008d/a/Argunov%20Ivan%20Petrovich/000006_disp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04800" y="1447800"/>
            <a:ext cx="3813311" cy="48158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6324601"/>
            <a:ext cx="2330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Band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лента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48866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die Halskette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бусы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066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ie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Feder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перо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371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</a:rPr>
              <a:t>Nationale Kleidung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 descr="http://ljplus.ru/img4/m/u/murskij/bayern-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228600" y="1219200"/>
            <a:ext cx="3886200" cy="5444873"/>
          </a:xfrm>
          <a:prstGeom prst="rect">
            <a:avLst/>
          </a:prstGeom>
          <a:noFill/>
        </p:spPr>
      </p:pic>
      <p:pic>
        <p:nvPicPr>
          <p:cNvPr id="5" name="Содержимое 3" descr="rsJl7vdPGjk.jpg"/>
          <p:cNvPicPr>
            <a:picLocks noChangeAspect="1"/>
          </p:cNvPicPr>
          <p:nvPr/>
        </p:nvPicPr>
        <p:blipFill>
          <a:blip r:embed="rId3"/>
          <a:srcRect l="961" t="3771" r="51000" b="7994"/>
          <a:stretch>
            <a:fillRect/>
          </a:stretch>
        </p:blipFill>
        <p:spPr>
          <a:xfrm>
            <a:off x="4648200" y="1295400"/>
            <a:ext cx="4103077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Русские народные песни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и танцы 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2cd724604ff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866840" y="1219200"/>
            <a:ext cx="7410319" cy="493712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ZkSRrSPS_c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4343400" y="371282"/>
            <a:ext cx="4575028" cy="6181918"/>
          </a:xfrm>
          <a:prstGeom prst="rect">
            <a:avLst/>
          </a:prstGeom>
        </p:spPr>
      </p:pic>
      <p:pic>
        <p:nvPicPr>
          <p:cNvPr id="5" name="Содержимое 4" descr="4jcd8n1vn3_thumb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52400" y="304800"/>
            <a:ext cx="3962400" cy="591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db87b29ea21049fcaa116eef0_prev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09798" y="609600"/>
            <a:ext cx="8805602" cy="6074373"/>
          </a:xfrm>
          <a:prstGeom prst="flowChartInternalStorag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2m319go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416936" y="457200"/>
            <a:ext cx="8193664" cy="6370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0940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61383" y="304800"/>
            <a:ext cx="8701617" cy="652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ure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20000"/>
          </a:blip>
          <a:srcRect b="6902"/>
          <a:stretch>
            <a:fillRect/>
          </a:stretch>
        </p:blipFill>
        <p:spPr>
          <a:xfrm>
            <a:off x="914400" y="228600"/>
            <a:ext cx="7436432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-Trachten-St.-Johann-7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28600" y="762000"/>
            <a:ext cx="8458200" cy="562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ache_241323526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457200" y="609600"/>
            <a:ext cx="825022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28600" y="3352800"/>
            <a:ext cx="5943600" cy="3344265"/>
          </a:xfrm>
          <a:prstGeom prst="rect">
            <a:avLst/>
          </a:prstGeom>
        </p:spPr>
      </p:pic>
      <p:pic>
        <p:nvPicPr>
          <p:cNvPr id="5" name="Рисунок 4" descr="5291265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"/>
            <a:ext cx="5524500" cy="3683000"/>
          </a:xfrm>
          <a:prstGeom prst="rect">
            <a:avLst/>
          </a:prstGeom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9" y="1295400"/>
            <a:ext cx="2632661" cy="1752600"/>
          </a:xfrm>
          <a:prstGeom prst="rect">
            <a:avLst/>
          </a:prstGeom>
        </p:spPr>
      </p:pic>
      <p:pic>
        <p:nvPicPr>
          <p:cNvPr id="9" name="Рисунок 8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495800"/>
            <a:ext cx="2632661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11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der Edelweiß </a:t>
            </a:r>
            <a:r>
              <a:rPr lang="ru-RU" dirty="0" smtClean="0">
                <a:solidFill>
                  <a:srgbClr val="00B050"/>
                </a:solidFill>
              </a:rPr>
              <a:t>- эдельвейс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4419600" cy="3021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154077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676400" y="3236324"/>
            <a:ext cx="6096000" cy="350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reise-bayern-tracht-DW-Reise-Bad-Hindel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4000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Der Mann und die Frau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Das ist eine … . Die … ist schön.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Die Frau kommt aus … . Sie wohnt in … .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 Ihr Kleid ist … . 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Ihr … ist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Sie mag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Sie kann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Und das ist ein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Der Mann  kommt aus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Er hat  … und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Sein … ist … . </a:t>
            </a:r>
          </a:p>
          <a:p>
            <a:r>
              <a:rPr lang="de-DE" sz="2400" b="1" i="1" dirty="0" smtClean="0">
                <a:solidFill>
                  <a:schemeClr val="accent6">
                    <a:lumMod val="50000"/>
                  </a:schemeClr>
                </a:solidFill>
              </a:rPr>
              <a:t>Der Mann mag …  . 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rgbClr val="00B050"/>
                </a:solidFill>
              </a:rPr>
              <a:t>Danke für die Aufmerksamkeit!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Благодарим за внимание!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7" name="Содержимое 3" descr="2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0" y="1295400"/>
            <a:ext cx="4648200" cy="4114800"/>
          </a:xfrm>
          <a:prstGeom prst="round2DiagRect">
            <a:avLst/>
          </a:prstGeom>
        </p:spPr>
      </p:pic>
      <p:pic>
        <p:nvPicPr>
          <p:cNvPr id="5" name="Рисунок 4" descr="dc761610999ee9f48b35e2f7575b8a3a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3617981" y="3276600"/>
            <a:ext cx="5526019" cy="3581400"/>
          </a:xfrm>
          <a:prstGeom prst="round2DiagRect">
            <a:avLst/>
          </a:prstGeom>
        </p:spPr>
      </p:pic>
      <p:pic>
        <p:nvPicPr>
          <p:cNvPr id="6" name="Рисунок 5" descr="4321.jpg"/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5181600" y="1295400"/>
            <a:ext cx="3076575" cy="1809750"/>
          </a:xfrm>
          <a:prstGeom prst="rect">
            <a:avLst/>
          </a:prstGeom>
        </p:spPr>
      </p:pic>
      <p:pic>
        <p:nvPicPr>
          <p:cNvPr id="9" name="Рисунок 8" descr="thumb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tretch>
            <a:fillRect/>
          </a:stretch>
        </p:blipFill>
        <p:spPr>
          <a:xfrm>
            <a:off x="914400" y="5486400"/>
            <a:ext cx="17526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smtClean="0">
                <a:solidFill>
                  <a:srgbClr val="00B0F0"/>
                </a:solidFill>
              </a:rPr>
              <a:t>Deutsche und russische Sprichwörter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Мал, да удал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Сказано – сделано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Все хорошо, что хорошо кончается.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 откладывай на завтра то, что можешь сделать сегодня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 algn="ctr">
              <a:buClr>
                <a:srgbClr val="F0A22E"/>
              </a:buClr>
            </a:pPr>
            <a:r>
              <a:rPr lang="ru-RU" sz="3600" dirty="0" smtClean="0">
                <a:solidFill>
                  <a:srgbClr val="00B050"/>
                </a:solidFill>
              </a:rPr>
              <a:t>Делу время – потехе час.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92D050"/>
                </a:solidFill>
              </a:rPr>
              <a:t>Deutsches Volkslied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34317.jpg"/>
          <p:cNvPicPr>
            <a:picLocks noChangeAspect="1"/>
          </p:cNvPicPr>
          <p:nvPr/>
        </p:nvPicPr>
        <p:blipFill>
          <a:blip r:embed="rId2"/>
          <a:srcRect b="12663"/>
          <a:stretch>
            <a:fillRect/>
          </a:stretch>
        </p:blipFill>
        <p:spPr>
          <a:xfrm>
            <a:off x="247869" y="1219200"/>
            <a:ext cx="8800662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r>
              <a:rPr lang="de-DE" b="1" dirty="0" smtClean="0">
                <a:solidFill>
                  <a:srgbClr val="92D050"/>
                </a:solidFill>
              </a:rPr>
              <a:t>Die russische Landschaft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7_14_.jpg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1066800" y="1219200"/>
            <a:ext cx="7103167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4495800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Die Wiese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257800"/>
            <a:ext cx="10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Das Gras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Deutschland, Bayern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bayern_kuehe0014_47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685800" y="1193958"/>
            <a:ext cx="7315200" cy="488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4937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Русская изба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1066800"/>
            <a:ext cx="4041648" cy="5087112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der Fensterladen –</a:t>
            </a: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ставень 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der Schmuck – </a:t>
            </a: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украшение 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das Dach </a:t>
            </a: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крыша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der Zaun – </a:t>
            </a: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забор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der Brunnen  - </a:t>
            </a:r>
            <a:r>
              <a:rPr lang="ru-RU" sz="1800" b="1" dirty="0" smtClean="0">
                <a:solidFill>
                  <a:srgbClr val="9D3232"/>
                </a:solidFill>
                <a:latin typeface="Times New Roman"/>
                <a:ea typeface="Times New Roman"/>
                <a:cs typeface="Times New Roman"/>
              </a:rPr>
              <a:t>колодец 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Содержимое 3" descr="1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304800" y="1447800"/>
            <a:ext cx="4041775" cy="2267955"/>
          </a:xfr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228600" y="3962400"/>
            <a:ext cx="4267200" cy="2154436"/>
          </a:xfrm>
          <a:prstGeom prst="rect">
            <a:avLst/>
          </a:prstGeom>
        </p:spPr>
      </p:pic>
      <p:pic>
        <p:nvPicPr>
          <p:cNvPr id="7" name="Содержимое 3" descr="-0LIBZDl-Uk.jpg"/>
          <p:cNvPicPr>
            <a:picLocks noChangeAspect="1"/>
          </p:cNvPicPr>
          <p:nvPr/>
        </p:nvPicPr>
        <p:blipFill>
          <a:blip r:embed="rId4">
            <a:lum bright="-20000"/>
          </a:blip>
          <a:srcRect t="7216"/>
          <a:stretch>
            <a:fillRect/>
          </a:stretch>
        </p:blipFill>
        <p:spPr>
          <a:xfrm>
            <a:off x="4952999" y="3295399"/>
            <a:ext cx="3505201" cy="307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Das Fachwerkhaus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Содержимое 14" descr="74872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08483" y="1371601"/>
            <a:ext cx="5054801" cy="4936330"/>
          </a:xfrm>
        </p:spPr>
      </p:pic>
      <p:sp>
        <p:nvSpPr>
          <p:cNvPr id="5" name="TextBox 4"/>
          <p:cNvSpPr txBox="1"/>
          <p:nvPr/>
        </p:nvSpPr>
        <p:spPr>
          <a:xfrm>
            <a:off x="5334000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Der  Stein-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камень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18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Die Balke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балка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ab17949940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5562600" y="1371600"/>
            <a:ext cx="3048000" cy="2286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10200" y="4800600"/>
            <a:ext cx="233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Das Gerüst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- каркас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1523</TotalTime>
  <Words>500</Words>
  <Application>Microsoft Office PowerPoint</Application>
  <PresentationFormat>Экран (4:3)</PresentationFormat>
  <Paragraphs>132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Constantia</vt:lpstr>
      <vt:lpstr>Tahoma</vt:lpstr>
      <vt:lpstr>Times New Roman</vt:lpstr>
      <vt:lpstr>Wingdings</vt:lpstr>
      <vt:lpstr>Wingdings 3</vt:lpstr>
      <vt:lpstr>Начальная</vt:lpstr>
      <vt:lpstr> </vt:lpstr>
      <vt:lpstr>Презентация PowerPoint</vt:lpstr>
      <vt:lpstr>Презентация PowerPoint</vt:lpstr>
      <vt:lpstr>Deutsche und russische Sprichwörter</vt:lpstr>
      <vt:lpstr>Deutsches Volkslied</vt:lpstr>
      <vt:lpstr>Die russische Landschaft</vt:lpstr>
      <vt:lpstr>Deutschland, Bayern</vt:lpstr>
      <vt:lpstr>      Русская изба  </vt:lpstr>
      <vt:lpstr>Das Fachwerkhaus</vt:lpstr>
      <vt:lpstr>Arbeitsblatt  Nr. 2 Das Land </vt:lpstr>
      <vt:lpstr> Die russische nationale Küche  das Brot – хлеб die Bliny  - der Pfannkuchen   der Brei – каша der Kwas</vt:lpstr>
      <vt:lpstr>Küche in Deutschland</vt:lpstr>
      <vt:lpstr>Arbeitsblatt  Nr. 3 Die nationale Küche</vt:lpstr>
      <vt:lpstr>    Nationale Kleidung Andere Länder, andere Kleider </vt:lpstr>
      <vt:lpstr>Национальный женский костюм</vt:lpstr>
      <vt:lpstr>Кокошник и платок</vt:lpstr>
      <vt:lpstr>Кафтан, рубаха, порты, пояс, зипун</vt:lpstr>
      <vt:lpstr> die Schuhe             </vt:lpstr>
      <vt:lpstr>                                                  </vt:lpstr>
      <vt:lpstr>Презентация PowerPoint</vt:lpstr>
      <vt:lpstr> Männertracht </vt:lpstr>
      <vt:lpstr>Holzschuhe</vt:lpstr>
      <vt:lpstr>                        </vt:lpstr>
      <vt:lpstr>Лента, цветы, перья</vt:lpstr>
      <vt:lpstr>   Nationale Kleidung </vt:lpstr>
      <vt:lpstr>Русские народные песни и танцы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Der Mann und die Frau   </vt:lpstr>
      <vt:lpstr>Danke für die Aufmerksamkeit! 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 национального быта</dc:title>
  <dc:creator>Вячеслав</dc:creator>
  <cp:lastModifiedBy>1</cp:lastModifiedBy>
  <cp:revision>180</cp:revision>
  <dcterms:created xsi:type="dcterms:W3CDTF">2015-11-06T18:49:22Z</dcterms:created>
  <dcterms:modified xsi:type="dcterms:W3CDTF">2016-12-11T20:18:29Z</dcterms:modified>
</cp:coreProperties>
</file>