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2"/>
  </p:notesMasterIdLst>
  <p:sldIdLst>
    <p:sldId id="256" r:id="rId3"/>
    <p:sldId id="264" r:id="rId4"/>
    <p:sldId id="257" r:id="rId5"/>
    <p:sldId id="258" r:id="rId6"/>
    <p:sldId id="27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62" r:id="rId16"/>
    <p:sldId id="259" r:id="rId17"/>
    <p:sldId id="260" r:id="rId18"/>
    <p:sldId id="281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F29F-7856-441F-8082-272DE5633969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0B0E-755B-4792-8082-ED37AF385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0B0E-755B-4792-8082-ED37AF385B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4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61494-EF17-4B34-839C-97D4CC3B4480}" type="datetimeFigureOut">
              <a:rPr lang="ru-RU" smtClean="0">
                <a:solidFill>
                  <a:srgbClr val="FEFAC9"/>
                </a:solidFill>
              </a:rPr>
              <a:pPr>
                <a:defRPr/>
              </a:pPr>
              <a:t>11.12.2016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B6F18-7C3D-4F94-A819-D0EA80B90EE1}" type="slidenum">
              <a:rPr 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944EE20-1C3C-4D66-A3F5-3F4DAD1FB450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DAFA26F-9E9A-4384-BA67-80468F845FE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871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6B3E3-CFD2-43DE-BD85-1363E2231C8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1E22-0B5B-4F8D-9EBD-F78C2C227A6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5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5CBB1-12FD-4E66-A468-0C4C07E0D9BC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02035-2426-4EDF-9285-D6E368AAFE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02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81630-8225-42E2-B409-C610EE3E572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EA451-7AED-4926-BF2E-AC9D587972C9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2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751FD-F801-4853-8662-66994814F212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2EA7D-1B00-4F67-BA4C-E27CA163DD8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7020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8A586-EDE2-4E9D-AE08-1A63D36C545D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CD55-A212-4EFC-8424-D84158A80F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9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E738EBC-9708-43FC-8765-FE09E1904262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C1DCB3-0817-4C1F-8E82-9CE52A923AE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7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C9EE3-D7BC-4208-94D0-7699DB982D6B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9C3BA-5BA2-4E16-996F-B47A91394DC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7CC49-22D1-47EC-976D-780E46C47ED4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4AEDD-6300-412B-8BCA-28AE33CDAC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4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DD52A-DE1C-4AEA-9C1A-E41C4986E8CC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11.12.2016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C2CC8-B5AC-48B1-A819-1B37D236E67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5D09DF-7845-467A-9EFE-8D8F885158DD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397506-474F-44A3-AC47-8A0676099A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5D09DF-7845-467A-9EFE-8D8F885158DD}" type="datetimeFigureOut">
              <a:rPr lang="ru-RU" smtClean="0">
                <a:solidFill>
                  <a:srgbClr val="FEFAC9"/>
                </a:solidFill>
              </a:rPr>
              <a:pPr/>
              <a:t>11.12.2016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397506-474F-44A3-AC47-8A0676099A6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068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4046984" cy="2376264"/>
          </a:xfrm>
        </p:spPr>
        <p:txBody>
          <a:bodyPr/>
          <a:lstStyle/>
          <a:p>
            <a:r>
              <a:rPr lang="ru-RU" dirty="0" smtClean="0"/>
              <a:t>ГБОУ СОШ №98 </a:t>
            </a:r>
          </a:p>
          <a:p>
            <a:r>
              <a:rPr lang="ru-RU" dirty="0" smtClean="0"/>
              <a:t>Калининского района </a:t>
            </a:r>
          </a:p>
          <a:p>
            <a:r>
              <a:rPr lang="ru-RU" dirty="0" smtClean="0"/>
              <a:t>Санкт –Петербурга</a:t>
            </a:r>
          </a:p>
          <a:p>
            <a:r>
              <a:rPr lang="ru-RU" dirty="0" smtClean="0"/>
              <a:t>учитель: Наумова Т.М.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66" y="1340768"/>
            <a:ext cx="8621798" cy="22322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–путешествие по Санкт Петербургу «Закрепление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 навыков сложения и вычитания в пределах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100»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класс УМК «Школа России»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hool98.spb.ru/images/obschee/003_embl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94" y="178080"/>
            <a:ext cx="6837387" cy="13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ола 98 Калининского рай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6" y="178080"/>
            <a:ext cx="1960128" cy="13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309/308635/1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b="69939"/>
          <a:stretch/>
        </p:blipFill>
        <p:spPr bwMode="auto">
          <a:xfrm>
            <a:off x="807634" y="4939312"/>
            <a:ext cx="3853421" cy="1515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s00.infourok.ru/images/doc/240/197692/1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35384" r="6404" b="5336"/>
          <a:stretch/>
        </p:blipFill>
        <p:spPr bwMode="auto">
          <a:xfrm>
            <a:off x="539552" y="692695"/>
            <a:ext cx="4690924" cy="308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0476" y="1052736"/>
            <a:ext cx="391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5, 10, 15, …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0476" y="1941831"/>
            <a:ext cx="391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88 ,68, 48, …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668344" y="824953"/>
            <a:ext cx="10801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1766749"/>
            <a:ext cx="8640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4287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skraski-online-besplatno.ru/raskraski/shkola/rectangle-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7850" r="9082" b="12430"/>
          <a:stretch/>
        </p:blipFill>
        <p:spPr bwMode="auto">
          <a:xfrm>
            <a:off x="1454727" y="1496291"/>
            <a:ext cx="1219200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4727" y="3061854"/>
            <a:ext cx="1219199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2см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3926" y="1916832"/>
            <a:ext cx="247413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2см8мм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-108520" y="4225536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611560" y="4076870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2см+2см+2см8мм+2см8мм=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4076870"/>
            <a:ext cx="2051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/>
                <a:ea typeface="Calibri"/>
              </a:rPr>
              <a:t>9см6мм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785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ektor-vpo.ru/wp-content/uploads/2013/04/200px-Horloge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484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2276872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7694" y="4470476"/>
            <a:ext cx="1690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93610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23558"/>
            <a:ext cx="756085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499992" y="-58212"/>
            <a:ext cx="15121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0371" y="1018763"/>
            <a:ext cx="1188132" cy="14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latin typeface="Times New Roman"/>
                <a:ea typeface="Calibri"/>
                <a:cs typeface="Times New Roman"/>
              </a:rPr>
              <a:t>й</a:t>
            </a:r>
            <a:endParaRPr lang="ru-RU" sz="8000" b="1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6076" y="3422498"/>
            <a:ext cx="16921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022030" y="4381703"/>
            <a:ext cx="1255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1620" y="1018763"/>
            <a:ext cx="6480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499992" y="441616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022030" y="234807"/>
            <a:ext cx="627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3277694" y="2659"/>
            <a:ext cx="1820652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51519" y="5767948"/>
            <a:ext cx="632698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5;6;3;3;9;5;8;1;6;9;5;2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56076" y="4576661"/>
            <a:ext cx="38567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6;4;7;4;10.</a:t>
            </a:r>
          </a:p>
        </p:txBody>
      </p:sp>
      <p:pic>
        <p:nvPicPr>
          <p:cNvPr id="18" name="Рисунок 17" descr="http://didaktor.ru/wp-content/uploads/2011/05/6sh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5" t="30205" r="-274" b="29912"/>
          <a:stretch/>
        </p:blipFill>
        <p:spPr bwMode="auto">
          <a:xfrm>
            <a:off x="7333863" y="516013"/>
            <a:ext cx="112395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2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ldsp.ru/old/upload/photos/7/7/2/800_772eefad904fcbb9f53ba437abab8c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571"/>
            <a:ext cx="8393468" cy="5899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О  </a:t>
            </a:r>
            <a:r>
              <a:rPr lang="ru-RU" sz="4400" b="1" dirty="0" smtClean="0">
                <a:latin typeface="Times New Roman"/>
                <a:ea typeface="Calibri"/>
              </a:rPr>
              <a:t>70-47</a:t>
            </a:r>
            <a:r>
              <a:rPr lang="ru-RU" sz="4400" b="1" dirty="0">
                <a:latin typeface="Times New Roman"/>
                <a:ea typeface="Calibri"/>
              </a:rPr>
              <a:t>= </a:t>
            </a:r>
            <a:endParaRPr lang="ru-RU" sz="4400" b="1" dirty="0" smtClean="0"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58081"/>
            <a:ext cx="2592288" cy="76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Ф </a:t>
            </a:r>
            <a:r>
              <a:rPr lang="ru-RU" sz="4400" b="1" dirty="0" smtClean="0">
                <a:latin typeface="Times New Roman"/>
                <a:ea typeface="Calibri"/>
              </a:rPr>
              <a:t> </a:t>
            </a:r>
            <a:r>
              <a:rPr lang="ru-RU" sz="4400" b="1" dirty="0">
                <a:latin typeface="Times New Roman"/>
                <a:ea typeface="Calibri"/>
              </a:rPr>
              <a:t>94-20=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7" y="1628800"/>
            <a:ext cx="2592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Р  </a:t>
            </a:r>
            <a:r>
              <a:rPr lang="ru-RU" sz="4400" b="1" dirty="0" smtClean="0">
                <a:latin typeface="Times New Roman"/>
                <a:ea typeface="Calibri"/>
              </a:rPr>
              <a:t>60-8 </a:t>
            </a:r>
            <a:r>
              <a:rPr lang="ru-RU" sz="4400" b="1" dirty="0">
                <a:latin typeface="Times New Roman"/>
                <a:ea typeface="Calibri"/>
              </a:rPr>
              <a:t>=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6966"/>
            <a:ext cx="306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М 52+20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=     </a:t>
            </a:r>
            <a:endParaRPr lang="ru-RU" sz="44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2656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Е  </a:t>
            </a:r>
            <a:r>
              <a:rPr lang="ru-RU" sz="4400" b="1" dirty="0" smtClean="0">
                <a:latin typeface="Times New Roman"/>
                <a:ea typeface="Calibri"/>
              </a:rPr>
              <a:t>38+2</a:t>
            </a:r>
            <a:r>
              <a:rPr lang="ru-RU" sz="4400" b="1" dirty="0">
                <a:latin typeface="Times New Roman"/>
                <a:ea typeface="Calibri"/>
              </a:rPr>
              <a:t>=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102097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Н </a:t>
            </a:r>
            <a:r>
              <a:rPr lang="ru-RU" sz="4400" b="1" dirty="0" smtClean="0">
                <a:latin typeface="Times New Roman"/>
                <a:ea typeface="Calibri"/>
              </a:rPr>
              <a:t>87-5</a:t>
            </a:r>
            <a:r>
              <a:rPr lang="ru-RU" sz="4400" b="1" dirty="0">
                <a:latin typeface="Times New Roman"/>
                <a:ea typeface="Calibri"/>
              </a:rPr>
              <a:t>=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004048" y="1727522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А  </a:t>
            </a:r>
            <a:r>
              <a:rPr lang="ru-RU" sz="4400" b="1" dirty="0" smtClean="0">
                <a:latin typeface="Times New Roman"/>
                <a:ea typeface="Calibri"/>
              </a:rPr>
              <a:t>46+2</a:t>
            </a:r>
            <a:r>
              <a:rPr lang="ru-RU" sz="4400" b="1" dirty="0">
                <a:latin typeface="Times New Roman"/>
                <a:ea typeface="Calibri"/>
              </a:rPr>
              <a:t>= 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88641"/>
            <a:ext cx="1224137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23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7" y="958083"/>
            <a:ext cx="1532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74 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1727522"/>
            <a:ext cx="948985" cy="76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52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496966"/>
            <a:ext cx="1647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Calibri"/>
              </a:rPr>
              <a:t>72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332656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102097"/>
            <a:ext cx="1296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82</a:t>
            </a:r>
            <a:endParaRPr lang="ru-RU" sz="4400" dirty="0"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56934" y="1727521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48</a:t>
            </a:r>
            <a:endParaRPr lang="ru-RU" sz="4400" dirty="0">
              <a:ea typeface="Calibri"/>
              <a:cs typeface="Times New Roman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73387"/>
              </p:ext>
            </p:extLst>
          </p:nvPr>
        </p:nvGraphicFramePr>
        <p:xfrm>
          <a:off x="251520" y="3771900"/>
          <a:ext cx="8346411" cy="1537878"/>
        </p:xfrm>
        <a:graphic>
          <a:graphicData uri="http://schemas.openxmlformats.org/drawingml/2006/table">
            <a:tbl>
              <a:tblPr firstRow="1" firstCol="1" bandRow="1"/>
              <a:tblGrid>
                <a:gridCol w="927379"/>
                <a:gridCol w="927379"/>
                <a:gridCol w="927379"/>
                <a:gridCol w="927379"/>
                <a:gridCol w="927379"/>
                <a:gridCol w="927379"/>
                <a:gridCol w="927379"/>
                <a:gridCol w="927379"/>
                <a:gridCol w="927379"/>
              </a:tblGrid>
              <a:tr h="809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llopiter.ru/image/issakievskisobor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08507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lovepetersburg.ru/sites/default/files/mistika_legendu_mify/monferran_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36" y="620688"/>
            <a:ext cx="3997176" cy="585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340767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Бюст Огюста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Монферрана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Исаакиевском соборе, созданный из облицовочных камней, использовавшихся при строительстве собора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Мои документы\Мои рисунки\red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952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714625" y="428625"/>
            <a:ext cx="542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чувства,  интуиция</a:t>
            </a:r>
          </a:p>
        </p:txBody>
      </p:sp>
      <p:pic>
        <p:nvPicPr>
          <p:cNvPr id="19460" name="Picture 4" descr="C:\Documents and Settings\user\Мои документы\Мои рисунки\yello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952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857500" y="1357313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«плюсы»</a:t>
            </a:r>
          </a:p>
        </p:txBody>
      </p:sp>
      <p:pic>
        <p:nvPicPr>
          <p:cNvPr id="19462" name="Picture 5" descr="C:\Documents and Settings\user\Мои документы\Мои рисунки\black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857500" y="2571750"/>
            <a:ext cx="55006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Недостатки, опасения «минусы»</a:t>
            </a:r>
          </a:p>
        </p:txBody>
      </p:sp>
      <p:pic>
        <p:nvPicPr>
          <p:cNvPr id="19464" name="Picture 6" descr="C:\Documents and Settings\user\Мои документы\Мои рисунки\greenh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75"/>
            <a:ext cx="952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2928938" y="3714750"/>
            <a:ext cx="542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идеи, предложения </a:t>
            </a:r>
          </a:p>
        </p:txBody>
      </p:sp>
      <p:pic>
        <p:nvPicPr>
          <p:cNvPr id="19466" name="Picture 7" descr="C:\Documents and Settings\user\Мои документы\Мои рисунки\whiteh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72000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2928938" y="4643438"/>
            <a:ext cx="5500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факты, вопросы.</a:t>
            </a:r>
          </a:p>
        </p:txBody>
      </p:sp>
      <p:pic>
        <p:nvPicPr>
          <p:cNvPr id="19468" name="Picture 9" descr="C:\Documents and Settings\user\Мои документы\Мои рисунки\bluehat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713" flipV="1">
            <a:off x="3154699" y="6380203"/>
            <a:ext cx="133281" cy="11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user\Мои документы\Мои рисунки\yello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56055"/>
            <a:ext cx="10239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mg.phone.baidu.com/public/uploads/store_4/8/f/9/abafd90299a6f61cc0b3b5eb3f32986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r="3492" b="42296"/>
          <a:stretch/>
        </p:blipFill>
        <p:spPr bwMode="auto">
          <a:xfrm>
            <a:off x="1026505" y="5574954"/>
            <a:ext cx="997798" cy="8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938" y="5574954"/>
            <a:ext cx="5775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Подведение итога. Чего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мы достигли? </a:t>
            </a:r>
          </a:p>
        </p:txBody>
      </p:sp>
    </p:spTree>
    <p:extLst>
      <p:ext uri="{BB962C8B-B14F-4D97-AF65-F5344CB8AC3E}">
        <p14:creationId xmlns:p14="http://schemas.microsoft.com/office/powerpoint/2010/main" val="10089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на уроке!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artwall.ru/files/products/poster_op_2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9506"/>
            <a:ext cx="8070038" cy="478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28092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итератур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en-US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Григорян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Н.В. Задачи для петербургских школьников. Санкт- Петербург, СМИО Пресс, </a:t>
            </a: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2003</a:t>
            </a:r>
          </a:p>
          <a:p>
            <a:pPr lvl="0" algn="just">
              <a:spcAft>
                <a:spcPts val="1000"/>
              </a:spcAft>
            </a:pPr>
            <a:r>
              <a:rPr lang="ru-RU" sz="3600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Эдвард де </a:t>
            </a:r>
            <a:r>
              <a:rPr lang="ru-RU" sz="3600" dirty="0" err="1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Боно</a:t>
            </a:r>
            <a:r>
              <a:rPr lang="ru-RU" sz="3600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. Шесть шляп мышления. – Минск: Попурри, 2006.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yandex.ru/images</a:t>
            </a:r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332656"/>
            <a:ext cx="691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1-ая остановка: 2↑ 1→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978986"/>
            <a:ext cx="532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2-ая остановка:  2↓  1→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03132"/>
              </p:ext>
            </p:extLst>
          </p:nvPr>
        </p:nvGraphicFramePr>
        <p:xfrm>
          <a:off x="6067880" y="3933055"/>
          <a:ext cx="2824600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611632"/>
                <a:gridCol w="772414"/>
                <a:gridCol w="772414"/>
                <a:gridCol w="668140"/>
              </a:tblGrid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4" y="1625317"/>
            <a:ext cx="522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–я остановка:  1↑ 1←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2271648"/>
            <a:ext cx="52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4-я остановка: 1←  2↑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61463" y="2882880"/>
            <a:ext cx="520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5-я остановка: 3→ 3↓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463" y="3435193"/>
            <a:ext cx="434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6-я  остановка:  3↑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503494" y="4081524"/>
            <a:ext cx="486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7-я остановка: 1← 1↓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9" y="5157193"/>
            <a:ext cx="4219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7200" b="1" dirty="0">
                <a:latin typeface="Times New Roman"/>
                <a:ea typeface="Calibri"/>
                <a:cs typeface="Times New Roman"/>
              </a:rPr>
              <a:t>омнибус</a:t>
            </a:r>
            <a:endParaRPr lang="ru-RU" sz="7200" dirty="0">
              <a:ea typeface="Calibri"/>
              <a:cs typeface="Times New Roman"/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6067879" y="6071135"/>
            <a:ext cx="542242" cy="4708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toretro.ru/data/media/20/13642805146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23/photoD8ED/2015404711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" y="387618"/>
            <a:ext cx="8458598" cy="599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7" y="260649"/>
            <a:ext cx="7488832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Пароход-20 коп.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Извозчик-? на 30 коп. дороже,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чем пароход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Омнибус-?на 40 коп. дешевле,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чем извозчик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конка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внутри вагона – 5 коп., сверху – 3 коп.</a:t>
            </a:r>
          </a:p>
        </p:txBody>
      </p:sp>
      <p:sp>
        <p:nvSpPr>
          <p:cNvPr id="4" name="Дуга 3"/>
          <p:cNvSpPr/>
          <p:nvPr/>
        </p:nvSpPr>
        <p:spPr>
          <a:xfrm rot="10800000">
            <a:off x="5868144" y="1196752"/>
            <a:ext cx="914400" cy="914400"/>
          </a:xfrm>
          <a:prstGeom prst="arc">
            <a:avLst>
              <a:gd name="adj1" fmla="val 2068469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2852937"/>
            <a:ext cx="835292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1)20+30=50(коп.) - на извозчике.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4045322"/>
            <a:ext cx="81369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2)50-40= 10(коп.) - на омнибусе.</a:t>
            </a:r>
          </a:p>
        </p:txBody>
      </p:sp>
    </p:spTree>
    <p:extLst>
      <p:ext uri="{BB962C8B-B14F-4D97-AF65-F5344CB8AC3E}">
        <p14:creationId xmlns:p14="http://schemas.microsoft.com/office/powerpoint/2010/main" val="11334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toretro.ru/data/media/20/13642803507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694926" cy="222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ofokl.net/wp-content/uploads/2013/04/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68" y="398786"/>
            <a:ext cx="3434640" cy="219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etoretro.ru/data/media/20/1330443533b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375199"/>
            <a:ext cx="4421148" cy="2187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nvest-life.ru/images/uploaded/714_1236961262_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3" y="3375199"/>
            <a:ext cx="3808017" cy="233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0660" y="2555267"/>
            <a:ext cx="389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омнибус – 10 коп.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34768" y="5522978"/>
            <a:ext cx="500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конка внутри вагона – 5 коп., сверху – 3 коп.</a:t>
            </a:r>
          </a:p>
        </p:txBody>
      </p:sp>
      <p:sp>
        <p:nvSpPr>
          <p:cNvPr id="6" name="Прямоугольник 5"/>
          <p:cNvSpPr/>
          <p:nvPr/>
        </p:nvSpPr>
        <p:spPr>
          <a:xfrm rot="9962713">
            <a:off x="251520" y="3244334"/>
            <a:ext cx="369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-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77273"/>
            <a:ext cx="375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пароход – 20 коп.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94509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извозчик – 50 коп.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artsait.ru/art/m/matveev/img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artsait.ru/art/m/matveev/img/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www.artsait.ru/art/m/matveev/img/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www.artsait.ru/art/m/matveev/img/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im2-tub-ru.yandex.net/i?id=3182aec01a6629fad026d5cf903e65e6&amp;n=33&amp;h=215&amp;w=22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im2-tub-ru.yandex.net/i?id=3182aec01a6629fad026d5cf903e65e6&amp;n=33&amp;h=215&amp;w=227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molier-fotoart.ucoz.ru/_pu/0/03449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375457"/>
            <a:ext cx="1646584" cy="247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7" y="996924"/>
            <a:ext cx="16462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46" y="986058"/>
            <a:ext cx="16462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://molier-fotoart.ucoz.ru/_pu/0/03449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4" y="961682"/>
            <a:ext cx="1646584" cy="247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50177"/>
            <a:ext cx="16462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://risovat-legko.com/wp-content/uploads/2013/08/Kak-risovat-teni-i-obem-na-predmetah-karandashom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93" y="1181670"/>
            <a:ext cx="1549425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1coloring-pages.net/coloring/school/pyrami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996924"/>
            <a:ext cx="1152128" cy="149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playing-field.ru/img/2015/052111/233605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95932"/>
            <a:ext cx="1080120" cy="109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raskraski.link/uploads/9/0/7/9079-raskraska-tsilindr-kontur-dlya-virezaniya-iz-bumagi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37" y="1104783"/>
            <a:ext cx="1305560" cy="129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465299"/>
            <a:ext cx="6301953" cy="3098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rtchive.ru/res/media/img/orig/work/2f9/236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328592" cy="27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966071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6+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966072"/>
            <a:ext cx="936104" cy="80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966071"/>
            <a:ext cx="4624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30-26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)= 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penarium.ru/%D1%84%D0%BE%D1%82%D0%BE/%D1%80%D0%BE%D1%81%D1%81%D0%B8%D1%8F/%D1%81%D0%B0%D0%BD%D0%BA%D1%82-%D0%BF%D0%B5%D1%82%D0%B5%D1%80%D0%B1%D1%83%D1%80%D0%B3/%D0%BF%D0%B0%D0%BC%D1%8F%D1%82%D0%BD%D0%B8%D0%BA-%D0%BA%D1%80%D1%8B%D0%BB%D0%BE%D0%B2%D1%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7037"/>
          <a:stretch/>
        </p:blipFill>
        <p:spPr bwMode="auto">
          <a:xfrm>
            <a:off x="778337" y="908720"/>
            <a:ext cx="395644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700808"/>
            <a:ext cx="2151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1855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3" y="2492896"/>
            <a:ext cx="1095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012160" y="3221109"/>
            <a:ext cx="19442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1845</a:t>
            </a:r>
          </a:p>
        </p:txBody>
      </p:sp>
    </p:spTree>
    <p:extLst>
      <p:ext uri="{BB962C8B-B14F-4D97-AF65-F5344CB8AC3E}">
        <p14:creationId xmlns:p14="http://schemas.microsoft.com/office/powerpoint/2010/main" val="188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667</TotalTime>
  <Words>346</Words>
  <Application>Microsoft Office PowerPoint</Application>
  <PresentationFormat>Экран (4:3)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Бумажная</vt:lpstr>
      <vt:lpstr>1_Бумажная</vt:lpstr>
      <vt:lpstr>Урок –путешествие по Санкт Петербургу «Закрепление вычислительных навыков сложения и вычитания в пределах 100»  2 класс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 на уроке!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 и Володя Наумовы</dc:creator>
  <cp:lastModifiedBy>Таня и Володя Наумовы</cp:lastModifiedBy>
  <cp:revision>59</cp:revision>
  <dcterms:created xsi:type="dcterms:W3CDTF">2016-11-05T16:26:57Z</dcterms:created>
  <dcterms:modified xsi:type="dcterms:W3CDTF">2016-12-11T16:28:48Z</dcterms:modified>
</cp:coreProperties>
</file>