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61" r:id="rId6"/>
    <p:sldId id="257" r:id="rId7"/>
    <p:sldId id="291" r:id="rId8"/>
    <p:sldId id="289" r:id="rId9"/>
    <p:sldId id="292" r:id="rId10"/>
    <p:sldId id="286" r:id="rId11"/>
    <p:sldId id="262" r:id="rId12"/>
    <p:sldId id="264" r:id="rId13"/>
    <p:sldId id="278" r:id="rId14"/>
    <p:sldId id="293" r:id="rId15"/>
    <p:sldId id="284" r:id="rId16"/>
    <p:sldId id="277" r:id="rId17"/>
    <p:sldId id="287" r:id="rId18"/>
    <p:sldId id="294" r:id="rId19"/>
    <p:sldId id="296" r:id="rId20"/>
    <p:sldId id="295" r:id="rId21"/>
    <p:sldId id="282" r:id="rId22"/>
    <p:sldId id="283" r:id="rId23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3300"/>
    <a:srgbClr val="000099"/>
    <a:srgbClr val="FFCCFF"/>
    <a:srgbClr val="CC3300"/>
    <a:srgbClr val="006600"/>
    <a:srgbClr val="FF00FF"/>
    <a:srgbClr val="66FFFF"/>
    <a:srgbClr val="66FFCC"/>
    <a:srgbClr val="66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2946443" cy="496575"/>
          </a:xfrm>
          <a:prstGeom prst="rect">
            <a:avLst/>
          </a:prstGeom>
        </p:spPr>
        <p:txBody>
          <a:bodyPr vert="horz" lIns="90708" tIns="45353" rIns="90708" bIns="4535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68" y="4"/>
            <a:ext cx="2946443" cy="496575"/>
          </a:xfrm>
          <a:prstGeom prst="rect">
            <a:avLst/>
          </a:prstGeom>
        </p:spPr>
        <p:txBody>
          <a:bodyPr vert="horz" lIns="90708" tIns="45353" rIns="90708" bIns="45353" rtlCol="0"/>
          <a:lstStyle>
            <a:lvl1pPr algn="r">
              <a:defRPr sz="1200"/>
            </a:lvl1pPr>
          </a:lstStyle>
          <a:p>
            <a:fld id="{9F61D528-52A0-4A89-AD65-75BAA8063E51}" type="datetimeFigureOut">
              <a:rPr lang="ru-RU" smtClean="0"/>
              <a:pPr/>
              <a:t>13.10.2016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4" y="9428443"/>
            <a:ext cx="2946443" cy="496575"/>
          </a:xfrm>
          <a:prstGeom prst="rect">
            <a:avLst/>
          </a:prstGeom>
        </p:spPr>
        <p:txBody>
          <a:bodyPr vert="horz" lIns="90708" tIns="45353" rIns="90708" bIns="4535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68" y="9428443"/>
            <a:ext cx="2946443" cy="496575"/>
          </a:xfrm>
          <a:prstGeom prst="rect">
            <a:avLst/>
          </a:prstGeom>
        </p:spPr>
        <p:txBody>
          <a:bodyPr vert="horz" lIns="90708" tIns="45353" rIns="90708" bIns="45353" rtlCol="0" anchor="b"/>
          <a:lstStyle>
            <a:lvl1pPr algn="r">
              <a:defRPr sz="1200"/>
            </a:lvl1pPr>
          </a:lstStyle>
          <a:p>
            <a:fld id="{180BCA5B-53AC-472E-BDA6-739AF9AC1BD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4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54" tIns="47027" rIns="94054" bIns="47027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8" y="4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54" tIns="47027" rIns="94054" bIns="47027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8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54" tIns="47027" rIns="94054" bIns="47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28584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54" tIns="47027" rIns="94054" bIns="47027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8" y="9428584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54" tIns="47027" rIns="94054" bIns="47027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318A0C80-0BF5-4492-AE9A-82347EF154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8A0C80-0BF5-4492-AE9A-82347EF154D8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2" y="232"/>
              <a:ext cx="1856" cy="3627"/>
              <a:chOff x="3010" y="776"/>
              <a:chExt cx="1856" cy="3627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6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800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7" y="2165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7" y="975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3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3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41" y="125"/>
              <a:ext cx="356" cy="608"/>
              <a:chOff x="1729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9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6" y="3306"/>
              <a:ext cx="500" cy="500"/>
              <a:chOff x="1727" y="868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9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69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17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8239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240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B6A94-5595-4A9D-ADB0-E64BBE3504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A0146-E78F-4ADA-8D4E-692A4E351A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A6C87-BE24-4ABA-B453-9FDEC4A3B9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42913" y="103188"/>
            <a:ext cx="8243887" cy="5953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97AE5-4340-4369-986E-E630CB154E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B449D-ECDD-417F-9E17-AEE992F39F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5611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989EA-DD9E-435E-8D28-C5189EE8CA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3659D-E987-4F77-A129-2C38BE8933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BF27E-BD6F-4395-A37A-C865EAA84D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4F27F-A377-4022-8194-2253C3892D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F59FB-77E2-4BC0-9962-B0676F5064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AE42C-C8D1-43A7-8EDF-EA279C82FC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CB95A-A48F-4DA7-8A76-E94CE691AC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E6CEA-7691-4B61-B1D7-E1984662BD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2B86C-355F-4EE0-A6EA-6BB7CFAE2B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7171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7173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74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75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7176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7178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79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0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1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2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7184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185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186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6" y="1721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7188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9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90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7192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93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94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7196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97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98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719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0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0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0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0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0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0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0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0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0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0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1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1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1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21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21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21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21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9F22C58E-51A4-417E-BBB9-6282FB1F04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9600" dirty="0" smtClean="0"/>
              <a:t>FOOD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Oval 5"/>
          <p:cNvSpPr>
            <a:spLocks noChangeArrowheads="1"/>
          </p:cNvSpPr>
          <p:nvPr/>
        </p:nvSpPr>
        <p:spPr bwMode="auto">
          <a:xfrm>
            <a:off x="2195513" y="404813"/>
            <a:ext cx="914400" cy="14176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0" name="Line 6"/>
          <p:cNvSpPr>
            <a:spLocks noChangeShapeType="1"/>
          </p:cNvSpPr>
          <p:nvPr/>
        </p:nvSpPr>
        <p:spPr bwMode="auto">
          <a:xfrm>
            <a:off x="2627313" y="1844675"/>
            <a:ext cx="215900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1" name="Oval 7"/>
          <p:cNvSpPr>
            <a:spLocks noChangeArrowheads="1"/>
          </p:cNvSpPr>
          <p:nvPr/>
        </p:nvSpPr>
        <p:spPr bwMode="auto">
          <a:xfrm>
            <a:off x="6877050" y="260350"/>
            <a:ext cx="914400" cy="1655763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2" name="Line 8"/>
          <p:cNvSpPr>
            <a:spLocks noChangeShapeType="1"/>
          </p:cNvSpPr>
          <p:nvPr/>
        </p:nvSpPr>
        <p:spPr bwMode="auto">
          <a:xfrm>
            <a:off x="6858016" y="1928802"/>
            <a:ext cx="576263" cy="2881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3" name="Line 9"/>
          <p:cNvSpPr>
            <a:spLocks noChangeShapeType="1"/>
          </p:cNvSpPr>
          <p:nvPr/>
        </p:nvSpPr>
        <p:spPr bwMode="auto">
          <a:xfrm flipV="1">
            <a:off x="7358082" y="2428868"/>
            <a:ext cx="21590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4" name="Oval 10"/>
          <p:cNvSpPr>
            <a:spLocks noChangeArrowheads="1"/>
          </p:cNvSpPr>
          <p:nvPr/>
        </p:nvSpPr>
        <p:spPr bwMode="auto">
          <a:xfrm>
            <a:off x="6786578" y="1785926"/>
            <a:ext cx="914400" cy="16557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5" name="Oval 12"/>
          <p:cNvSpPr>
            <a:spLocks noChangeArrowheads="1"/>
          </p:cNvSpPr>
          <p:nvPr/>
        </p:nvSpPr>
        <p:spPr bwMode="auto">
          <a:xfrm rot="1786313">
            <a:off x="7578161" y="2329055"/>
            <a:ext cx="914400" cy="1704975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6" name="Line 13"/>
          <p:cNvSpPr>
            <a:spLocks noChangeShapeType="1"/>
          </p:cNvSpPr>
          <p:nvPr/>
        </p:nvSpPr>
        <p:spPr bwMode="auto">
          <a:xfrm>
            <a:off x="1835150" y="2924175"/>
            <a:ext cx="576263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7" name="Line 15"/>
          <p:cNvSpPr>
            <a:spLocks noChangeShapeType="1"/>
          </p:cNvSpPr>
          <p:nvPr/>
        </p:nvSpPr>
        <p:spPr bwMode="auto">
          <a:xfrm flipV="1">
            <a:off x="7286644" y="3929066"/>
            <a:ext cx="360363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8" name="Line 16"/>
          <p:cNvSpPr>
            <a:spLocks noChangeShapeType="1"/>
          </p:cNvSpPr>
          <p:nvPr/>
        </p:nvSpPr>
        <p:spPr bwMode="auto">
          <a:xfrm flipH="1">
            <a:off x="7812088" y="5157788"/>
            <a:ext cx="144462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9" name="Line 17"/>
          <p:cNvSpPr>
            <a:spLocks noChangeShapeType="1"/>
          </p:cNvSpPr>
          <p:nvPr/>
        </p:nvSpPr>
        <p:spPr bwMode="auto">
          <a:xfrm flipH="1">
            <a:off x="7380288" y="5229225"/>
            <a:ext cx="504825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0" name="Line 18"/>
          <p:cNvSpPr>
            <a:spLocks noChangeShapeType="1"/>
          </p:cNvSpPr>
          <p:nvPr/>
        </p:nvSpPr>
        <p:spPr bwMode="auto">
          <a:xfrm>
            <a:off x="8027988" y="5157788"/>
            <a:ext cx="792162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1" name="Oval 19"/>
          <p:cNvSpPr>
            <a:spLocks noChangeArrowheads="1"/>
          </p:cNvSpPr>
          <p:nvPr/>
        </p:nvSpPr>
        <p:spPr bwMode="auto">
          <a:xfrm rot="19248503">
            <a:off x="459601" y="1199577"/>
            <a:ext cx="1439862" cy="1927957"/>
          </a:xfrm>
          <a:prstGeom prst="ellipse">
            <a:avLst/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32" name="Line 21"/>
          <p:cNvSpPr>
            <a:spLocks noChangeShapeType="1"/>
          </p:cNvSpPr>
          <p:nvPr/>
        </p:nvSpPr>
        <p:spPr bwMode="auto">
          <a:xfrm flipV="1">
            <a:off x="2916238" y="2565400"/>
            <a:ext cx="64770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3" name="Line 22"/>
          <p:cNvSpPr>
            <a:spLocks noChangeShapeType="1"/>
          </p:cNvSpPr>
          <p:nvPr/>
        </p:nvSpPr>
        <p:spPr bwMode="auto">
          <a:xfrm flipV="1">
            <a:off x="3851275" y="1412875"/>
            <a:ext cx="504825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4" name="Oval 23"/>
          <p:cNvSpPr>
            <a:spLocks noChangeArrowheads="1"/>
          </p:cNvSpPr>
          <p:nvPr/>
        </p:nvSpPr>
        <p:spPr bwMode="auto">
          <a:xfrm rot="2253256">
            <a:off x="4327525" y="38100"/>
            <a:ext cx="936625" cy="150177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9235" name="Picture 20" descr="http://im0-tub-ru.yandex.net/i?id=214480612-23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653136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6" name="Picture 22" descr="http://im5-tub-ru.yandex.net/i?id=384076235-02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780928"/>
            <a:ext cx="10858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7" name="Picture 24" descr="http://im2-tub-ru.yandex.net/i?id=411899648-28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280" y="4338260"/>
            <a:ext cx="1885033" cy="2019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8" name="Picture 26" descr="http://im8-tub-ru.yandex.net/i?id=513468397-26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52320" y="4725144"/>
            <a:ext cx="1076633" cy="672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Овал 22"/>
          <p:cNvSpPr/>
          <p:nvPr/>
        </p:nvSpPr>
        <p:spPr bwMode="auto">
          <a:xfrm>
            <a:off x="0" y="0"/>
            <a:ext cx="9144000" cy="200024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dirty="0" smtClean="0"/>
              <a:t>We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 have got a lot of …</a:t>
            </a:r>
            <a:r>
              <a:rPr kumimoji="0" lang="en-US" sz="3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.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pic>
        <p:nvPicPr>
          <p:cNvPr id="3074" name="Picture 2" descr="E:\Мои документы\Мои рисунки\открытки для письма деду морозу\3.4.005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95736" y="2348880"/>
            <a:ext cx="4585534" cy="355071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55" name="Rectangle 23"/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8783637" cy="76517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Snow White likes  …and… </a:t>
            </a:r>
            <a:endParaRPr lang="ru-RU" dirty="0" smtClean="0"/>
          </a:p>
        </p:txBody>
      </p:sp>
      <p:sp>
        <p:nvSpPr>
          <p:cNvPr id="20483" name="AutoShape 29"/>
          <p:cNvSpPr>
            <a:spLocks noChangeArrowheads="1"/>
          </p:cNvSpPr>
          <p:nvPr/>
        </p:nvSpPr>
        <p:spPr bwMode="auto">
          <a:xfrm>
            <a:off x="3143240" y="1000108"/>
            <a:ext cx="2580888" cy="2644916"/>
          </a:xfrm>
          <a:prstGeom prst="wedgeEllipseCallout">
            <a:avLst>
              <a:gd name="adj1" fmla="val 13611"/>
              <a:gd name="adj2" fmla="val 56412"/>
            </a:avLst>
          </a:prstGeom>
          <a:solidFill>
            <a:srgbClr val="FBFEE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 sz="1800" b="0"/>
          </a:p>
        </p:txBody>
      </p:sp>
      <p:sp>
        <p:nvSpPr>
          <p:cNvPr id="20487" name="Text Box 40"/>
          <p:cNvSpPr txBox="1">
            <a:spLocks noChangeArrowheads="1"/>
          </p:cNvSpPr>
          <p:nvPr/>
        </p:nvSpPr>
        <p:spPr bwMode="auto">
          <a:xfrm>
            <a:off x="2857488" y="4214818"/>
            <a:ext cx="24495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dirty="0" smtClean="0"/>
              <a:t>Meat</a:t>
            </a:r>
            <a:endParaRPr lang="ru-RU" sz="2800" dirty="0"/>
          </a:p>
        </p:txBody>
      </p:sp>
      <p:sp>
        <p:nvSpPr>
          <p:cNvPr id="20488" name="Text Box 41"/>
          <p:cNvSpPr txBox="1">
            <a:spLocks noChangeArrowheads="1"/>
          </p:cNvSpPr>
          <p:nvPr/>
        </p:nvSpPr>
        <p:spPr bwMode="auto">
          <a:xfrm>
            <a:off x="5796136" y="3717032"/>
            <a:ext cx="135732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/>
              <a:t>cake</a:t>
            </a:r>
            <a:endParaRPr lang="ru-RU" sz="2800" dirty="0"/>
          </a:p>
        </p:txBody>
      </p:sp>
      <p:sp>
        <p:nvSpPr>
          <p:cNvPr id="20489" name="Text Box 43"/>
          <p:cNvSpPr txBox="1">
            <a:spLocks noChangeArrowheads="1"/>
          </p:cNvSpPr>
          <p:nvPr/>
        </p:nvSpPr>
        <p:spPr bwMode="auto">
          <a:xfrm>
            <a:off x="7558310" y="5445224"/>
            <a:ext cx="15856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smtClean="0"/>
              <a:t>Honey </a:t>
            </a:r>
            <a:endParaRPr lang="ru-RU" sz="2800" dirty="0"/>
          </a:p>
        </p:txBody>
      </p:sp>
      <p:sp>
        <p:nvSpPr>
          <p:cNvPr id="20490" name="Text Box 45"/>
          <p:cNvSpPr txBox="1">
            <a:spLocks noChangeArrowheads="1"/>
          </p:cNvSpPr>
          <p:nvPr/>
        </p:nvSpPr>
        <p:spPr bwMode="auto">
          <a:xfrm>
            <a:off x="6059488" y="908720"/>
            <a:ext cx="30845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dirty="0" smtClean="0"/>
              <a:t>Pudding </a:t>
            </a:r>
            <a:endParaRPr lang="ru-RU" sz="2800" dirty="0"/>
          </a:p>
        </p:txBody>
      </p:sp>
      <p:sp>
        <p:nvSpPr>
          <p:cNvPr id="20491" name="Text Box 46"/>
          <p:cNvSpPr txBox="1">
            <a:spLocks noChangeArrowheads="1"/>
          </p:cNvSpPr>
          <p:nvPr/>
        </p:nvSpPr>
        <p:spPr bwMode="auto">
          <a:xfrm>
            <a:off x="214282" y="3071810"/>
            <a:ext cx="28232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smtClean="0"/>
              <a:t>Tasty sweets</a:t>
            </a:r>
            <a:endParaRPr lang="ru-RU" sz="2800" dirty="0"/>
          </a:p>
        </p:txBody>
      </p:sp>
      <p:sp>
        <p:nvSpPr>
          <p:cNvPr id="20498" name="Text Box 58"/>
          <p:cNvSpPr txBox="1">
            <a:spLocks noChangeArrowheads="1"/>
          </p:cNvSpPr>
          <p:nvPr/>
        </p:nvSpPr>
        <p:spPr bwMode="auto">
          <a:xfrm>
            <a:off x="285720" y="857232"/>
            <a:ext cx="23984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smtClean="0"/>
              <a:t>Red apples</a:t>
            </a:r>
            <a:endParaRPr lang="ru-RU" sz="2800" dirty="0"/>
          </a:p>
        </p:txBody>
      </p:sp>
      <p:pic>
        <p:nvPicPr>
          <p:cNvPr id="21" name="Рисунок 20" descr="http://im5-tub-ru.yandex.net/i?id=242196760-53-72&amp;n=1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714752"/>
            <a:ext cx="2153289" cy="178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http://im8-tub-ru.yandex.net/i?id=328272880-39-72&amp;n=1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4797152"/>
            <a:ext cx="2657481" cy="1804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http://im2-tub-ru.yandex.net/i?id=39864886-62-72&amp;n=1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1412776"/>
            <a:ext cx="221457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Рисунок 27" descr="http://im7-tub-ru.yandex.net/i?id=121679819-29-72&amp;n=17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3212976"/>
            <a:ext cx="2066931" cy="1709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Рисунок 28" descr="http://im2-tub-ru.yandex.net/i?id=312392879-68-72&amp;n=21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52120" y="5013176"/>
            <a:ext cx="2016224" cy="1602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0" name="Picture 20" descr="http://im6-tub-ru.yandex.net/i?id=48705873-21-72&amp;n=2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158" y="1571612"/>
            <a:ext cx="2019300" cy="1428750"/>
          </a:xfrm>
          <a:prstGeom prst="rect">
            <a:avLst/>
          </a:prstGeom>
          <a:noFill/>
        </p:spPr>
      </p:pic>
      <p:pic>
        <p:nvPicPr>
          <p:cNvPr id="4098" name="Picture 2" descr="E:\Мои документы\Мои рисунки\открытки для письма деду морозу\snowwhite-2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635896" y="1412776"/>
            <a:ext cx="1529245" cy="194421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971550" y="0"/>
            <a:ext cx="66960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They like …. and.....</a:t>
            </a:r>
            <a:endParaRPr lang="ru-RU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507" name="AutoShape 5"/>
          <p:cNvSpPr>
            <a:spLocks noChangeArrowheads="1"/>
          </p:cNvSpPr>
          <p:nvPr/>
        </p:nvSpPr>
        <p:spPr bwMode="auto">
          <a:xfrm>
            <a:off x="3276600" y="2708275"/>
            <a:ext cx="2355850" cy="1906588"/>
          </a:xfrm>
          <a:prstGeom prst="wedgeEllipseCallout">
            <a:avLst>
              <a:gd name="adj1" fmla="val 13611"/>
              <a:gd name="adj2" fmla="val 5641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 sz="1800" b="0"/>
          </a:p>
        </p:txBody>
      </p:sp>
      <p:sp>
        <p:nvSpPr>
          <p:cNvPr id="21509" name="Text Box 9"/>
          <p:cNvSpPr txBox="1">
            <a:spLocks noChangeArrowheads="1"/>
          </p:cNvSpPr>
          <p:nvPr/>
        </p:nvSpPr>
        <p:spPr bwMode="auto">
          <a:xfrm>
            <a:off x="6500826" y="2285992"/>
            <a:ext cx="2232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smtClean="0"/>
              <a:t>Oranges </a:t>
            </a:r>
            <a:endParaRPr lang="ru-RU" sz="2800" dirty="0"/>
          </a:p>
        </p:txBody>
      </p:sp>
      <p:sp>
        <p:nvSpPr>
          <p:cNvPr id="21510" name="Text Box 11"/>
          <p:cNvSpPr txBox="1">
            <a:spLocks noChangeArrowheads="1"/>
          </p:cNvSpPr>
          <p:nvPr/>
        </p:nvSpPr>
        <p:spPr bwMode="auto">
          <a:xfrm>
            <a:off x="611188" y="6021388"/>
            <a:ext cx="215155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0" dirty="0"/>
              <a:t>  </a:t>
            </a:r>
            <a:r>
              <a:rPr lang="en-US" sz="2800" dirty="0" smtClean="0"/>
              <a:t>Cheese</a:t>
            </a:r>
            <a:r>
              <a:rPr lang="en-US" sz="2800" b="0" dirty="0" smtClean="0"/>
              <a:t> 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21511" name="Text Box 20"/>
          <p:cNvSpPr txBox="1">
            <a:spLocks noChangeArrowheads="1"/>
          </p:cNvSpPr>
          <p:nvPr/>
        </p:nvSpPr>
        <p:spPr bwMode="auto">
          <a:xfrm>
            <a:off x="5857875" y="6000750"/>
            <a:ext cx="13452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smtClean="0"/>
              <a:t>bread</a:t>
            </a:r>
            <a:endParaRPr lang="ru-RU" dirty="0"/>
          </a:p>
        </p:txBody>
      </p:sp>
      <p:sp>
        <p:nvSpPr>
          <p:cNvPr id="21512" name="Text Box 23"/>
          <p:cNvSpPr txBox="1">
            <a:spLocks noChangeArrowheads="1"/>
          </p:cNvSpPr>
          <p:nvPr/>
        </p:nvSpPr>
        <p:spPr bwMode="auto">
          <a:xfrm>
            <a:off x="3276600" y="2133600"/>
            <a:ext cx="17540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smtClean="0"/>
              <a:t>Cookies</a:t>
            </a:r>
            <a:endParaRPr lang="ru-RU" sz="2800" dirty="0"/>
          </a:p>
        </p:txBody>
      </p:sp>
      <p:sp>
        <p:nvSpPr>
          <p:cNvPr id="21513" name="Text Box 28"/>
          <p:cNvSpPr txBox="1">
            <a:spLocks noChangeArrowheads="1"/>
          </p:cNvSpPr>
          <p:nvPr/>
        </p:nvSpPr>
        <p:spPr bwMode="auto">
          <a:xfrm>
            <a:off x="250825" y="3284538"/>
            <a:ext cx="20393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smtClean="0"/>
              <a:t>Porridge </a:t>
            </a:r>
            <a:endParaRPr lang="ru-RU" sz="2800" dirty="0"/>
          </a:p>
        </p:txBody>
      </p:sp>
      <p:pic>
        <p:nvPicPr>
          <p:cNvPr id="18" name="Рисунок 17" descr="http://im7-tub-ru.yandex.net/i?id=82442955-65-72&amp;n=1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714356"/>
            <a:ext cx="221457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http://im4-tub-ru.yandex.net/i?id=265977811-13-72&amp;n=1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357298"/>
            <a:ext cx="242889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http://im0-tub-ru.yandex.net/i?id=393083282-02-72&amp;n=1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786" y="4071942"/>
            <a:ext cx="1928826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5" name="Picture 21" descr="http://im8-tub-ru.yandex.net/i?id=168711138-09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43636" y="3500439"/>
            <a:ext cx="2428892" cy="1571635"/>
          </a:xfrm>
          <a:prstGeom prst="rect">
            <a:avLst/>
          </a:prstGeom>
          <a:noFill/>
        </p:spPr>
      </p:pic>
      <p:sp>
        <p:nvSpPr>
          <p:cNvPr id="23" name="Text Box 20"/>
          <p:cNvSpPr txBox="1">
            <a:spLocks noChangeArrowheads="1"/>
          </p:cNvSpPr>
          <p:nvPr/>
        </p:nvSpPr>
        <p:spPr bwMode="auto">
          <a:xfrm>
            <a:off x="7643834" y="4714884"/>
            <a:ext cx="15824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smtClean="0"/>
              <a:t>Butter </a:t>
            </a:r>
            <a:endParaRPr lang="ru-RU" dirty="0"/>
          </a:p>
        </p:txBody>
      </p:sp>
      <p:pic>
        <p:nvPicPr>
          <p:cNvPr id="21527" name="Picture 23" descr="http://im7-tub-ru.yandex.net/i?id=779732189-49-72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86116" y="5000636"/>
            <a:ext cx="2500315" cy="1571626"/>
          </a:xfrm>
          <a:prstGeom prst="rect">
            <a:avLst/>
          </a:prstGeom>
          <a:noFill/>
        </p:spPr>
      </p:pic>
      <p:pic>
        <p:nvPicPr>
          <p:cNvPr id="21529" name="Picture 25" descr="http://im3-tub-ru.yandex.net/i?id=57728012-62-72&amp;n=2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15140" y="857232"/>
            <a:ext cx="1905000" cy="1428750"/>
          </a:xfrm>
          <a:prstGeom prst="rect">
            <a:avLst/>
          </a:prstGeom>
          <a:noFill/>
        </p:spPr>
      </p:pic>
      <p:pic>
        <p:nvPicPr>
          <p:cNvPr id="17" name="Picture 2" descr="E:\Мои документы\Мои рисунки\открытки для письма деду морозу\3.4.005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987824" y="2708920"/>
            <a:ext cx="2664296" cy="206304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530" name="AutoShape 11"/>
          <p:cNvCxnSpPr>
            <a:cxnSpLocks noChangeShapeType="1"/>
          </p:cNvCxnSpPr>
          <p:nvPr/>
        </p:nvCxnSpPr>
        <p:spPr bwMode="auto">
          <a:xfrm rot="10800000" flipH="1" flipV="1">
            <a:off x="468313" y="3354388"/>
            <a:ext cx="1587" cy="1587"/>
          </a:xfrm>
          <a:prstGeom prst="bentConnector3">
            <a:avLst>
              <a:gd name="adj1" fmla="val -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2531" name="Text Box 28"/>
          <p:cNvSpPr txBox="1">
            <a:spLocks noChangeArrowheads="1"/>
          </p:cNvSpPr>
          <p:nvPr/>
        </p:nvSpPr>
        <p:spPr bwMode="auto">
          <a:xfrm>
            <a:off x="250825" y="256540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3600" b="0"/>
          </a:p>
        </p:txBody>
      </p:sp>
      <p:sp>
        <p:nvSpPr>
          <p:cNvPr id="22532" name="Text Box 30"/>
          <p:cNvSpPr txBox="1">
            <a:spLocks noChangeArrowheads="1"/>
          </p:cNvSpPr>
          <p:nvPr/>
        </p:nvSpPr>
        <p:spPr bwMode="auto">
          <a:xfrm>
            <a:off x="1692275" y="188913"/>
            <a:ext cx="52752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 b="0"/>
              <a:t>Find the words</a:t>
            </a:r>
            <a:endParaRPr lang="ru-RU" sz="5400" b="0"/>
          </a:p>
        </p:txBody>
      </p:sp>
      <p:sp>
        <p:nvSpPr>
          <p:cNvPr id="22535" name="Text Box 34"/>
          <p:cNvSpPr txBox="1">
            <a:spLocks noChangeArrowheads="1"/>
          </p:cNvSpPr>
          <p:nvPr/>
        </p:nvSpPr>
        <p:spPr bwMode="auto">
          <a:xfrm>
            <a:off x="0" y="2214554"/>
            <a:ext cx="9144000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err="1" smtClean="0"/>
              <a:t>lemonorangecupspaghettimeatchickencheesefruitvegetableeggice</a:t>
            </a:r>
            <a:r>
              <a:rPr lang="ru-RU" dirty="0" smtClean="0"/>
              <a:t>-</a:t>
            </a:r>
            <a:r>
              <a:rPr lang="en-US" dirty="0" smtClean="0"/>
              <a:t>cream</a:t>
            </a:r>
            <a:endParaRPr lang="ru-RU" dirty="0" smtClean="0"/>
          </a:p>
          <a:p>
            <a:r>
              <a:rPr lang="ru-RU" dirty="0"/>
              <a:t> </a:t>
            </a:r>
          </a:p>
          <a:p>
            <a:endParaRPr lang="ru-RU" sz="2800" dirty="0"/>
          </a:p>
        </p:txBody>
      </p:sp>
      <p:pic>
        <p:nvPicPr>
          <p:cNvPr id="8" name="Picture 2" descr="E:\Мои документы\Мои рисунки\открытки для письма деду морозу\3.4.0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3501008"/>
            <a:ext cx="3888432" cy="301093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1258888" y="0"/>
            <a:ext cx="6380162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6600" b="0"/>
              <a:t>Check yourself</a:t>
            </a:r>
            <a:endParaRPr lang="ru-RU" sz="6600" b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2428868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lemon</a:t>
            </a:r>
            <a:r>
              <a:rPr lang="en-US" dirty="0" err="1" smtClean="0">
                <a:solidFill>
                  <a:schemeClr val="tx2"/>
                </a:solidFill>
              </a:rPr>
              <a:t>orange</a:t>
            </a:r>
            <a:r>
              <a:rPr lang="en-US" dirty="0" err="1" smtClean="0">
                <a:solidFill>
                  <a:srgbClr val="FF3300"/>
                </a:solidFill>
              </a:rPr>
              <a:t>cup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spaghetti</a:t>
            </a:r>
            <a:r>
              <a:rPr lang="en-US" dirty="0" err="1" smtClean="0">
                <a:solidFill>
                  <a:srgbClr val="FFC000"/>
                </a:solidFill>
              </a:rPr>
              <a:t>meat</a:t>
            </a:r>
            <a:r>
              <a:rPr lang="en-US" dirty="0" err="1" smtClean="0">
                <a:solidFill>
                  <a:srgbClr val="FF3300"/>
                </a:solidFill>
              </a:rPr>
              <a:t>chicken</a:t>
            </a:r>
            <a:r>
              <a:rPr lang="en-US" dirty="0" err="1" smtClean="0">
                <a:solidFill>
                  <a:srgbClr val="FF00FF"/>
                </a:solidFill>
              </a:rPr>
              <a:t>cheese</a:t>
            </a:r>
            <a:r>
              <a:rPr lang="en-US" dirty="0" err="1" smtClean="0">
                <a:solidFill>
                  <a:srgbClr val="FF3300"/>
                </a:solidFill>
              </a:rPr>
              <a:t>fruit</a:t>
            </a:r>
            <a:r>
              <a:rPr lang="en-US" dirty="0" err="1" smtClean="0">
                <a:solidFill>
                  <a:srgbClr val="00B0F0"/>
                </a:solidFill>
              </a:rPr>
              <a:t>vegetable</a:t>
            </a:r>
            <a:r>
              <a:rPr lang="en-US" dirty="0" err="1" smtClean="0">
                <a:solidFill>
                  <a:srgbClr val="FF3300"/>
                </a:solidFill>
              </a:rPr>
              <a:t>egg</a:t>
            </a:r>
            <a:r>
              <a:rPr lang="en-US" dirty="0" err="1" smtClean="0">
                <a:solidFill>
                  <a:srgbClr val="7030A0"/>
                </a:solidFill>
              </a:rPr>
              <a:t>ice</a:t>
            </a:r>
            <a:r>
              <a:rPr lang="ru-RU" dirty="0" smtClean="0">
                <a:solidFill>
                  <a:srgbClr val="7030A0"/>
                </a:solidFill>
              </a:rPr>
              <a:t>-</a:t>
            </a:r>
            <a:r>
              <a:rPr lang="en-US" dirty="0" smtClean="0">
                <a:solidFill>
                  <a:srgbClr val="7030A0"/>
                </a:solidFill>
              </a:rPr>
              <a:t>cream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7" name="Picture 2" descr="E:\Мои документы\Мои рисунки\открытки для письма деду морозу\3.4.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3717032"/>
            <a:ext cx="3812751" cy="295232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17" name="Rectangle 4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Find as many words as possible</a:t>
            </a:r>
            <a:endParaRPr lang="ru-RU" smtClean="0"/>
          </a:p>
        </p:txBody>
      </p:sp>
      <p:graphicFrame>
        <p:nvGraphicFramePr>
          <p:cNvPr id="58486" name="Group 118"/>
          <p:cNvGraphicFramePr>
            <a:graphicFrameLocks noGrp="1"/>
          </p:cNvGraphicFramePr>
          <p:nvPr>
            <p:ph type="tbl" idx="1"/>
          </p:nvPr>
        </p:nvGraphicFramePr>
        <p:xfrm>
          <a:off x="457200" y="1628775"/>
          <a:ext cx="8229600" cy="4427539"/>
        </p:xfrm>
        <a:graphic>
          <a:graphicData uri="http://schemas.openxmlformats.org/drawingml/2006/table">
            <a:tbl>
              <a:tblPr/>
              <a:tblGrid>
                <a:gridCol w="914400"/>
                <a:gridCol w="914400"/>
                <a:gridCol w="914400"/>
                <a:gridCol w="914400"/>
                <a:gridCol w="885828"/>
                <a:gridCol w="942972"/>
                <a:gridCol w="914400"/>
                <a:gridCol w="914400"/>
                <a:gridCol w="914400"/>
              </a:tblGrid>
              <a:tr h="862013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D</a:t>
                      </a:r>
                      <a:endParaRPr lang="ru-RU" sz="4000" b="1" dirty="0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S 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B 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T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S 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O  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U 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P 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J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217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R </a:t>
                      </a:r>
                      <a:endParaRPr lang="ru-RU" sz="4000" b="1" dirty="0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/>
                        <a:t>W</a:t>
                      </a:r>
                      <a:endParaRPr lang="ru-RU" sz="4000" b="1" dirty="0" smtClean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R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A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M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smtClean="0"/>
                        <a:t>C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U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P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U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0588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I </a:t>
                      </a:r>
                      <a:endParaRPr lang="ru-RU" sz="4000" b="1" dirty="0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/>
                        <a:t>E</a:t>
                      </a:r>
                      <a:endParaRPr lang="ru-RU" sz="4000" b="1" dirty="0" smtClean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E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S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I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E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A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T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I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217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N</a:t>
                      </a:r>
                      <a:endParaRPr lang="ru-RU" sz="4000" b="1" dirty="0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/>
                        <a:t>E</a:t>
                      </a:r>
                      <a:endParaRPr lang="ru-RU" sz="4000" b="1" dirty="0" smtClean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A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T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L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T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E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A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C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0588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K</a:t>
                      </a:r>
                      <a:endParaRPr lang="ru-RU" sz="4000" b="1" dirty="0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/>
                        <a:t>T</a:t>
                      </a:r>
                      <a:endParaRPr lang="ru-RU" sz="4000" b="1" dirty="0" smtClean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D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Y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K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E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G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G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E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6" name="Rectangle 8"/>
          <p:cNvSpPr>
            <a:spLocks noGrp="1" noChangeArrowheads="1"/>
          </p:cNvSpPr>
          <p:nvPr>
            <p:ph type="title"/>
          </p:nvPr>
        </p:nvSpPr>
        <p:spPr>
          <a:xfrm>
            <a:off x="395288" y="620713"/>
            <a:ext cx="8243887" cy="377825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Check yourself.</a:t>
            </a:r>
            <a:endParaRPr lang="ru-RU" sz="400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ph type="tbl" idx="1"/>
          </p:nvPr>
        </p:nvGraphicFramePr>
        <p:xfrm>
          <a:off x="428596" y="1285860"/>
          <a:ext cx="8429688" cy="4857785"/>
        </p:xfrm>
        <a:graphic>
          <a:graphicData uri="http://schemas.openxmlformats.org/drawingml/2006/table">
            <a:tbl>
              <a:tblPr/>
              <a:tblGrid>
                <a:gridCol w="936632"/>
                <a:gridCol w="936632"/>
                <a:gridCol w="936632"/>
                <a:gridCol w="936632"/>
                <a:gridCol w="936632"/>
                <a:gridCol w="936632"/>
                <a:gridCol w="936632"/>
                <a:gridCol w="936632"/>
                <a:gridCol w="936632"/>
              </a:tblGrid>
              <a:tr h="945779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D</a:t>
                      </a:r>
                      <a:endParaRPr lang="ru-RU" sz="4000" b="1" dirty="0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S 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B 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T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S 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O  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U 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P 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J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</a:tr>
              <a:tr h="978872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R </a:t>
                      </a:r>
                      <a:endParaRPr lang="ru-RU" sz="4000" b="1" dirty="0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W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R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A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M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C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U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P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U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</a:tr>
              <a:tr h="977131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I </a:t>
                      </a:r>
                      <a:endParaRPr lang="ru-RU" sz="4000" b="1" dirty="0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E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E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S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I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E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A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T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I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</a:tr>
              <a:tr h="978872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N</a:t>
                      </a:r>
                      <a:endParaRPr lang="ru-RU" sz="4000" b="1" dirty="0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E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A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T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L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T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E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A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C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</a:tr>
              <a:tr h="977131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K</a:t>
                      </a:r>
                      <a:endParaRPr lang="ru-RU" sz="4000" b="1" dirty="0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T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D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Y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k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E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G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G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E</a:t>
                      </a:r>
                      <a:endParaRPr lang="ru-RU" sz="4000" b="1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Oval 3"/>
          <p:cNvSpPr>
            <a:spLocks noChangeArrowheads="1"/>
          </p:cNvSpPr>
          <p:nvPr/>
        </p:nvSpPr>
        <p:spPr bwMode="auto">
          <a:xfrm>
            <a:off x="2195513" y="404813"/>
            <a:ext cx="914400" cy="14176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2627313" y="1844675"/>
            <a:ext cx="215900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29" name="Oval 5"/>
          <p:cNvSpPr>
            <a:spLocks noChangeArrowheads="1"/>
          </p:cNvSpPr>
          <p:nvPr/>
        </p:nvSpPr>
        <p:spPr bwMode="auto">
          <a:xfrm>
            <a:off x="6877050" y="260350"/>
            <a:ext cx="914400" cy="1655763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7308850" y="1916113"/>
            <a:ext cx="576263" cy="2881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 flipV="1">
            <a:off x="7956550" y="2492375"/>
            <a:ext cx="21590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2" name="Oval 8"/>
          <p:cNvSpPr>
            <a:spLocks noChangeArrowheads="1"/>
          </p:cNvSpPr>
          <p:nvPr/>
        </p:nvSpPr>
        <p:spPr bwMode="auto">
          <a:xfrm>
            <a:off x="7667625" y="981075"/>
            <a:ext cx="914400" cy="16557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33" name="Oval 9"/>
          <p:cNvSpPr>
            <a:spLocks noChangeArrowheads="1"/>
          </p:cNvSpPr>
          <p:nvPr/>
        </p:nvSpPr>
        <p:spPr bwMode="auto">
          <a:xfrm>
            <a:off x="7885113" y="2205038"/>
            <a:ext cx="914400" cy="1704975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1835150" y="2924175"/>
            <a:ext cx="576263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 flipH="1">
            <a:off x="2843213" y="4365625"/>
            <a:ext cx="144462" cy="1223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 flipV="1">
            <a:off x="7956550" y="3933825"/>
            <a:ext cx="360363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 flipH="1">
            <a:off x="7812088" y="5157788"/>
            <a:ext cx="144462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 flipH="1">
            <a:off x="7380288" y="5229225"/>
            <a:ext cx="504825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>
            <a:off x="8027988" y="5157788"/>
            <a:ext cx="792162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40" name="Oval 16"/>
          <p:cNvSpPr>
            <a:spLocks noChangeArrowheads="1"/>
          </p:cNvSpPr>
          <p:nvPr/>
        </p:nvSpPr>
        <p:spPr bwMode="auto">
          <a:xfrm>
            <a:off x="684213" y="1700213"/>
            <a:ext cx="1439862" cy="1347787"/>
          </a:xfrm>
          <a:prstGeom prst="ellipse">
            <a:avLst/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V="1">
            <a:off x="2916238" y="2565400"/>
            <a:ext cx="64770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V="1">
            <a:off x="3851275" y="1412875"/>
            <a:ext cx="504825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43" name="Oval 19"/>
          <p:cNvSpPr>
            <a:spLocks noChangeArrowheads="1"/>
          </p:cNvSpPr>
          <p:nvPr/>
        </p:nvSpPr>
        <p:spPr bwMode="auto">
          <a:xfrm rot="2253256">
            <a:off x="4327525" y="38100"/>
            <a:ext cx="936625" cy="1501775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0" name="Picture 2" descr="E:\Мои документы\Мои рисунки\открытки для письма деду морозу\3.4.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132856"/>
            <a:ext cx="5070596" cy="392631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9144000" cy="7048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The English have four meals a day: breakfast, lunch, tea, and dinner or supper.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English people like tea. They drink a lot of tea. They like to drink tea with milk, not with lemon. 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We know that you don’t like porridge, but English people like to eat porridge with milk very much.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They usually eat it for breakfast.  English people don’t eat much bread. They never eat bread with meat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or vegetables. But they sometimes eat bread 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with soup. 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E:\Мои документы\Мои рисунки\открытки для письма деду морозу\snowwhite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384" y="5013176"/>
            <a:ext cx="1115616" cy="163696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42913" y="0"/>
            <a:ext cx="8701087" cy="468292"/>
          </a:xfrm>
        </p:spPr>
        <p:txBody>
          <a:bodyPr/>
          <a:lstStyle/>
          <a:p>
            <a:r>
              <a:rPr lang="en-US" sz="2800" dirty="0" smtClean="0"/>
              <a:t>Answer the questions</a:t>
            </a:r>
            <a:r>
              <a:rPr lang="ru-RU" sz="2800" dirty="0" smtClean="0"/>
              <a:t>:</a:t>
            </a:r>
            <a:endParaRPr lang="ru-RU" sz="28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6286520"/>
          </a:xfrm>
        </p:spPr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en-US" sz="2800" b="1" dirty="0" smtClean="0"/>
              <a:t>How many meals a day do the English have?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b="1" dirty="0" smtClean="0"/>
              <a:t>Do the English eat porridge for breakfast or for dinner?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b="1" dirty="0" smtClean="0"/>
              <a:t>Do English people like porridge?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b="1" dirty="0" smtClean="0"/>
              <a:t>Do English people drink a lot of tea?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b="1" dirty="0" smtClean="0"/>
              <a:t>Do English people eat much bread?</a:t>
            </a:r>
          </a:p>
          <a:p>
            <a:pPr>
              <a:lnSpc>
                <a:spcPct val="150000"/>
              </a:lnSpc>
              <a:buNone/>
            </a:pPr>
            <a:r>
              <a:rPr lang="en-US" sz="2800" b="1" dirty="0" smtClean="0"/>
              <a:t>   What do the English like to drink tea with?</a:t>
            </a:r>
          </a:p>
          <a:p>
            <a:pPr>
              <a:lnSpc>
                <a:spcPct val="150000"/>
              </a:lnSpc>
              <a:buNone/>
            </a:pPr>
            <a:r>
              <a:rPr lang="en-US" sz="2800" b="1" dirty="0" smtClean="0"/>
              <a:t>      What do the English like to eat porridge     with?          </a:t>
            </a:r>
          </a:p>
          <a:p>
            <a:pPr algn="ctr">
              <a:lnSpc>
                <a:spcPct val="150000"/>
              </a:lnSpc>
              <a:buNone/>
            </a:pPr>
            <a:r>
              <a:rPr lang="en-US" sz="2800" b="1" dirty="0" smtClean="0"/>
              <a:t>           </a:t>
            </a:r>
          </a:p>
          <a:p>
            <a:pPr algn="ctr">
              <a:buNone/>
            </a:pPr>
            <a:endParaRPr lang="en-US" sz="2800" b="1" dirty="0" smtClean="0"/>
          </a:p>
          <a:p>
            <a:pPr algn="ctr">
              <a:buNone/>
            </a:pPr>
            <a:endParaRPr lang="en-US" sz="2800" b="1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Мои документы\Мои рисунки\открытки для письма деду морозу\3.4.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5207660" cy="4032448"/>
          </a:xfrm>
          <a:prstGeom prst="rect">
            <a:avLst/>
          </a:prstGeom>
          <a:noFill/>
        </p:spPr>
      </p:pic>
      <p:pic>
        <p:nvPicPr>
          <p:cNvPr id="5" name="Picture 2" descr="E:\Мои документы\Мои рисунки\открытки для письма деду морозу\snowwhite-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2636912"/>
            <a:ext cx="3142810" cy="403244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1"/>
            <a:ext cx="9144000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Choose</a:t>
            </a:r>
            <a:r>
              <a:rPr kumimoji="0" lang="en-US" sz="3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the right word.  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kumimoji="0" lang="en-US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8929718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n-US" dirty="0" smtClean="0">
              <a:solidFill>
                <a:srgbClr val="FF33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algn="ctr"/>
            <a:r>
              <a:rPr lang="en-US" dirty="0" smtClean="0">
                <a:solidFill>
                  <a:srgbClr val="FF33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have, drink, tea, lemon, porridge, bread, soup</a:t>
            </a:r>
          </a:p>
          <a:p>
            <a:pPr lvl="0" algn="ctr"/>
            <a:endParaRPr lang="en-US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algn="ctr"/>
            <a:r>
              <a:rPr lang="en-U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The English …. four meals a day: breakfast, lunch, tea, and dinner or supper.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algn="ctr" eaLnBrk="0" hangingPunct="0"/>
            <a:r>
              <a:rPr lang="en-U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English people like tea. They drink a lot of … . They like to … tea with milk, not with … 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algn="ctr" eaLnBrk="0" hangingPunct="0"/>
            <a:r>
              <a:rPr lang="en-U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We know that you don’t like porridge, but English people like to eat  …..  with milk very much.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algn="ctr" eaLnBrk="0" hangingPunct="0"/>
            <a:r>
              <a:rPr lang="en-U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They usually eat it for breakfast.  </a:t>
            </a:r>
          </a:p>
          <a:p>
            <a:pPr lvl="0" algn="ctr" eaLnBrk="0" hangingPunct="0"/>
            <a:r>
              <a:rPr lang="en-U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English people don’t eat much ….  . </a:t>
            </a:r>
          </a:p>
          <a:p>
            <a:pPr lvl="0" algn="ctr" eaLnBrk="0" hangingPunct="0"/>
            <a:r>
              <a:rPr lang="en-U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      They never eat bread with meat or vegetables. </a:t>
            </a:r>
          </a:p>
          <a:p>
            <a:pPr lvl="0" algn="ctr" eaLnBrk="0" hangingPunct="0"/>
            <a:r>
              <a:rPr lang="en-US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But they sometimes eat bread with  …… 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algn="ctr" eaLnBrk="0" hangingPunct="0"/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4"/>
          <p:cNvSpPr>
            <a:spLocks noChangeArrowheads="1"/>
          </p:cNvSpPr>
          <p:nvPr/>
        </p:nvSpPr>
        <p:spPr bwMode="auto">
          <a:xfrm>
            <a:off x="214282" y="0"/>
            <a:ext cx="8643998" cy="6858000"/>
          </a:xfrm>
          <a:prstGeom prst="cloudCallout">
            <a:avLst>
              <a:gd name="adj1" fmla="val -10605"/>
              <a:gd name="adj2" fmla="val 14667"/>
            </a:avLst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4000" b="0"/>
          </a:p>
          <a:p>
            <a:endParaRPr lang="ru-RU" sz="4000" b="0"/>
          </a:p>
        </p:txBody>
      </p:sp>
      <p:sp>
        <p:nvSpPr>
          <p:cNvPr id="33795" name="Text Box 5"/>
          <p:cNvSpPr txBox="1">
            <a:spLocks noChangeArrowheads="1"/>
          </p:cNvSpPr>
          <p:nvPr/>
        </p:nvSpPr>
        <p:spPr bwMode="auto">
          <a:xfrm>
            <a:off x="1071538" y="785794"/>
            <a:ext cx="7572428" cy="3477875"/>
          </a:xfrm>
          <a:prstGeom prst="rect">
            <a:avLst/>
          </a:prstGeom>
          <a:solidFill>
            <a:srgbClr val="66FF99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800" dirty="0"/>
              <a:t>Home work</a:t>
            </a:r>
          </a:p>
          <a:p>
            <a:r>
              <a:rPr lang="en-US" sz="4800" dirty="0"/>
              <a:t> </a:t>
            </a:r>
          </a:p>
          <a:p>
            <a:r>
              <a:rPr lang="ru-RU" sz="4000" b="0" dirty="0" smtClean="0"/>
              <a:t>Написать рецепт своего любимого</a:t>
            </a:r>
            <a:r>
              <a:rPr lang="en-US" sz="4000" b="0" dirty="0" smtClean="0"/>
              <a:t> </a:t>
            </a:r>
            <a:r>
              <a:rPr lang="ru-RU" sz="4000" b="0" dirty="0" smtClean="0"/>
              <a:t>блюда</a:t>
            </a:r>
            <a:r>
              <a:rPr lang="en-US" sz="4000" b="0" dirty="0" smtClean="0"/>
              <a:t>.</a:t>
            </a:r>
          </a:p>
          <a:p>
            <a:r>
              <a:rPr lang="en-US" sz="4400" b="0" dirty="0" smtClean="0"/>
              <a:t>Ex.10 p.83 </a:t>
            </a:r>
            <a:endParaRPr lang="ru-RU" sz="4400" b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ChangeArrowheads="1"/>
          </p:cNvSpPr>
          <p:nvPr/>
        </p:nvSpPr>
        <p:spPr bwMode="auto">
          <a:xfrm>
            <a:off x="1547813" y="2492375"/>
            <a:ext cx="6196012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800" b="0"/>
              <a:t>Good luck!</a:t>
            </a:r>
          </a:p>
        </p:txBody>
      </p:sp>
      <p:sp>
        <p:nvSpPr>
          <p:cNvPr id="34819" name="Rectangle 6"/>
          <p:cNvSpPr>
            <a:spLocks noChangeArrowheads="1"/>
          </p:cNvSpPr>
          <p:nvPr/>
        </p:nvSpPr>
        <p:spPr bwMode="auto">
          <a:xfrm>
            <a:off x="1476375" y="476250"/>
            <a:ext cx="6488113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 b="0"/>
              <a:t>Now children, the </a:t>
            </a:r>
          </a:p>
          <a:p>
            <a:r>
              <a:rPr lang="en-US" sz="5400" b="0"/>
              <a:t>lesson is over.</a:t>
            </a:r>
            <a:endParaRPr lang="ru-RU" sz="5400" b="0"/>
          </a:p>
        </p:txBody>
      </p:sp>
      <p:pic>
        <p:nvPicPr>
          <p:cNvPr id="34820" name="Picture 7" descr="P10101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75" y="4000500"/>
            <a:ext cx="4032250" cy="220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179512" y="836613"/>
            <a:ext cx="8712967" cy="4456112"/>
          </a:xfrm>
        </p:spPr>
        <p:txBody>
          <a:bodyPr/>
          <a:lstStyle/>
          <a:p>
            <a:pPr algn="ctr" eaLnBrk="1" hangingPunct="1">
              <a:buNone/>
            </a:pPr>
            <a:r>
              <a:rPr lang="en-US" sz="6600" b="1" dirty="0" smtClean="0"/>
              <a:t>doctor</a:t>
            </a:r>
            <a:r>
              <a:rPr lang="en-US" sz="6600" b="1" dirty="0" smtClean="0"/>
              <a:t>, </a:t>
            </a:r>
            <a:r>
              <a:rPr lang="en-US" sz="6600" b="1" dirty="0" smtClean="0"/>
              <a:t>tea, </a:t>
            </a:r>
            <a:r>
              <a:rPr lang="en-US" sz="6600" b="1" dirty="0" smtClean="0"/>
              <a:t>sweets, keep, read, tell, clean, sing, drink, eat</a:t>
            </a:r>
            <a:endParaRPr lang="ru-RU" sz="6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mtClean="0"/>
              <a:t>                 </a:t>
            </a:r>
          </a:p>
          <a:p>
            <a:pPr marL="609600" indent="-609600" eaLnBrk="1" hangingPunct="1">
              <a:buFontTx/>
              <a:buNone/>
            </a:pPr>
            <a:r>
              <a:rPr lang="en-US" smtClean="0"/>
              <a:t>           </a:t>
            </a:r>
            <a:endParaRPr lang="en-US" sz="6600" i="1" smtClean="0">
              <a:solidFill>
                <a:srgbClr val="000099"/>
              </a:solidFill>
              <a:latin typeface="Arial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6600" i="1" smtClean="0">
                <a:solidFill>
                  <a:srgbClr val="000099"/>
                </a:solidFill>
                <a:latin typeface="Arial" charset="0"/>
              </a:rPr>
              <a:t>        </a:t>
            </a:r>
            <a:endParaRPr lang="ru-RU" smtClean="0"/>
          </a:p>
        </p:txBody>
      </p:sp>
      <p:sp>
        <p:nvSpPr>
          <p:cNvPr id="6147" name="Text Box 8"/>
          <p:cNvSpPr txBox="1">
            <a:spLocks noChangeArrowheads="1"/>
          </p:cNvSpPr>
          <p:nvPr/>
        </p:nvSpPr>
        <p:spPr bwMode="auto">
          <a:xfrm>
            <a:off x="6084888" y="2492375"/>
            <a:ext cx="2447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1800" b="0"/>
          </a:p>
        </p:txBody>
      </p:sp>
      <p:sp>
        <p:nvSpPr>
          <p:cNvPr id="6148" name="AutoShape 10"/>
          <p:cNvSpPr>
            <a:spLocks noChangeArrowheads="1"/>
          </p:cNvSpPr>
          <p:nvPr/>
        </p:nvSpPr>
        <p:spPr bwMode="auto">
          <a:xfrm>
            <a:off x="1714500" y="3214688"/>
            <a:ext cx="3643313" cy="2303462"/>
          </a:xfrm>
          <a:prstGeom prst="wedgeEllipseCallout">
            <a:avLst>
              <a:gd name="adj1" fmla="val -74625"/>
              <a:gd name="adj2" fmla="val 49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6600" b="0" dirty="0" smtClean="0">
                <a:solidFill>
                  <a:srgbClr val="000099"/>
                </a:solidFill>
              </a:rPr>
              <a:t>ea</a:t>
            </a:r>
            <a:endParaRPr lang="ru-RU" sz="6600" b="0" dirty="0">
              <a:solidFill>
                <a:srgbClr val="000099"/>
              </a:solidFill>
            </a:endParaRPr>
          </a:p>
        </p:txBody>
      </p:sp>
      <p:sp>
        <p:nvSpPr>
          <p:cNvPr id="6149" name="AutoShape 11"/>
          <p:cNvSpPr>
            <a:spLocks noChangeArrowheads="1"/>
          </p:cNvSpPr>
          <p:nvPr/>
        </p:nvSpPr>
        <p:spPr bwMode="auto">
          <a:xfrm>
            <a:off x="1714500" y="357188"/>
            <a:ext cx="3889375" cy="2071687"/>
          </a:xfrm>
          <a:prstGeom prst="wedgeEllipseCallout">
            <a:avLst>
              <a:gd name="adj1" fmla="val -61102"/>
              <a:gd name="adj2" fmla="val 6998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 sz="1800" b="0"/>
          </a:p>
        </p:txBody>
      </p:sp>
      <p:sp>
        <p:nvSpPr>
          <p:cNvPr id="6150" name="Text Box 12"/>
          <p:cNvSpPr txBox="1">
            <a:spLocks noChangeArrowheads="1"/>
          </p:cNvSpPr>
          <p:nvPr/>
        </p:nvSpPr>
        <p:spPr bwMode="auto">
          <a:xfrm>
            <a:off x="2714625" y="714375"/>
            <a:ext cx="119455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6600" b="0" dirty="0" err="1" smtClean="0"/>
              <a:t>ee</a:t>
            </a:r>
            <a:endParaRPr lang="ru-RU" sz="6600" b="0" dirty="0"/>
          </a:p>
        </p:txBody>
      </p:sp>
      <p:sp>
        <p:nvSpPr>
          <p:cNvPr id="6151" name="Oval 13"/>
          <p:cNvSpPr>
            <a:spLocks noChangeArrowheads="1"/>
          </p:cNvSpPr>
          <p:nvPr/>
        </p:nvSpPr>
        <p:spPr bwMode="auto">
          <a:xfrm>
            <a:off x="5580063" y="1268413"/>
            <a:ext cx="3313112" cy="33131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 b="0" dirty="0" smtClean="0"/>
              <a:t>[</a:t>
            </a:r>
            <a:r>
              <a:rPr lang="en-US" sz="8000" b="0" dirty="0" err="1" smtClean="0"/>
              <a:t>i</a:t>
            </a:r>
            <a:r>
              <a:rPr lang="ru-RU" sz="8000" b="0" dirty="0" smtClean="0"/>
              <a:t>:</a:t>
            </a:r>
            <a:r>
              <a:rPr lang="en-US" sz="8000" b="0" dirty="0" smtClean="0"/>
              <a:t>]</a:t>
            </a:r>
            <a:endParaRPr lang="ru-RU" sz="8000" b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971550" y="184150"/>
            <a:ext cx="74168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7200" b="0" dirty="0"/>
          </a:p>
          <a:p>
            <a:endParaRPr lang="en-US" sz="7200" b="0" dirty="0"/>
          </a:p>
          <a:p>
            <a:r>
              <a:rPr lang="en-US" sz="7200" b="0" dirty="0"/>
              <a:t>     </a:t>
            </a:r>
            <a:endParaRPr lang="ru-RU" sz="7200" b="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23528" y="548680"/>
            <a:ext cx="8229600" cy="4456113"/>
          </a:xfrm>
        </p:spPr>
        <p:txBody>
          <a:bodyPr/>
          <a:lstStyle/>
          <a:p>
            <a:pPr algn="ctr">
              <a:lnSpc>
                <a:spcPct val="150000"/>
              </a:lnSpc>
              <a:buNone/>
            </a:pPr>
            <a:r>
              <a:rPr lang="en-US" sz="5400" b="1" dirty="0" smtClean="0"/>
              <a:t>“</a:t>
            </a:r>
            <a:r>
              <a:rPr lang="en-US" sz="6000" b="1" dirty="0" smtClean="0"/>
              <a:t>An apple a day keeps the doctor away”</a:t>
            </a:r>
            <a:endParaRPr lang="ru-RU" sz="6000" b="1" dirty="0"/>
          </a:p>
        </p:txBody>
      </p:sp>
      <p:pic>
        <p:nvPicPr>
          <p:cNvPr id="2050" name="Picture 2" descr="E:\Мои документы\Мои рисунки\открытки для письма деду морозу\snowwhite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717032"/>
            <a:ext cx="1895475" cy="24098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571500"/>
            <a:ext cx="8572500" cy="5688013"/>
          </a:xfrm>
        </p:spPr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en-US" sz="4000" b="1" dirty="0" smtClean="0"/>
              <a:t>   [e] – dress, bread, get, red</a:t>
            </a:r>
            <a:endParaRPr lang="ru-RU" sz="4000" dirty="0" smtClean="0"/>
          </a:p>
          <a:p>
            <a:pPr>
              <a:lnSpc>
                <a:spcPct val="200000"/>
              </a:lnSpc>
              <a:buNone/>
            </a:pPr>
            <a:r>
              <a:rPr lang="en-US" sz="4000" b="1" dirty="0" smtClean="0"/>
              <a:t>  [u:]- school, juice, too, took</a:t>
            </a:r>
            <a:endParaRPr lang="ru-RU" sz="4000" dirty="0" smtClean="0"/>
          </a:p>
          <a:p>
            <a:pPr>
              <a:lnSpc>
                <a:spcPct val="200000"/>
              </a:lnSpc>
              <a:buNone/>
            </a:pPr>
            <a:r>
              <a:rPr lang="en-US" sz="3600" b="1" dirty="0" smtClean="0"/>
              <a:t>   [</a:t>
            </a:r>
            <a:r>
              <a:rPr lang="en-US" sz="3600" b="1" dirty="0" err="1" smtClean="0"/>
              <a:t>i</a:t>
            </a:r>
            <a:r>
              <a:rPr lang="en-US" sz="3600" b="1" dirty="0" smtClean="0"/>
              <a:t>:] – eat, sweets, tea, clean</a:t>
            </a:r>
            <a:endParaRPr lang="ru-RU" sz="3600" dirty="0" smtClean="0"/>
          </a:p>
          <a:p>
            <a:pPr>
              <a:lnSpc>
                <a:spcPct val="200000"/>
              </a:lnSpc>
              <a:buNone/>
            </a:pPr>
            <a:r>
              <a:rPr lang="en-US" sz="3600" b="1" dirty="0" smtClean="0"/>
              <a:t>   [</a:t>
            </a:r>
            <a:r>
              <a:rPr lang="en-US" sz="3600" b="1" dirty="0" err="1" smtClean="0"/>
              <a:t>ei</a:t>
            </a:r>
            <a:r>
              <a:rPr lang="en-US" sz="3600" b="1" dirty="0" smtClean="0"/>
              <a:t>] – play, take, tasty </a:t>
            </a:r>
            <a:endParaRPr lang="ru-RU" sz="3600" dirty="0" smtClean="0"/>
          </a:p>
          <a:p>
            <a:pPr algn="ctr">
              <a:lnSpc>
                <a:spcPct val="200000"/>
              </a:lnSpc>
              <a:buFontTx/>
              <a:buNone/>
            </a:pPr>
            <a:endParaRPr lang="en-US" sz="3600" b="1" dirty="0" smtClean="0"/>
          </a:p>
          <a:p>
            <a:pPr algn="ctr" eaLnBrk="1" hangingPunct="1">
              <a:lnSpc>
                <a:spcPct val="200000"/>
              </a:lnSpc>
            </a:pPr>
            <a:endParaRPr lang="en-US" sz="3600" b="1" dirty="0" smtClean="0"/>
          </a:p>
          <a:p>
            <a:pPr algn="ctr" eaLnBrk="1" hangingPunct="1">
              <a:lnSpc>
                <a:spcPct val="200000"/>
              </a:lnSpc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109" name="Group 213"/>
          <p:cNvGraphicFramePr>
            <a:graphicFrameLocks noGrp="1"/>
          </p:cNvGraphicFramePr>
          <p:nvPr>
            <p:ph/>
          </p:nvPr>
        </p:nvGraphicFramePr>
        <p:xfrm>
          <a:off x="442913" y="103188"/>
          <a:ext cx="8243887" cy="6736080"/>
        </p:xfrm>
        <a:graphic>
          <a:graphicData uri="http://schemas.openxmlformats.org/drawingml/2006/table">
            <a:tbl>
              <a:tblPr/>
              <a:tblGrid>
                <a:gridCol w="2747962"/>
                <a:gridCol w="2747963"/>
                <a:gridCol w="2747962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cheese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[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tςi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: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z]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Сыр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cabbage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[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kæbid</a:t>
                      </a:r>
                      <a:r>
                        <a:rPr kumimoji="0" lang="ru-RU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з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]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Капуста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carrot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[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kærət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]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Морковь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bread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[bred]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Хлеб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juice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[d</a:t>
                      </a:r>
                      <a:r>
                        <a:rPr kumimoji="0" lang="ru-RU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з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υ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: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 ]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Сок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cake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[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keik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]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Торт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tea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[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ti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: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]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Чай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milk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[milk]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Молоко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orange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[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orind</a:t>
                      </a:r>
                      <a:r>
                        <a:rPr kumimoji="0" lang="ru-RU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з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]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Апельсин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coffee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[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kofi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]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Кофе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sweet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[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swi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: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t]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Сладость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meat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[mi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: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t]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Мясо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honey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[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hΛni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]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Мед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5"/>
          <p:cNvSpPr>
            <a:spLocks noChangeArrowheads="1"/>
          </p:cNvSpPr>
          <p:nvPr/>
        </p:nvSpPr>
        <p:spPr bwMode="auto">
          <a:xfrm>
            <a:off x="0" y="0"/>
            <a:ext cx="4427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            </a:t>
            </a:r>
            <a:endParaRPr lang="ru-RU" sz="2800"/>
          </a:p>
        </p:txBody>
      </p:sp>
      <p:graphicFrame>
        <p:nvGraphicFramePr>
          <p:cNvPr id="73064" name="Group 360"/>
          <p:cNvGraphicFramePr>
            <a:graphicFrameLocks noGrp="1"/>
          </p:cNvGraphicFramePr>
          <p:nvPr>
            <p:ph/>
          </p:nvPr>
        </p:nvGraphicFramePr>
        <p:xfrm>
          <a:off x="2000233" y="0"/>
          <a:ext cx="5500726" cy="6736080"/>
        </p:xfrm>
        <a:graphic>
          <a:graphicData uri="http://schemas.openxmlformats.org/drawingml/2006/table">
            <a:tbl>
              <a:tblPr/>
              <a:tblGrid>
                <a:gridCol w="5500726"/>
              </a:tblGrid>
              <a:tr h="4784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cheese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cabbage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carrot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bread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juice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cake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tea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484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milk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orange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coffee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sweet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meat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honey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176" name="Group 232"/>
          <p:cNvGraphicFramePr>
            <a:graphicFrameLocks noGrp="1"/>
          </p:cNvGraphicFramePr>
          <p:nvPr>
            <p:ph/>
          </p:nvPr>
        </p:nvGraphicFramePr>
        <p:xfrm>
          <a:off x="3000375" y="357188"/>
          <a:ext cx="3168650" cy="5953125"/>
        </p:xfrm>
        <a:graphic>
          <a:graphicData uri="http://schemas.openxmlformats.org/drawingml/2006/table">
            <a:tbl>
              <a:tblPr/>
              <a:tblGrid>
                <a:gridCol w="3168650"/>
              </a:tblGrid>
              <a:tr h="5953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214688" y="71438"/>
          <a:ext cx="2747962" cy="6786586"/>
        </p:xfrm>
        <a:graphic>
          <a:graphicData uri="http://schemas.openxmlformats.org/drawingml/2006/table">
            <a:tbl>
              <a:tblPr/>
              <a:tblGrid>
                <a:gridCol w="2747962"/>
              </a:tblGrid>
              <a:tr h="5686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Сыр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Капуста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Морковь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Хлеб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Сок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Торт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Чай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Молоко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Апельсин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Кофе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Сладость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Мясо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Мед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ры">
  <a:themeElements>
    <a:clrScheme name="Шары 7">
      <a:dk1>
        <a:srgbClr val="000066"/>
      </a:dk1>
      <a:lt1>
        <a:srgbClr val="E1F4FF"/>
      </a:lt1>
      <a:dk2>
        <a:srgbClr val="000066"/>
      </a:dk2>
      <a:lt2>
        <a:srgbClr val="CCCCFF"/>
      </a:lt2>
      <a:accent1>
        <a:srgbClr val="9999FF"/>
      </a:accent1>
      <a:accent2>
        <a:srgbClr val="33CCCC"/>
      </a:accent2>
      <a:accent3>
        <a:srgbClr val="EEF8FF"/>
      </a:accent3>
      <a:accent4>
        <a:srgbClr val="000056"/>
      </a:accent4>
      <a:accent5>
        <a:srgbClr val="CACAFF"/>
      </a:accent5>
      <a:accent6>
        <a:srgbClr val="2DB9B9"/>
      </a:accent6>
      <a:hlink>
        <a:srgbClr val="66FFFF"/>
      </a:hlink>
      <a:folHlink>
        <a:srgbClr val="660066"/>
      </a:folHlink>
    </a:clrScheme>
    <a:fontScheme name="Шар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2823</TotalTime>
  <Words>667</Words>
  <Application>Microsoft Office PowerPoint</Application>
  <PresentationFormat>Экран (4:3)</PresentationFormat>
  <Paragraphs>235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Шары</vt:lpstr>
      <vt:lpstr>FOOD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Snow White likes  …and… </vt:lpstr>
      <vt:lpstr>Слайд 12</vt:lpstr>
      <vt:lpstr>Слайд 13</vt:lpstr>
      <vt:lpstr>Слайд 14</vt:lpstr>
      <vt:lpstr>Find as many words as possible</vt:lpstr>
      <vt:lpstr>Check yourself.</vt:lpstr>
      <vt:lpstr>Слайд 17</vt:lpstr>
      <vt:lpstr>Слайд 18</vt:lpstr>
      <vt:lpstr>Answer the questions:</vt:lpstr>
      <vt:lpstr>Слайд 20</vt:lpstr>
      <vt:lpstr>Слайд 21</vt:lpstr>
      <vt:lpstr>Слайд 22</vt:lpstr>
    </vt:vector>
  </TitlesOfParts>
  <Company>НЕТ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</dc:title>
  <dc:creator>ПИКСИМОВ</dc:creator>
  <cp:lastModifiedBy>Компьютер</cp:lastModifiedBy>
  <cp:revision>120</cp:revision>
  <dcterms:created xsi:type="dcterms:W3CDTF">2008-02-17T13:16:40Z</dcterms:created>
  <dcterms:modified xsi:type="dcterms:W3CDTF">2016-10-13T12:15:41Z</dcterms:modified>
</cp:coreProperties>
</file>