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297" r:id="rId4"/>
    <p:sldId id="290" r:id="rId5"/>
    <p:sldId id="256" r:id="rId6"/>
    <p:sldId id="272" r:id="rId7"/>
    <p:sldId id="263" r:id="rId8"/>
    <p:sldId id="273" r:id="rId9"/>
    <p:sldId id="283" r:id="rId10"/>
    <p:sldId id="284" r:id="rId11"/>
    <p:sldId id="298" r:id="rId12"/>
    <p:sldId id="303" r:id="rId13"/>
    <p:sldId id="307" r:id="rId14"/>
    <p:sldId id="306" r:id="rId15"/>
    <p:sldId id="308" r:id="rId16"/>
    <p:sldId id="274" r:id="rId17"/>
    <p:sldId id="285" r:id="rId18"/>
    <p:sldId id="276" r:id="rId19"/>
    <p:sldId id="282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FDB"/>
    <a:srgbClr val="9E5ECE"/>
    <a:srgbClr val="9900CC"/>
    <a:srgbClr val="FFFFCC"/>
    <a:srgbClr val="26DFF2"/>
    <a:srgbClr val="1C9FF0"/>
    <a:srgbClr val="66FFFF"/>
    <a:srgbClr val="A50021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9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62A993-82AD-428E-8BC2-E558FC7D7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F3880189-D957-4A67-8146-B3ABCC083D8E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Эпиграф к уроку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B1FDB"/>
                </a:solidFill>
              </a:rPr>
              <a:t>«Ум заключается не только в знании, но и в умении прилагать знание на деле»</a:t>
            </a:r>
          </a:p>
          <a:p>
            <a:endParaRPr lang="ru-RU" b="1" dirty="0">
              <a:solidFill>
                <a:srgbClr val="DB1FDB"/>
              </a:solidFill>
            </a:endParaRPr>
          </a:p>
          <a:p>
            <a:endParaRPr lang="ru-RU" b="1" dirty="0" smtClean="0">
              <a:solidFill>
                <a:srgbClr val="DB1FDB"/>
              </a:solidFill>
            </a:endParaRPr>
          </a:p>
          <a:p>
            <a:r>
              <a:rPr lang="ru-RU" b="1" dirty="0">
                <a:solidFill>
                  <a:srgbClr val="DB1FDB"/>
                </a:solidFill>
              </a:rPr>
              <a:t> </a:t>
            </a:r>
            <a:r>
              <a:rPr lang="ru-RU" b="1" dirty="0" smtClean="0">
                <a:solidFill>
                  <a:srgbClr val="DB1FDB"/>
                </a:solidFill>
              </a:rPr>
              <a:t>                                          Аристотель</a:t>
            </a:r>
            <a:endParaRPr lang="ru-RU" b="1" dirty="0">
              <a:solidFill>
                <a:srgbClr val="DB1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68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929486" cy="762000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3. По 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растворимости в воде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142984"/>
            <a:ext cx="4071966" cy="785818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9900CC"/>
                </a:solidFill>
                <a:latin typeface="Comic Sans MS" pitchFamily="66" charset="0"/>
              </a:rPr>
              <a:t>Кислоты</a:t>
            </a:r>
            <a:r>
              <a:rPr lang="ru-RU" sz="4400" dirty="0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9900CC"/>
              </a:solidFill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rot="10800000" flipV="1">
            <a:off x="2000232" y="2143116"/>
            <a:ext cx="1857388" cy="785818"/>
          </a:xfrm>
          <a:prstGeom prst="straightConnector1">
            <a:avLst/>
          </a:prstGeom>
          <a:ln>
            <a:solidFill>
              <a:srgbClr val="1C9FF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 bwMode="auto">
          <a:xfrm>
            <a:off x="5214942" y="2143116"/>
            <a:ext cx="1571636" cy="714380"/>
          </a:xfrm>
          <a:prstGeom prst="straightConnector1">
            <a:avLst/>
          </a:prstGeom>
          <a:ln>
            <a:solidFill>
              <a:srgbClr val="1C9FF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2857496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Растворимые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2857496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Нерастворимые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B1FDB"/>
                </a:solidFill>
              </a:rPr>
              <a:t>Видеофрагмент: кислоты и индикаторы</a:t>
            </a:r>
            <a:endParaRPr lang="ru-RU" dirty="0">
              <a:solidFill>
                <a:srgbClr val="DB1FD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14362"/>
              </p:ext>
            </p:extLst>
          </p:nvPr>
        </p:nvGraphicFramePr>
        <p:xfrm>
          <a:off x="2997200" y="2997200"/>
          <a:ext cx="314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Объект упаковщика для оболочки" showAsIcon="1" r:id="rId3" imgW="3149280" imgH="863640" progId="Package">
                  <p:embed/>
                </p:oleObj>
              </mc:Choice>
              <mc:Fallback>
                <p:oleObj name="Объект упаковщика для оболочки" showAsIcon="1" r:id="rId3" imgW="314928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7200" y="2997200"/>
                        <a:ext cx="3149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987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63000" cy="762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Правила техники безопасности </a:t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при работе с кислотами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либих юстус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5" y="1214423"/>
            <a:ext cx="3207869" cy="3570048"/>
          </a:xfrm>
          <a:prstGeom prst="roundRect">
            <a:avLst/>
          </a:prstGeom>
          <a:ln w="57150">
            <a:solidFill>
              <a:srgbClr val="9E5ECE"/>
            </a:solidFill>
          </a:ln>
        </p:spPr>
      </p:pic>
      <p:sp>
        <p:nvSpPr>
          <p:cNvPr id="6" name="Вертикальный свиток 5"/>
          <p:cNvSpPr/>
          <p:nvPr/>
        </p:nvSpPr>
        <p:spPr bwMode="auto">
          <a:xfrm>
            <a:off x="4714844" y="857232"/>
            <a:ext cx="4429156" cy="507209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err="1" smtClean="0">
                <a:solidFill>
                  <a:srgbClr val="9900CC"/>
                </a:solidFill>
                <a:latin typeface="Comic Sans MS" pitchFamily="66" charset="0"/>
              </a:rPr>
              <a:t>Юстус</a:t>
            </a:r>
            <a:r>
              <a:rPr lang="ru-RU" sz="2400" b="1" dirty="0" smtClean="0">
                <a:solidFill>
                  <a:srgbClr val="9900CC"/>
                </a:solidFill>
                <a:latin typeface="Comic Sans MS" pitchFamily="66" charset="0"/>
              </a:rPr>
              <a:t> Либих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(1803-1873), немецкий химик, основатель научной школы, один из создателей агрохимии, иностранный член-корреспондент Петербургской АН (1830)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071810"/>
            <a:ext cx="4570065" cy="214314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 l="5137" r="1539"/>
          <a:stretch>
            <a:fillRect/>
          </a:stretch>
        </p:blipFill>
        <p:spPr bwMode="auto">
          <a:xfrm>
            <a:off x="214282" y="1071546"/>
            <a:ext cx="8606400" cy="150019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4000504"/>
            <a:ext cx="5929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Запомни:</a:t>
            </a:r>
          </a:p>
          <a:p>
            <a:pPr marL="342900" indent="-342900" algn="ctr"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ЛЕЙ ВОДУ В КИСЛОТУ!!!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311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14290"/>
            <a:ext cx="8763000" cy="54771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Кислоты в жизни человека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71448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В медицине</a:t>
            </a:r>
            <a:endParaRPr lang="ru-RU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21442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кулинарии и продуктах питания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00024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народном хозяйстве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В организме</a:t>
            </a:r>
            <a:endParaRPr lang="ru-RU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8" name="Picture 4" descr="PE01981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2786082" cy="26510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4286256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Молочная кислота образуется в мышцах при нагрузке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786058"/>
            <a:ext cx="3805257" cy="3526679"/>
          </a:xfrm>
          <a:prstGeom prst="rect">
            <a:avLst/>
          </a:prstGeom>
          <a:noFill/>
          <a:ln w="38100">
            <a:solidFill>
              <a:srgbClr val="26DFF2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214678" y="571501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Соляная кислота в желудке способствует перевариванию пищи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843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2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2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2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2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9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277120" cy="762000"/>
          </a:xfrm>
        </p:spPr>
        <p:txBody>
          <a:bodyPr/>
          <a:lstStyle/>
          <a:p>
            <a:r>
              <a:rPr lang="ru-RU" dirty="0" smtClean="0">
                <a:solidFill>
                  <a:srgbClr val="DB1FDB"/>
                </a:solidFill>
                <a:latin typeface="Comic Sans MS" pitchFamily="66" charset="0"/>
              </a:rPr>
              <a:t>Кислоты в природе</a:t>
            </a:r>
            <a:endParaRPr lang="ru-RU" dirty="0">
              <a:solidFill>
                <a:srgbClr val="DB1FDB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Медоносная пчела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404664"/>
            <a:ext cx="1928826" cy="3017541"/>
          </a:xfrm>
          <a:ln w="38100">
            <a:solidFill>
              <a:srgbClr val="FFFF00"/>
            </a:solidFill>
          </a:ln>
        </p:spPr>
      </p:pic>
      <p:pic>
        <p:nvPicPr>
          <p:cNvPr id="5" name="Рисунок 4" descr="Крапива двудомная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560" y="3140968"/>
            <a:ext cx="3055959" cy="250033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5786454"/>
            <a:ext cx="3643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Comic Sans MS" pitchFamily="66" charset="0"/>
              </a:rPr>
              <a:t>Муравьиная кислота</a:t>
            </a:r>
          </a:p>
          <a:p>
            <a:pPr algn="ctr"/>
            <a:r>
              <a:rPr lang="ru-RU" sz="2400" b="1" dirty="0" smtClean="0">
                <a:solidFill>
                  <a:srgbClr val="DB1FDB"/>
                </a:solidFill>
                <a:latin typeface="Comic Sans MS" pitchFamily="66" charset="0"/>
              </a:rPr>
              <a:t>НСООН </a:t>
            </a:r>
            <a:endParaRPr lang="ru-RU" sz="2400" b="1" dirty="0">
              <a:solidFill>
                <a:srgbClr val="DB1FDB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Лимон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29256" y="857232"/>
            <a:ext cx="3357586" cy="2720070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3472" y="3500438"/>
            <a:ext cx="4000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Comic Sans MS" pitchFamily="66" charset="0"/>
              </a:rPr>
              <a:t>Лимонная кислота</a:t>
            </a:r>
          </a:p>
          <a:p>
            <a:r>
              <a:rPr lang="ru-RU" sz="2600" b="1" dirty="0" smtClean="0">
                <a:latin typeface="Comic Sans MS" pitchFamily="66" charset="0"/>
              </a:rPr>
              <a:t>Аскорбиновая кислота</a:t>
            </a:r>
            <a:endParaRPr lang="ru-RU" sz="2600" b="1" dirty="0">
              <a:latin typeface="Comic Sans MS" pitchFamily="66" charset="0"/>
            </a:endParaRPr>
          </a:p>
        </p:txBody>
      </p:sp>
      <p:pic>
        <p:nvPicPr>
          <p:cNvPr id="10" name="Рисунок 9" descr="крыжовник.bmp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365104"/>
            <a:ext cx="2009384" cy="2236250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  <p:pic>
        <p:nvPicPr>
          <p:cNvPr id="12" name="Рисунок 11" descr="смородина черн.bmp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16216" y="4420536"/>
            <a:ext cx="2042012" cy="2223174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</p:spTree>
    <p:extLst>
      <p:ext uri="{BB962C8B-B14F-4D97-AF65-F5344CB8AC3E}">
        <p14:creationId xmlns:p14="http://schemas.microsoft.com/office/powerpoint/2010/main" val="3509899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32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2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5929354" cy="1071570"/>
          </a:xfrm>
        </p:spPr>
        <p:txBody>
          <a:bodyPr/>
          <a:lstStyle/>
          <a:p>
            <a:r>
              <a:rPr lang="ru-RU" sz="3200" dirty="0" smtClean="0">
                <a:solidFill>
                  <a:srgbClr val="DB1FDB"/>
                </a:solidFill>
                <a:latin typeface="Comic Sans MS" pitchFamily="66" charset="0"/>
              </a:rPr>
              <a:t>Кислотные  дожди – одна из экологических проблем</a:t>
            </a:r>
            <a:endParaRPr lang="ru-RU" sz="3200" dirty="0">
              <a:solidFill>
                <a:srgbClr val="DB1FDB"/>
              </a:solidFill>
              <a:latin typeface="Comic Sans MS" pitchFamily="66" charset="0"/>
            </a:endParaRPr>
          </a:p>
        </p:txBody>
      </p:sp>
      <p:sp>
        <p:nvSpPr>
          <p:cNvPr id="4" name="Облако 3"/>
          <p:cNvSpPr/>
          <p:nvPr/>
        </p:nvSpPr>
        <p:spPr bwMode="auto">
          <a:xfrm>
            <a:off x="214282" y="285728"/>
            <a:ext cx="2786082" cy="1500198"/>
          </a:xfrm>
          <a:prstGeom prst="cloud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Капля 4"/>
          <p:cNvSpPr/>
          <p:nvPr/>
        </p:nvSpPr>
        <p:spPr bwMode="auto">
          <a:xfrm rot="19176426">
            <a:off x="883731" y="2123224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Капля 5"/>
          <p:cNvSpPr/>
          <p:nvPr/>
        </p:nvSpPr>
        <p:spPr bwMode="auto">
          <a:xfrm rot="19176426">
            <a:off x="2669681" y="1980349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Капля 6"/>
          <p:cNvSpPr/>
          <p:nvPr/>
        </p:nvSpPr>
        <p:spPr bwMode="auto">
          <a:xfrm rot="19176426">
            <a:off x="1883864" y="2694728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1431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278605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228599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" name="Облако 10"/>
          <p:cNvSpPr/>
          <p:nvPr/>
        </p:nvSpPr>
        <p:spPr bwMode="auto">
          <a:xfrm>
            <a:off x="714348" y="3286124"/>
            <a:ext cx="2643206" cy="714380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35718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NО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335756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SО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335756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S</a:t>
            </a:r>
            <a:r>
              <a:rPr lang="ru-RU" sz="2400" dirty="0" smtClean="0"/>
              <a:t> 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5" name="Капля 14"/>
          <p:cNvSpPr/>
          <p:nvPr/>
        </p:nvSpPr>
        <p:spPr bwMode="auto">
          <a:xfrm rot="19176426">
            <a:off x="1026607" y="2694728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Капля 15"/>
          <p:cNvSpPr/>
          <p:nvPr/>
        </p:nvSpPr>
        <p:spPr bwMode="auto">
          <a:xfrm rot="19176426">
            <a:off x="2741119" y="2909042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Капля 16"/>
          <p:cNvSpPr/>
          <p:nvPr/>
        </p:nvSpPr>
        <p:spPr bwMode="auto">
          <a:xfrm rot="19176426">
            <a:off x="1812425" y="3337670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285749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en-US" sz="2400" b="1" dirty="0" smtClean="0"/>
              <a:t>S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43042" y="342900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НNО</a:t>
            </a:r>
            <a:r>
              <a:rPr lang="ru-RU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14612" y="307181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НNО</a:t>
            </a:r>
            <a:r>
              <a:rPr lang="ru-RU" sz="2400" b="1" baseline="-25000" dirty="0" smtClean="0"/>
              <a:t>2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785926"/>
            <a:ext cx="5005220" cy="410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0234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480994"/>
          </a:xfrm>
        </p:spPr>
        <p:txBody>
          <a:bodyPr/>
          <a:lstStyle/>
          <a:p>
            <a:r>
              <a:rPr lang="ru-RU" sz="2800" b="0" dirty="0" smtClean="0">
                <a:latin typeface="Comic Sans MS" pitchFamily="66" charset="0"/>
                <a:cs typeface="Times New Roman" pitchFamily="18" charset="0"/>
              </a:rPr>
              <a:t>Определите оксиды, соответствующие кислотам</a:t>
            </a:r>
            <a:endParaRPr lang="ru-RU" sz="2800" b="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2857520" cy="5286412"/>
          </a:xfrm>
        </p:spPr>
        <p:txBody>
          <a:bodyPr/>
          <a:lstStyle/>
          <a:p>
            <a:r>
              <a:rPr lang="ru-RU" sz="4000" dirty="0" smtClean="0"/>
              <a:t>Н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SО</a:t>
            </a:r>
            <a:r>
              <a:rPr lang="ru-RU" sz="4000" baseline="-25000" dirty="0" smtClean="0"/>
              <a:t>4</a:t>
            </a:r>
            <a:r>
              <a:rPr lang="ru-RU" sz="4000" dirty="0" smtClean="0"/>
              <a:t>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SО</a:t>
            </a:r>
            <a:r>
              <a:rPr lang="ru-RU" sz="4000" baseline="-25000" dirty="0" smtClean="0"/>
              <a:t>3</a:t>
            </a:r>
            <a:r>
              <a:rPr lang="ru-RU" sz="4000" dirty="0" smtClean="0"/>
              <a:t> 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НNО</a:t>
            </a:r>
            <a:r>
              <a:rPr lang="ru-RU" sz="4000" baseline="-25000" dirty="0" smtClean="0"/>
              <a:t>3</a:t>
            </a:r>
            <a:r>
              <a:rPr lang="ru-RU" sz="4000" dirty="0" smtClean="0"/>
              <a:t>  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НNО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    →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114298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Серная кислота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271462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Сернистая кислота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400050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Азотная кислота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550070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Азотистая кислота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4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4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4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08179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Выберите строку, в которой находятся только формулы кислот и щёлкни по ней левой клавишей мыши.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hlinkClick r:id="" action="ppaction://noaction"/>
          </p:cNvPr>
          <p:cNvSpPr/>
          <p:nvPr/>
        </p:nvSpPr>
        <p:spPr bwMode="auto">
          <a:xfrm>
            <a:off x="1071538" y="2857496"/>
            <a:ext cx="73581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 bwMode="auto">
          <a:xfrm>
            <a:off x="1000100" y="3929066"/>
            <a:ext cx="742955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 bwMode="auto">
          <a:xfrm>
            <a:off x="1000100" y="5000636"/>
            <a:ext cx="73581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 bwMode="auto">
          <a:xfrm>
            <a:off x="7929586" y="6143644"/>
            <a:ext cx="428628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Продолжите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фразу 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5438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Сегодня на уроке я узнала…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Я научилась…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Мне было непонятно…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Для меня этот урок…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Интерес вызвало, то 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Затруднения возникли когда…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§ 20,  с. 102 – 107, выучить формулы и названия кислот в таблице,   </a:t>
            </a:r>
          </a:p>
          <a:p>
            <a:pPr lvl="0">
              <a:buNone/>
            </a:pPr>
            <a:r>
              <a:rPr lang="ru-RU" dirty="0" smtClean="0"/>
              <a:t>  </a:t>
            </a:r>
          </a:p>
          <a:p>
            <a:pPr lvl="0">
              <a:buNone/>
            </a:pPr>
            <a:r>
              <a:rPr lang="ru-RU" dirty="0" smtClean="0"/>
              <a:t>   задание 1, с.107 (учебник).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80728"/>
            <a:ext cx="7772400" cy="4032448"/>
          </a:xfrm>
        </p:spPr>
        <p:txBody>
          <a:bodyPr>
            <a:noAutofit/>
          </a:bodyPr>
          <a:lstStyle/>
          <a:p>
            <a:pPr algn="just"/>
            <a:r>
              <a:rPr lang="ru-RU" sz="3600" i="1" dirty="0">
                <a:solidFill>
                  <a:srgbClr val="DB1FDB"/>
                </a:solidFill>
              </a:rPr>
              <a:t>“</a:t>
            </a:r>
            <a:r>
              <a:rPr lang="ru-RU" sz="3200" i="1" dirty="0">
                <a:solidFill>
                  <a:srgbClr val="DB1FDB"/>
                </a:solidFill>
              </a:rPr>
              <a:t>Всё мы связываем с химической наукой: дальнейший прогресс окружающего нас мира, новые методы преобразования и усовершенствования. И не может быть в наши дни специалиста, который сумел бы обойтись без знаний химии” </a:t>
            </a:r>
            <a:endParaRPr lang="ru-RU" sz="3200" dirty="0">
              <a:solidFill>
                <a:srgbClr val="DB1FD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5157192"/>
            <a:ext cx="3456384" cy="720080"/>
          </a:xfrm>
        </p:spPr>
        <p:txBody>
          <a:bodyPr/>
          <a:lstStyle/>
          <a:p>
            <a:r>
              <a:rPr lang="ru-RU" dirty="0" err="1" smtClean="0"/>
              <a:t>Н.Н.Семёнов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230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DB1FDB"/>
                </a:solidFill>
                <a:latin typeface="Comic Sans MS" pitchFamily="66" charset="0"/>
              </a:rPr>
              <a:t>«День прожит </a:t>
            </a:r>
          </a:p>
          <a:p>
            <a:pPr algn="ctr"/>
            <a:r>
              <a:rPr lang="ru-RU" sz="6000" b="1" dirty="0" smtClean="0">
                <a:solidFill>
                  <a:srgbClr val="DB1FDB"/>
                </a:solidFill>
                <a:latin typeface="Comic Sans MS" pitchFamily="66" charset="0"/>
              </a:rPr>
              <a:t>не зря, если ты узнал что-то новое»</a:t>
            </a:r>
            <a:endParaRPr lang="ru-RU" sz="6000" b="1" dirty="0">
              <a:solidFill>
                <a:srgbClr val="DB1FD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63000" cy="98106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Вспомни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001056" cy="1285884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Отчего зависит число гидроксильных групп в основании?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1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Какие соединения называют оксидами?</a:t>
            </a:r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857628"/>
            <a:ext cx="821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Какие соединения относят к основаниям?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SО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Fе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Nа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О, Сl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14324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Аl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Сu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23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Загадки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в паре элементов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Кислород вторым стоит,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Ты же знаешь, эта пара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Называется …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   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формулы начало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Представляется с металла,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ОН – красуется затем,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Вещества знакомы всем.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надо придумывать им название,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Ведь эти вещества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…(       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9264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1428760"/>
          </a:xfrm>
        </p:spPr>
        <p:txBody>
          <a:bodyPr/>
          <a:lstStyle/>
          <a:p>
            <a:r>
              <a:rPr lang="ru-RU" dirty="0" smtClean="0">
                <a:solidFill>
                  <a:srgbClr val="9E5EC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Кислоты, их состав,   классификация и значение</a:t>
            </a:r>
            <a:r>
              <a:rPr lang="ru-RU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01122" cy="2143140"/>
          </a:xfrm>
        </p:spPr>
        <p:txBody>
          <a:bodyPr/>
          <a:lstStyle/>
          <a:p>
            <a:pPr algn="l">
              <a:buClr>
                <a:srgbClr val="9900CC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что такое кислоты, какие они бывают, как их классифицируют; </a:t>
            </a:r>
          </a:p>
          <a:p>
            <a:pPr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формулы некоторых неорганических кислот;</a:t>
            </a:r>
          </a:p>
          <a:p>
            <a:pPr algn="l">
              <a:buClr>
                <a:srgbClr val="9900CC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правила техники безопасности при работе с кислотами;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714488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Что нам нужно узнать: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214818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Чему мы должны научиться: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78632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Century Schoolbook" pitchFamily="18" charset="0"/>
              </a:rPr>
              <a:t>распознавать кислоты среди других соединений;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501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CC"/>
              </a:buClr>
              <a:buFont typeface="Wingdings" pitchFamily="2" charset="2"/>
              <a:buChar char="Ø"/>
            </a:pP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определять заряды ионов кислотных остатков.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14290"/>
            <a:ext cx="8763000" cy="142876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План изучения кислот:</a:t>
            </a:r>
            <a:b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736"/>
            <a:ext cx="7543800" cy="46053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Состав.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2"/>
                </a:solidFill>
              </a:rPr>
              <a:t>Классификация.</a:t>
            </a:r>
          </a:p>
          <a:p>
            <a:pPr marL="514350" lvl="0" indent="-514350">
              <a:buFontTx/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Номенклатура и соответствующие оксиды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2"/>
                </a:solidFill>
              </a:rPr>
              <a:t>Значение и применение.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Правила техники безопасности при работе  с кислотами.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63000" cy="762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Состав кислот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928670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928670"/>
            <a:ext cx="76655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64305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643050"/>
            <a:ext cx="1258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SО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357430"/>
            <a:ext cx="82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357430"/>
            <a:ext cx="125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43050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Атомы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водорода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164305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</a:rPr>
              <a:t>Кислотный остаток</a:t>
            </a:r>
            <a:endParaRPr lang="ru-RU" sz="3200" b="1" dirty="0">
              <a:solidFill>
                <a:srgbClr val="990099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V="1">
            <a:off x="2285984" y="1357298"/>
            <a:ext cx="1000132" cy="609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2285984" y="2071678"/>
            <a:ext cx="928694" cy="330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2285984" y="2214554"/>
            <a:ext cx="928694" cy="571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3929058" y="1714488"/>
            <a:ext cx="121444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5072066" y="1714488"/>
            <a:ext cx="1428760" cy="4286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143372" y="2500306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071934" y="3286124"/>
            <a:ext cx="121444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5143504" y="2214554"/>
            <a:ext cx="1500198" cy="2857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V="1">
            <a:off x="5286380" y="2357430"/>
            <a:ext cx="1357322" cy="9286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8596" y="4286256"/>
            <a:ext cx="821537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Кислоты –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сложные вещества, молекулы которых состоят из атомов водорода и кислотного остатка.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643050"/>
            <a:ext cx="6786610" cy="623870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sz="4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8429684" cy="714380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Бескислородные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Кислородсодержащие</a:t>
            </a:r>
          </a:p>
          <a:p>
            <a:pPr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714752"/>
            <a:ext cx="2000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НСl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  </a:t>
            </a:r>
          </a:p>
          <a:p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НВr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  </a:t>
            </a:r>
          </a:p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baseline="-25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2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S  </a:t>
            </a:r>
          </a:p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НF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3714752"/>
            <a:ext cx="1571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2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S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      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НN  Н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3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Р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 </a:t>
            </a:r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НСl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1857356" y="2285992"/>
            <a:ext cx="1500198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4500562" y="2285992"/>
            <a:ext cx="1643074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85786" y="14285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кислот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92867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C9FF0"/>
                </a:solidFill>
                <a:latin typeface="Comic Sans MS" pitchFamily="66" charset="0"/>
                <a:cs typeface="Times New Roman" pitchFamily="18" charset="0"/>
              </a:rPr>
              <a:t>1. По наличию кислорода</a:t>
            </a:r>
            <a:endParaRPr lang="ru-RU" sz="3200" b="1" dirty="0">
              <a:solidFill>
                <a:srgbClr val="1C9FF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3714752"/>
            <a:ext cx="1357322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3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4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0" grpId="0"/>
      <p:bldP spid="9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643734" cy="571504"/>
          </a:xfrm>
        </p:spPr>
        <p:txBody>
          <a:bodyPr/>
          <a:lstStyle/>
          <a:p>
            <a:r>
              <a:rPr lang="ru-RU" sz="3200" dirty="0" smtClean="0">
                <a:solidFill>
                  <a:srgbClr val="DB1FDB"/>
                </a:solidFill>
                <a:latin typeface="Comic Sans MS" pitchFamily="66" charset="0"/>
                <a:cs typeface="Times New Roman" pitchFamily="18" charset="0"/>
              </a:rPr>
              <a:t>2. По числу атомов водорода</a:t>
            </a:r>
            <a:endParaRPr lang="ru-RU" sz="3200" dirty="0">
              <a:solidFill>
                <a:srgbClr val="DB1FDB"/>
              </a:solidFill>
              <a:latin typeface="Comic Sans MS" pitchFamily="66" charset="0"/>
            </a:endParaRPr>
          </a:p>
        </p:txBody>
      </p:sp>
      <p:sp>
        <p:nvSpPr>
          <p:cNvPr id="4" name="AutoShape 3"/>
          <p:cNvSpPr>
            <a:spLocks noGrp="1" noChangeArrowheads="1"/>
          </p:cNvSpPr>
          <p:nvPr>
            <p:ph idx="1"/>
          </p:nvPr>
        </p:nvSpPr>
        <p:spPr bwMode="auto">
          <a:xfrm rot="10800000">
            <a:off x="2928926" y="2214554"/>
            <a:ext cx="3357586" cy="2286016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26DFF2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None/>
            </a:pPr>
            <a:r>
              <a:rPr lang="ru-RU" sz="3200" b="1" dirty="0">
                <a:solidFill>
                  <a:srgbClr val="DB1FDB"/>
                </a:solidFill>
                <a:latin typeface="Century Schoolbook" pitchFamily="18" charset="0"/>
              </a:rPr>
              <a:t>КИСЛОТЫ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2928934"/>
            <a:ext cx="142876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Сl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 </a:t>
            </a: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I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NО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3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2786058"/>
            <a:ext cx="157163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Si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3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5715016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Р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500174"/>
            <a:ext cx="285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одно-</a:t>
            </a:r>
          </a:p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1357298"/>
            <a:ext cx="285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двух-</a:t>
            </a:r>
          </a:p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485776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rgbClr val="9900CC"/>
                </a:solidFill>
                <a:latin typeface="Century Schoolbook" pitchFamily="18" charset="0"/>
              </a:rPr>
              <a:t>трехосновные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2786058"/>
            <a:ext cx="10715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2928934"/>
            <a:ext cx="71438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baseline="-25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baseline="-25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5715016"/>
            <a:ext cx="902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688" y="85723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Число атомов водорода в кислоте называют </a:t>
            </a:r>
            <a:r>
              <a:rPr lang="ru-RU" sz="2400" b="1" dirty="0" err="1" smtClean="0">
                <a:solidFill>
                  <a:srgbClr val="9E5ECE"/>
                </a:solidFill>
                <a:latin typeface="Comic Sans MS" pitchFamily="66" charset="0"/>
              </a:rPr>
              <a:t>основностью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8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8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8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5" grpId="1"/>
      <p:bldP spid="16" grpId="0"/>
      <p:bldP spid="16" grpId="1"/>
      <p:bldP spid="14" grpId="0"/>
      <p:bldP spid="14" grpId="1"/>
      <p:bldP spid="17" grpId="0"/>
    </p:bldLst>
  </p:timing>
</p:sld>
</file>

<file path=ppt/theme/theme1.xml><?xml version="1.0" encoding="utf-8"?>
<a:theme xmlns:a="http://schemas.openxmlformats.org/drawingml/2006/main" name="Тема27">
  <a:themeElements>
    <a:clrScheme name="communicatingbadnews_tp0625605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mmunicatingbadnews_tp06256058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municatingbadnews_tp0625605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badnews_tp0625605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Тема27</Template>
  <TotalTime>2113</TotalTime>
  <Words>529</Words>
  <Application>Microsoft Office PowerPoint</Application>
  <PresentationFormat>Экран (4:3)</PresentationFormat>
  <Paragraphs>142</Paragraphs>
  <Slides>20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Тема27</vt:lpstr>
      <vt:lpstr>Объект упаковщика для оболочки</vt:lpstr>
      <vt:lpstr>Эпиграф к уроку </vt:lpstr>
      <vt:lpstr>“Всё мы связываем с химической наукой: дальнейший прогресс окружающего нас мира, новые методы преобразования и усовершенствования. И не может быть в наши дни специалиста, который сумел бы обойтись без знаний химии” </vt:lpstr>
      <vt:lpstr>Вспомни…</vt:lpstr>
      <vt:lpstr>Загадки</vt:lpstr>
      <vt:lpstr>Кислоты, их состав,   классификация и значение </vt:lpstr>
      <vt:lpstr>План изучения кислот: </vt:lpstr>
      <vt:lpstr>Состав кислот</vt:lpstr>
      <vt:lpstr>Кислоты </vt:lpstr>
      <vt:lpstr>2. По числу атомов водорода</vt:lpstr>
      <vt:lpstr>3. По растворимости в воде</vt:lpstr>
      <vt:lpstr>Видеофрагмент: кислоты и индикаторы</vt:lpstr>
      <vt:lpstr>Правила техники безопасности  при работе с кислотами</vt:lpstr>
      <vt:lpstr>Кислоты в жизни человека</vt:lpstr>
      <vt:lpstr>Кислоты в природе</vt:lpstr>
      <vt:lpstr>Кислотные  дожди – одна из экологических проблем</vt:lpstr>
      <vt:lpstr>Определите оксиды, соответствующие кислотам</vt:lpstr>
      <vt:lpstr>Выберите строку, в которой находятся только формулы кислот и щёлкни по ней левой клавишей мыши.</vt:lpstr>
      <vt:lpstr>Продолжите фразу …</vt:lpstr>
      <vt:lpstr>Домашнее задание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Кислоты </dc:title>
  <cp:lastModifiedBy>Света</cp:lastModifiedBy>
  <cp:revision>185</cp:revision>
  <dcterms:created xsi:type="dcterms:W3CDTF">2010-11-04T14:48:41Z</dcterms:created>
  <dcterms:modified xsi:type="dcterms:W3CDTF">2015-12-06T18:05:25Z</dcterms:modified>
</cp:coreProperties>
</file>