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sldIdLst>
    <p:sldId id="300" r:id="rId2"/>
    <p:sldId id="301" r:id="rId3"/>
    <p:sldId id="302" r:id="rId4"/>
    <p:sldId id="303" r:id="rId5"/>
    <p:sldId id="283" r:id="rId6"/>
    <p:sldId id="304" r:id="rId7"/>
    <p:sldId id="305" r:id="rId8"/>
    <p:sldId id="306" r:id="rId9"/>
    <p:sldId id="308" r:id="rId10"/>
    <p:sldId id="309" r:id="rId11"/>
    <p:sldId id="310" r:id="rId12"/>
    <p:sldId id="292" r:id="rId13"/>
    <p:sldId id="273" r:id="rId14"/>
    <p:sldId id="293" r:id="rId15"/>
    <p:sldId id="294" r:id="rId16"/>
    <p:sldId id="278" r:id="rId17"/>
    <p:sldId id="299" r:id="rId18"/>
    <p:sldId id="29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6" autoAdjust="0"/>
    <p:restoredTop sz="94671" autoAdjust="0"/>
  </p:normalViewPr>
  <p:slideViewPr>
    <p:cSldViewPr>
      <p:cViewPr varScale="1">
        <p:scale>
          <a:sx n="93" d="100"/>
          <a:sy n="93" d="100"/>
        </p:scale>
        <p:origin x="-9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9FB-227A-4FA6-8F0B-2568B05E312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3BBF-B915-4142-89A0-35894B4E1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2856933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9FB-227A-4FA6-8F0B-2568B05E312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3BBF-B915-4142-89A0-35894B4E1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6752909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9FB-227A-4FA6-8F0B-2568B05E312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3BBF-B915-4142-89A0-35894B4E1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4213117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9FB-227A-4FA6-8F0B-2568B05E312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3BBF-B915-4142-89A0-35894B4E1C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51116" y="75416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9935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103663692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9FB-227A-4FA6-8F0B-2568B05E312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3BBF-B915-4142-89A0-35894B4E1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90723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9FB-227A-4FA6-8F0B-2568B05E312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3BBF-B915-4142-89A0-35894B4E1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841265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9FB-227A-4FA6-8F0B-2568B05E312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3BBF-B915-4142-89A0-35894B4E1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2882309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9FB-227A-4FA6-8F0B-2568B05E312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3BBF-B915-4142-89A0-35894B4E1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3336373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9FB-227A-4FA6-8F0B-2568B05E312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3BBF-B915-4142-89A0-35894B4E1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5329389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9FB-227A-4FA6-8F0B-2568B05E312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3BBF-B915-4142-89A0-35894B4E1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5115674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9FB-227A-4FA6-8F0B-2568B05E312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3BBF-B915-4142-89A0-35894B4E1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9605750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9FB-227A-4FA6-8F0B-2568B05E312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3BBF-B915-4142-89A0-35894B4E1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666613"/>
      </p:ext>
    </p:extLst>
  </p:cSld>
  <p:clrMapOvr>
    <a:masterClrMapping/>
  </p:clrMapOvr>
  <p:transition spd="med">
    <p:pull/>
  </p:transition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9FB-227A-4FA6-8F0B-2568B05E312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3BBF-B915-4142-89A0-35894B4E1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6206295"/>
      </p:ext>
    </p:extLst>
  </p:cSld>
  <p:clrMapOvr>
    <a:masterClrMapping/>
  </p:clrMapOvr>
  <p:transition spd="med">
    <p:pull/>
  </p:transition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9FB-227A-4FA6-8F0B-2568B05E312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3BBF-B915-4142-89A0-35894B4E1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7680163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9FB-227A-4FA6-8F0B-2568B05E312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3BBF-B915-4142-89A0-35894B4E1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3116344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9FB-227A-4FA6-8F0B-2568B05E312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3BBF-B915-4142-89A0-35894B4E1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427345"/>
      </p:ext>
    </p:extLst>
  </p:cSld>
  <p:clrMapOvr>
    <a:masterClrMapping/>
  </p:clrMapOvr>
  <p:transition spd="med">
    <p:pull/>
  </p:transition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4451227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451212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9FB-227A-4FA6-8F0B-2568B05E312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3BBF-B915-4142-89A0-35894B4E1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8283801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5BE19FB-227A-4FA6-8F0B-2568B05E312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16F3BBF-B915-4142-89A0-35894B4E1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21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898" r:id="rId17"/>
  </p:sldLayoutIdLst>
  <p:transition spd="med">
    <p:pull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260648"/>
            <a:ext cx="7773338" cy="159617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alibri" pitchFamily="34" charset="0"/>
              </a:rPr>
              <a:t>МБОУ СОШ № 110 г Уфа Республика Башкортостан</a:t>
            </a:r>
            <a:endParaRPr lang="ru-RU" sz="2800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55576" y="1916832"/>
            <a:ext cx="8064896" cy="34241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Calibri" pitchFamily="34" charset="0"/>
              </a:rPr>
              <a:t>Решение расчетных задач на нахождение химической формулы вещества</a:t>
            </a:r>
          </a:p>
          <a:p>
            <a:pPr>
              <a:buNone/>
            </a:pPr>
            <a:endParaRPr lang="ru-RU" i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rgbClr val="C00000"/>
                </a:solidFill>
              </a:rPr>
              <a:t>                                         </a:t>
            </a:r>
            <a:r>
              <a:rPr lang="ru-RU" i="1" cap="none" dirty="0" smtClean="0">
                <a:solidFill>
                  <a:srgbClr val="C00000"/>
                </a:solidFill>
              </a:rPr>
              <a:t>Учитель химии</a:t>
            </a:r>
            <a:r>
              <a:rPr lang="ru-RU" i="1" dirty="0" smtClean="0">
                <a:solidFill>
                  <a:srgbClr val="C00000"/>
                </a:solidFill>
              </a:rPr>
              <a:t>    </a:t>
            </a: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Белоногова Г.У</a:t>
            </a:r>
            <a:r>
              <a:rPr lang="ru-RU" sz="2400" i="1" dirty="0" smtClean="0">
                <a:solidFill>
                  <a:srgbClr val="C00000"/>
                </a:solidFill>
                <a:latin typeface="Calibri" pitchFamily="34" charset="0"/>
              </a:rPr>
              <a:t>.</a:t>
            </a:r>
            <a:endParaRPr lang="ru-RU" sz="24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4" name="Picture 6" descr="C:\Users\User\AppData\Local\Microsoft\Windows\Temporary Internet Files\Content.IE5\37AF06DS\N-butane_3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221088"/>
            <a:ext cx="3000794" cy="225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683568" y="1052736"/>
            <a:ext cx="78488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Calibri" pitchFamily="34" charset="0"/>
                <a:cs typeface="Times New Roman" pitchFamily="18" charset="0"/>
              </a:rPr>
              <a:t>Соединение содержит 51,43% углерода, 8,57% водорода, 40%  азота.  Молярная масса вещества в 4,827 раз больше молярной массы воздуха. Это вещество образует медицинский препарат, а при его нитровании – взрывчатое вещество, т.е. может спасать и губить жизни.</a:t>
            </a:r>
          </a:p>
          <a:p>
            <a:pPr algn="just"/>
            <a:endParaRPr lang="ru-RU" sz="3200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59832" y="332656"/>
            <a:ext cx="27951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ВЕЩЕСТВО  5</a:t>
            </a:r>
            <a:endParaRPr lang="ru-RU" sz="3600" b="1" dirty="0" smtClean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0" name="Рисунок 3" descr="colored-test-tub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581128"/>
            <a:ext cx="266428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332656"/>
            <a:ext cx="23802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УРОТРОПИН</a:t>
            </a:r>
            <a:endParaRPr lang="ru-RU" sz="3200" dirty="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5" name="Picture 2" descr="http://www.chem100.ru/img/17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88640"/>
            <a:ext cx="1543050" cy="1362075"/>
          </a:xfrm>
          <a:prstGeom prst="rect">
            <a:avLst/>
          </a:prstGeom>
          <a:noFill/>
        </p:spPr>
      </p:pic>
      <p:pic>
        <p:nvPicPr>
          <p:cNvPr id="6" name="Picture 4" descr="http://uaprom-image.s3.amazonaws.com/3534357_w640_h640_images7777.jpg"/>
          <p:cNvPicPr>
            <a:picLocks noChangeAspect="1" noChangeArrowheads="1"/>
          </p:cNvPicPr>
          <p:nvPr/>
        </p:nvPicPr>
        <p:blipFill rotWithShape="1">
          <a:blip r:embed="rId3" cstate="print"/>
          <a:srcRect t="7308" b="5927"/>
          <a:stretch/>
        </p:blipFill>
        <p:spPr bwMode="auto">
          <a:xfrm>
            <a:off x="93996" y="1586964"/>
            <a:ext cx="2439616" cy="1811865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3" y="1124745"/>
            <a:ext cx="324036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www.zoovet.ru/slovar/24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060848"/>
            <a:ext cx="2664296" cy="1880994"/>
          </a:xfrm>
          <a:prstGeom prst="rect">
            <a:avLst/>
          </a:prstGeom>
          <a:noFill/>
        </p:spPr>
      </p:pic>
      <p:pic>
        <p:nvPicPr>
          <p:cNvPr id="9" name="Picture 11" descr="http://www.ukr-prom.com/img/alboms/21112010-03-21383118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2331" y="4149080"/>
            <a:ext cx="2851517" cy="2304256"/>
          </a:xfrm>
          <a:prstGeom prst="rect">
            <a:avLst/>
          </a:prstGeom>
          <a:noFill/>
        </p:spPr>
      </p:pic>
      <p:pic>
        <p:nvPicPr>
          <p:cNvPr id="10" name="Picture 9" descr="http://www.yaplakal.com/uploads/post-3-125874302612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4414519"/>
            <a:ext cx="3384376" cy="225484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67544" y="1141156"/>
            <a:ext cx="1800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полимеры</a:t>
            </a:r>
            <a:endParaRPr lang="ru-RU" sz="24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04248" y="1628800"/>
            <a:ext cx="1533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alibri" pitchFamily="34" charset="0"/>
                <a:cs typeface="Times New Roman" pitchFamily="18" charset="0"/>
              </a:rPr>
              <a:t>лекарство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320480" y="3789040"/>
            <a:ext cx="2771800" cy="69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602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быту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(сухое горючее)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3707740"/>
            <a:ext cx="1908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alibri" pitchFamily="34" charset="0"/>
                <a:cs typeface="Times New Roman" pitchFamily="18" charset="0"/>
              </a:rPr>
              <a:t>в </a:t>
            </a:r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сыроделии</a:t>
            </a:r>
            <a:endParaRPr lang="ru-RU" sz="2400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2339753" y="2132856"/>
            <a:ext cx="720080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8107632">
            <a:off x="2628927" y="3393349"/>
            <a:ext cx="864096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4085946" y="3879050"/>
            <a:ext cx="612068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5580112" y="2420888"/>
            <a:ext cx="720080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79512" y="-46112"/>
            <a:ext cx="8676456" cy="512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АЛГОРИТМ НАХОЖДЕНИЯ ХИМИЧЕСКОЙ ФОРМУЛЫ ВЕЩЕСТВА ПО МАССОВЫМ ДОЛЯМ ЭЛЕМЕНТОВ И ЕГО ПЛОТНОСТИ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Прочитайте текст задачи.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Запишите условия и требования задачи.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Найдите количества веществ исходных элементов.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Найдите отношение количества вещества исходных элементов.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Выведите простейшую формулу вещества.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Найдите молярную массу истинной формулы.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Сравните молярную массу истинную и молярную массу простейшей формулы.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4653136"/>
            <a:ext cx="2664296" cy="783617"/>
          </a:xfrm>
          <a:prstGeom prst="rect">
            <a:avLst/>
          </a:prstGeom>
          <a:noFill/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51520" y="5445224"/>
            <a:ext cx="86764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Выведите истинную формулу, увеличив число атомов каждого элемента в простейшей формуле в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раз.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9.  Запишите ответ.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23528" y="1215336"/>
            <a:ext cx="8460432" cy="435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Для нахождения молярной массы вещества в условии задачи часто записывают, что: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Относительная плотность паров одного газа по другому равна …;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Молярная масса одного вещества в </a:t>
            </a:r>
            <a:r>
              <a:rPr lang="ru-RU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раз больше молярной массы </a:t>
            </a:r>
            <a:r>
              <a:rPr lang="ru-RU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другого вещества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1 л паров вещества имеет массу </a:t>
            </a:r>
            <a:r>
              <a:rPr lang="ru-RU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г.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39552" y="1304764"/>
            <a:ext cx="813690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 полном сгорании органического вещества массой 9 г образовалось 17,6 г углекислого газа, 12,6 г воды, 2,8 г азота. Плотность паров вещества по воздуху составляет 1,55. </a:t>
            </a:r>
            <a:r>
              <a:rPr lang="ru-RU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Это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вещество является органическим основанием, образует соли, имеет характерный запах аммиака.</a:t>
            </a: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197653" y="548680"/>
            <a:ext cx="25984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ВЕЩЕСТВО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</a:endParaRPr>
          </a:p>
        </p:txBody>
      </p:sp>
      <p:pic>
        <p:nvPicPr>
          <p:cNvPr id="8" name="Рисунок 3" descr="j0402696_0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869160"/>
            <a:ext cx="216024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44016" y="29523"/>
            <a:ext cx="8460432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Алгоритм нахождения химической формулы вещества по его плотности и продуктам сгорания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Прочитайте текст задачи.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Запишите условия и требования задачи.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Найдите количества веществ продуктов реакции.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Найдите количества вещества элементов, входящих в состав сгоревшего вещества.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Определите, входит ли в состав вещества кислород: сложите числовые значения масс элементов, входящих в состав вещества, сопоставьте с массой сгоревшего вещества.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Выведите простейшую формулу вещества.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Найдите молярную массу истинной формулы вещества.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Сравните молярную массу истинной и простейшей формул. Выведите простейшую формулу вещества.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Запишите ответ.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20688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При сгорании органического вещества массой 18,5 г образовался углекислый газ массой 33 г и вода массой 13,5. Плотность паров органического вещества по водороду составляет 37. Выведите молекулярную формулу вещества. </a:t>
            </a:r>
            <a:endParaRPr lang="ru-RU" sz="24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852936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При полном сгорании органического вещества массой 9,3 г образовалось 13,44 л углекислого газа (н.у.), 6,3 г воды, 1,12 л азота. Плотность паров вещества по воздуху составляет 3,21. Выведите молекулярную формулу вещества.</a:t>
            </a:r>
            <a:endParaRPr lang="ru-RU" sz="24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67544" y="5085184"/>
            <a:ext cx="82809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 сгорании органического вещества массой 7,2 г образовалось 8,1 г воды и 9,9 г СО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Относительная плотность этого вещества по водороду равна 16. Установите молекулярную формулу вещества.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131840" y="19363"/>
            <a:ext cx="34918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ЗАДАЧА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131840" y="2235642"/>
            <a:ext cx="34918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ЗАДАЧА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096344" y="4539898"/>
            <a:ext cx="34918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ЗАДАЧА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 txBox="1"/>
          <p:nvPr/>
        </p:nvSpPr>
        <p:spPr>
          <a:xfrm>
            <a:off x="755576" y="476672"/>
            <a:ext cx="7748424" cy="5535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</a:pPr>
            <a:r>
              <a:rPr lang="ru-RU" sz="3200" b="1" cap="all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Самоанализ</a:t>
            </a:r>
          </a:p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</a:pPr>
            <a:endParaRPr lang="ru-RU" sz="3200" b="1" cap="all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+mj-ea"/>
              <a:cs typeface="+mj-cs"/>
            </a:endParaRP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000" cap="all" dirty="0" smtClean="0">
                <a:latin typeface="Calibri" pitchFamily="34" charset="0"/>
              </a:rPr>
              <a:t>Ребята</a:t>
            </a:r>
            <a:r>
              <a:rPr lang="ru-RU" sz="2000" cap="all" dirty="0">
                <a:latin typeface="Calibri" pitchFamily="34" charset="0"/>
              </a:rPr>
              <a:t>, что нового вы узнали сегодня</a:t>
            </a:r>
            <a:r>
              <a:rPr lang="ru-RU" sz="2000" cap="all" dirty="0" smtClean="0">
                <a:latin typeface="Calibri" pitchFamily="34" charset="0"/>
              </a:rPr>
              <a:t>?</a:t>
            </a: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000" cap="all" dirty="0" smtClean="0">
                <a:latin typeface="Calibri" pitchFamily="34" charset="0"/>
              </a:rPr>
              <a:t>Можно </a:t>
            </a:r>
            <a:r>
              <a:rPr lang="ru-RU" sz="2000" cap="all" dirty="0">
                <a:latin typeface="Calibri" pitchFamily="34" charset="0"/>
              </a:rPr>
              <a:t>ли считать, что цели урока   достигнуты</a:t>
            </a:r>
            <a:r>
              <a:rPr lang="ru-RU" sz="2000" cap="all" dirty="0" smtClean="0">
                <a:latin typeface="Calibri" pitchFamily="34" charset="0"/>
              </a:rPr>
              <a:t>?</a:t>
            </a: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000" cap="all" dirty="0" smtClean="0">
                <a:latin typeface="Calibri" pitchFamily="34" charset="0"/>
              </a:rPr>
              <a:t>Оцените </a:t>
            </a:r>
            <a:r>
              <a:rPr lang="ru-RU" sz="2000" cap="all" dirty="0">
                <a:latin typeface="Calibri" pitchFamily="34" charset="0"/>
              </a:rPr>
              <a:t>свою деятельность на уроке, </a:t>
            </a:r>
            <a:r>
              <a:rPr lang="ru-RU" sz="2000" cap="all" dirty="0" smtClean="0">
                <a:latin typeface="Calibri" pitchFamily="34" charset="0"/>
              </a:rPr>
              <a:t>дайте</a:t>
            </a:r>
            <a:r>
              <a:rPr lang="en-US" sz="2000" cap="all" dirty="0" smtClean="0">
                <a:latin typeface="Calibri" pitchFamily="34" charset="0"/>
              </a:rPr>
              <a:t> </a:t>
            </a:r>
            <a:r>
              <a:rPr lang="ru-RU" sz="2000" cap="all" dirty="0" smtClean="0">
                <a:latin typeface="Calibri" pitchFamily="34" charset="0"/>
              </a:rPr>
              <a:t>оценку </a:t>
            </a:r>
            <a:r>
              <a:rPr lang="ru-RU" sz="2000" cap="all" dirty="0">
                <a:latin typeface="Calibri" pitchFamily="34" charset="0"/>
              </a:rPr>
              <a:t>полученным знаниям, их значимости в дальнейшей деятельности. </a:t>
            </a:r>
            <a:endParaRPr lang="en-US" sz="2000" cap="all" dirty="0">
              <a:latin typeface="Calibri" pitchFamily="34" charset="0"/>
            </a:endParaRPr>
          </a:p>
        </p:txBody>
      </p:sp>
      <p:pic>
        <p:nvPicPr>
          <p:cNvPr id="7" name="Picture 2" descr="C:\Users\User\AppData\Local\Microsoft\Windows\Temporary Internet Files\Content.IE5\JUA9COL1\Ask-M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005064"/>
            <a:ext cx="251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79536777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8451" y="1628801"/>
            <a:ext cx="6616989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5200" b="1" cap="all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Благодарю за урок!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356992"/>
            <a:ext cx="3687619" cy="260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7864786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459376" cy="879344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Цели и задачи урока: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31578" y="1628800"/>
            <a:ext cx="7772870" cy="4869160"/>
          </a:xfrm>
        </p:spPr>
        <p:txBody>
          <a:bodyPr>
            <a:noAutofit/>
          </a:bodyPr>
          <a:lstStyle/>
          <a:p>
            <a:pPr marL="0" indent="457200"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dirty="0" smtClean="0">
                <a:latin typeface="Calibri" pitchFamily="34" charset="0"/>
              </a:rPr>
              <a:t>  </a:t>
            </a:r>
            <a:r>
              <a:rPr lang="ru-RU" sz="2400" dirty="0" smtClean="0">
                <a:latin typeface="Calibri" pitchFamily="34" charset="0"/>
              </a:rPr>
              <a:t>Рассмотреть основные способы решения задач на вывод химической формулы вещества</a:t>
            </a:r>
          </a:p>
          <a:p>
            <a:pPr marL="0" indent="457200"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dirty="0" smtClean="0">
                <a:latin typeface="Calibri" pitchFamily="34" charset="0"/>
              </a:rPr>
              <a:t>  </a:t>
            </a:r>
            <a:r>
              <a:rPr lang="ru-RU" sz="2400" dirty="0" smtClean="0">
                <a:latin typeface="Calibri" pitchFamily="34" charset="0"/>
              </a:rPr>
              <a:t>Познакомить учащихся с алгоритмом решения задач, используя элементный состав вещества, плотность его паров и продукты сгорания вещества</a:t>
            </a:r>
          </a:p>
          <a:p>
            <a:pPr marL="0" indent="457200"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dirty="0" smtClean="0">
                <a:latin typeface="Calibri" pitchFamily="34" charset="0"/>
              </a:rPr>
              <a:t>  </a:t>
            </a:r>
            <a:r>
              <a:rPr lang="ru-RU" sz="2400" dirty="0" smtClean="0">
                <a:latin typeface="Calibri" pitchFamily="34" charset="0"/>
              </a:rPr>
              <a:t>Закрепить навыки решения расчетных задач, умения работать в группе</a:t>
            </a:r>
          </a:p>
          <a:p>
            <a:pPr marL="0" indent="457200"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dirty="0" smtClean="0">
                <a:latin typeface="Calibri" pitchFamily="34" charset="0"/>
              </a:rPr>
              <a:t>  </a:t>
            </a:r>
            <a:r>
              <a:rPr lang="ru-RU" sz="2400" dirty="0" smtClean="0">
                <a:latin typeface="Calibri" pitchFamily="34" charset="0"/>
              </a:rPr>
              <a:t>Воспитать коммуникативные компетенции учащихся</a:t>
            </a:r>
            <a:endParaRPr lang="ru-RU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32481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15816" y="476672"/>
            <a:ext cx="28785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ВЕЩЕСТВО  1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552" y="1196752"/>
            <a:ext cx="820891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Соединение содержит 32% углерода, 6,67% водорода, 42,67%  кислорода и 18,67% азота.  </a:t>
            </a:r>
            <a:r>
              <a:rPr lang="ru-RU" sz="3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Сочетает в себе свойства двух веществ, т.е. содержит в себе две функциональные группы, его выделил французский химик и ботаник Анри </a:t>
            </a:r>
            <a:r>
              <a:rPr lang="ru-RU" sz="36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Браконно</a:t>
            </a:r>
            <a:r>
              <a:rPr lang="ru-RU" sz="3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путем гидролиза белка.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Picture 6" descr="C:\Users\User\AppData\Local\Microsoft\Windows\Temporary Internet Files\Content.IE5\37AF06DS\N-butane_3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00000">
            <a:off x="995144" y="4920578"/>
            <a:ext cx="2619741" cy="196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2358" y="764704"/>
            <a:ext cx="2017714" cy="160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34020" y="116632"/>
            <a:ext cx="21499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Г</a:t>
            </a:r>
            <a:r>
              <a:rPr lang="en-US" sz="32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Л</a:t>
            </a:r>
            <a:r>
              <a:rPr lang="en-US" sz="32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И</a:t>
            </a:r>
            <a:r>
              <a:rPr lang="en-US" sz="32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Ц</a:t>
            </a:r>
            <a:r>
              <a:rPr lang="en-US" sz="32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И</a:t>
            </a:r>
            <a:r>
              <a:rPr lang="en-US" sz="32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44008" y="188640"/>
            <a:ext cx="2843808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3573016"/>
            <a:ext cx="29158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БИОЛОГИЧЕСКАЯ РОЛЬ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221088"/>
            <a:ext cx="20162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Глицин входит в состав многих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белков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и биологически активных соединений.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3140968"/>
            <a:ext cx="32015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ПРИМЕНЕНИЕ В МЕДИЦИНЕ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915816" y="3573016"/>
            <a:ext cx="3600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уменьшает тревожность, агрессивность,        конфликтность, повышает социальную адаптацию;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улучшает настроение;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облегчает засыпание и нормализ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ует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сон;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повышает умственную работоспособность;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уменьшает токсическое действие алкоголя и лекарственных средств, угнетающих функции ЦНС;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снижает влечение к сладостям.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00192" y="3645024"/>
            <a:ext cx="26545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ПРОМЫШЛЕННОСТИ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804248" y="4077072"/>
            <a:ext cx="201622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 пищевой промышленности зарегистрирован в качестве пищевой добавки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E640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 модификатор вкуса и аромата.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лево 12"/>
          <p:cNvSpPr/>
          <p:nvPr/>
        </p:nvSpPr>
        <p:spPr>
          <a:xfrm rot="19532042">
            <a:off x="1318072" y="2733897"/>
            <a:ext cx="1683320" cy="2197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 rot="12926283">
            <a:off x="5487884" y="2960557"/>
            <a:ext cx="1683320" cy="2197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16200000">
            <a:off x="3743908" y="2672916"/>
            <a:ext cx="720080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6575" y="1124744"/>
            <a:ext cx="2505905" cy="166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552" y="248727"/>
            <a:ext cx="842493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АЛГОРИТМ НАХОЖДЕНИЯ ХИМИЧЕСКОЙ ФОРМУЛЫ ВЕЩЕСТВА ПО МАССОВЫМ ДОЛЯМ ЭЛЕМЕНТОВ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88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200" b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Прочитайте текст задачи.</a:t>
            </a:r>
            <a:endParaRPr kumimoji="0" lang="ru-RU" sz="3200" b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</a:endParaRPr>
          </a:p>
          <a:p>
            <a:pPr marL="0" marR="0" lvl="0" indent="288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200" b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Запишите условия и требования задачи. </a:t>
            </a:r>
            <a:endParaRPr kumimoji="0" lang="ru-RU" sz="3200" b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</a:endParaRPr>
          </a:p>
          <a:p>
            <a:pPr marL="0" marR="0" lvl="0" indent="288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200" b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Примите массу вещества за 100 грамм.</a:t>
            </a:r>
            <a:endParaRPr kumimoji="0" lang="ru-RU" sz="3200" b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</a:endParaRPr>
          </a:p>
          <a:p>
            <a:pPr marL="0" marR="0" lvl="0" indent="288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200" b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Найдите количества вещества исходных элементов.</a:t>
            </a:r>
            <a:endParaRPr kumimoji="0" lang="ru-RU" sz="3200" b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</a:endParaRPr>
          </a:p>
          <a:p>
            <a:pPr marL="0" marR="0" lvl="0" indent="288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200" b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Найдите отношение количества вещества исходных элементов.</a:t>
            </a:r>
            <a:endParaRPr kumimoji="0" lang="ru-RU" sz="3200" b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</a:endParaRPr>
          </a:p>
          <a:p>
            <a:pPr marL="0" marR="0" lvl="0" indent="288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200" b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Запишите химическую формулу вещества.</a:t>
            </a:r>
            <a:endParaRPr kumimoji="0" lang="ru-RU" sz="3200" b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27584" y="807433"/>
            <a:ext cx="788436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Органическое вещество содержит – 52,17% углерода, 13,04% водорода и 34,78% кислорода. Определите молекулярную формулу вещества. </a:t>
            </a: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В средние века люди считали это вещество лечебным и называли «жизненной водой», один из способов его получения – брожение виноградного сока.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55576" y="4976008"/>
            <a:ext cx="77403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Найдите молекулярную формулу вещества, в котором массовые доли углерода – 54,55%, водорода  –  9,09%, кислорода  –  36,36%. </a:t>
            </a: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Это вещество может восстанавливаться до спирта и окисляться до кислоты, вступает в реакцию «серебряного и медного зеркала».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75856" y="229871"/>
            <a:ext cx="28803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ВЕЩЕСТВО  2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03848" y="2492896"/>
            <a:ext cx="2736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ВЕЩЕСТВО  3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275856" y="4437378"/>
            <a:ext cx="2808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ВЕЩЕСТВО  4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27584" y="2407651"/>
            <a:ext cx="79208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рганическое вещество содержит – 77,42% углерода, 7,53% водорода и 15,05% азота. </a:t>
            </a: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Из этого вещества можно получить красители, лекарственные препараты, полимеры и т.д. и получил это вещество наш русский ученный из нитробензола, а реакция была названа его именем.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347864" y="188640"/>
            <a:ext cx="1616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ЭТАНО́Л</a:t>
            </a:r>
            <a:endParaRPr lang="ru-RU" sz="3200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1" name="Picture 2" descr="http://de.academic.ru/pictures/dewiki/69/Ethanol-2D-fl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65900"/>
            <a:ext cx="1800199" cy="120286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836712"/>
            <a:ext cx="12927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Топливо</a:t>
            </a:r>
            <a:endParaRPr lang="ru-RU" sz="2400" b="1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908720"/>
            <a:ext cx="3543102" cy="222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http://www.spbcar.ru/photos/4texts/4/45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8" y="1268760"/>
            <a:ext cx="2915816" cy="1955313"/>
          </a:xfrm>
          <a:prstGeom prst="rect">
            <a:avLst/>
          </a:prstGeom>
          <a:noFill/>
        </p:spPr>
      </p:pic>
      <p:pic>
        <p:nvPicPr>
          <p:cNvPr id="15" name="Picture 4" descr="http://de.academic.ru/pictures/dewiki/65/Alkoholi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989860"/>
            <a:ext cx="2736304" cy="2087012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6084168" y="1412776"/>
            <a:ext cx="3138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Алкогольные напитки</a:t>
            </a:r>
            <a:endParaRPr lang="ru-RU" sz="2400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36512" y="3429000"/>
            <a:ext cx="3718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Парфюмерия и косметика</a:t>
            </a:r>
            <a:endParaRPr lang="ru-RU" sz="2400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55976" y="3892206"/>
            <a:ext cx="1726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alibri" pitchFamily="34" charset="0"/>
                <a:cs typeface="Times New Roman" pitchFamily="18" charset="0"/>
              </a:rPr>
              <a:t>А</a:t>
            </a:r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нтифризы</a:t>
            </a:r>
            <a:endParaRPr lang="ru-RU" sz="2400" b="1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9" name="Picture 8" descr="http://aromatik.com.ua/images/product_images/original_images/3262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789040"/>
            <a:ext cx="2736304" cy="2899318"/>
          </a:xfrm>
          <a:prstGeom prst="rect">
            <a:avLst/>
          </a:prstGeom>
          <a:noFill/>
        </p:spPr>
      </p:pic>
      <p:pic>
        <p:nvPicPr>
          <p:cNvPr id="20" name="Picture 10" descr="http://s3.images.drive2.ru/car.journal.photos/7800/000/000/0e4/483/88ccca0966de4b30-lar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1855" y="4384102"/>
            <a:ext cx="2304256" cy="2304256"/>
          </a:xfrm>
          <a:prstGeom prst="rect">
            <a:avLst/>
          </a:prstGeom>
          <a:noFill/>
        </p:spPr>
      </p:pic>
      <p:sp>
        <p:nvSpPr>
          <p:cNvPr id="21" name="Стрелка вниз 20"/>
          <p:cNvSpPr/>
          <p:nvPr/>
        </p:nvSpPr>
        <p:spPr>
          <a:xfrm rot="17258337">
            <a:off x="6154971" y="1761933"/>
            <a:ext cx="422187" cy="6084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5004048" y="3284984"/>
            <a:ext cx="422187" cy="6084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2270621">
            <a:off x="3145851" y="2984665"/>
            <a:ext cx="422187" cy="6084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5400000">
            <a:off x="2432902" y="1401495"/>
            <a:ext cx="422187" cy="6084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3203848" y="188640"/>
            <a:ext cx="1745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АНИЛИН</a:t>
            </a:r>
            <a:endParaRPr lang="ru-RU" sz="3200" b="1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6" name="Рисунок 2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0"/>
            <a:ext cx="1052141" cy="148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/>
          <p:cNvPicPr/>
          <p:nvPr/>
        </p:nvPicPr>
        <p:blipFill>
          <a:blip r:embed="rId3" cstate="print"/>
          <a:srcRect t="1479"/>
          <a:stretch>
            <a:fillRect/>
          </a:stretch>
        </p:blipFill>
        <p:spPr bwMode="auto">
          <a:xfrm>
            <a:off x="2915816" y="1340768"/>
            <a:ext cx="266429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395817" y="764704"/>
            <a:ext cx="1969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полиуретаны</a:t>
            </a:r>
            <a:endParaRPr lang="ru-RU" sz="2400" b="1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9" name="Picture 2" descr="http://www.a-rti.ru/images/poliuretan/poliuretan%20-%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268760"/>
            <a:ext cx="2290883" cy="2448272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1187624" y="3933056"/>
            <a:ext cx="1248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каучуки</a:t>
            </a:r>
            <a:endParaRPr lang="ru-RU" sz="2400" b="1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31" name="Picture 4" descr="http://www.rupec.ru/upload/iblock/0c9/anxkvuvc%20p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437112"/>
            <a:ext cx="2898005" cy="2232248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6660232" y="1268760"/>
            <a:ext cx="1689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гербициды</a:t>
            </a:r>
            <a:endParaRPr lang="ru-RU" sz="2400" b="1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33" name="Picture 6" descr="http://ui.ggimgs.net/categories/3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1772816"/>
            <a:ext cx="3096344" cy="1871671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6176009" y="3933056"/>
            <a:ext cx="15563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красители</a:t>
            </a:r>
            <a:endParaRPr lang="ru-RU" sz="2400" b="1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35" name="Picture 8" descr="http://content.foto.mail.ru/mail/nadi.elninyo/_blogs/i-24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4437112"/>
            <a:ext cx="2808312" cy="2106234"/>
          </a:xfrm>
          <a:prstGeom prst="rect">
            <a:avLst/>
          </a:prstGeom>
          <a:noFill/>
        </p:spPr>
      </p:pic>
      <p:sp>
        <p:nvSpPr>
          <p:cNvPr id="36" name="Стрелка вправо 35"/>
          <p:cNvSpPr/>
          <p:nvPr/>
        </p:nvSpPr>
        <p:spPr>
          <a:xfrm rot="10800000">
            <a:off x="2483768" y="1628800"/>
            <a:ext cx="633921" cy="33552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 rot="7625517">
            <a:off x="2707809" y="3903275"/>
            <a:ext cx="633921" cy="33552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5004048" y="1628800"/>
            <a:ext cx="633921" cy="33552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rot="2903646">
            <a:off x="5094999" y="3897665"/>
            <a:ext cx="633921" cy="33552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2699792" y="188640"/>
            <a:ext cx="30073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АЦЕТАЛЬДЕГИД</a:t>
            </a:r>
            <a:endParaRPr lang="ru-RU" sz="3200" b="1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3666" y="116632"/>
            <a:ext cx="1634718" cy="138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196752"/>
            <a:ext cx="295232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611560" y="692696"/>
            <a:ext cx="1438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бутадиен</a:t>
            </a:r>
            <a:endParaRPr lang="ru-RU" sz="2400" b="1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9" name="Picture 2" descr="http://ecospecinvest.com.ua/images/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24744"/>
            <a:ext cx="2520280" cy="1890210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611560" y="3789040"/>
            <a:ext cx="2537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поливинилацетат</a:t>
            </a:r>
            <a:endParaRPr lang="ru-RU" sz="2400" b="1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31" name="Picture 4" descr="http://www.domikpro.ru/upload/iblock/b5f/150612-kley-pv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223608"/>
            <a:ext cx="2664296" cy="2517760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4355976" y="4509120"/>
            <a:ext cx="4586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alibri" pitchFamily="34" charset="0"/>
                <a:cs typeface="Times New Roman" pitchFamily="18" charset="0"/>
              </a:rPr>
              <a:t>значительная часть дыма табака</a:t>
            </a:r>
          </a:p>
        </p:txBody>
      </p:sp>
      <p:pic>
        <p:nvPicPr>
          <p:cNvPr id="33" name="Picture 6" descr="http://www.aif.by/media/k2/items/cache/c5c9b51ad40ee17443acaa922ec59b9a_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941168"/>
            <a:ext cx="2808312" cy="1672506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5724128" y="1556792"/>
            <a:ext cx="33577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Канцероген – вызывает</a:t>
            </a:r>
          </a:p>
          <a:p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 рак печени и ЖКТ</a:t>
            </a:r>
            <a:endParaRPr lang="ru-RU" sz="2400" b="1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35" name="Picture 8" descr="http://www.proza.ru/pics/2011/03/22/12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2320077"/>
            <a:ext cx="2880320" cy="2117035"/>
          </a:xfrm>
          <a:prstGeom prst="rect">
            <a:avLst/>
          </a:prstGeom>
          <a:noFill/>
        </p:spPr>
      </p:pic>
      <p:sp>
        <p:nvSpPr>
          <p:cNvPr id="36" name="Стрелка вниз 35"/>
          <p:cNvSpPr/>
          <p:nvPr/>
        </p:nvSpPr>
        <p:spPr>
          <a:xfrm rot="6817544">
            <a:off x="2528461" y="1241661"/>
            <a:ext cx="422187" cy="8640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 rot="2836823">
            <a:off x="2517277" y="3157113"/>
            <a:ext cx="422187" cy="8640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 rot="19645336">
            <a:off x="4699412" y="3402677"/>
            <a:ext cx="422187" cy="8640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 rot="17258337">
            <a:off x="5362883" y="2049965"/>
            <a:ext cx="422187" cy="6084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Капл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1635</TotalTime>
  <Words>882</Words>
  <Application>Microsoft Office PowerPoint</Application>
  <PresentationFormat>Экран (4:3)</PresentationFormat>
  <Paragraphs>103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Капля</vt:lpstr>
      <vt:lpstr>МБОУ СОШ № 110 г Уфа Республика Башкортостан</vt:lpstr>
      <vt:lpstr>Цели и задачи урока:</vt:lpstr>
      <vt:lpstr>ВЕЩЕСТВО  1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169</cp:revision>
  <dcterms:created xsi:type="dcterms:W3CDTF">2013-01-24T13:44:57Z</dcterms:created>
  <dcterms:modified xsi:type="dcterms:W3CDTF">2016-09-15T07:55:04Z</dcterms:modified>
</cp:coreProperties>
</file>