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5"/>
  </p:notesMasterIdLst>
  <p:sldIdLst>
    <p:sldId id="256" r:id="rId2"/>
    <p:sldId id="326" r:id="rId3"/>
    <p:sldId id="289" r:id="rId4"/>
    <p:sldId id="258" r:id="rId5"/>
    <p:sldId id="322" r:id="rId6"/>
    <p:sldId id="260" r:id="rId7"/>
    <p:sldId id="332" r:id="rId8"/>
    <p:sldId id="334" r:id="rId9"/>
    <p:sldId id="325" r:id="rId10"/>
    <p:sldId id="291" r:id="rId11"/>
    <p:sldId id="316" r:id="rId12"/>
    <p:sldId id="261" r:id="rId13"/>
    <p:sldId id="279" r:id="rId14"/>
    <p:sldId id="264" r:id="rId15"/>
    <p:sldId id="265" r:id="rId16"/>
    <p:sldId id="268" r:id="rId17"/>
    <p:sldId id="267" r:id="rId18"/>
    <p:sldId id="269" r:id="rId19"/>
    <p:sldId id="266" r:id="rId20"/>
    <p:sldId id="270" r:id="rId21"/>
    <p:sldId id="290" r:id="rId22"/>
    <p:sldId id="262" r:id="rId23"/>
    <p:sldId id="263" r:id="rId24"/>
    <p:sldId id="271" r:id="rId25"/>
    <p:sldId id="273" r:id="rId26"/>
    <p:sldId id="272" r:id="rId27"/>
    <p:sldId id="275" r:id="rId28"/>
    <p:sldId id="280" r:id="rId29"/>
    <p:sldId id="327" r:id="rId30"/>
    <p:sldId id="277" r:id="rId31"/>
    <p:sldId id="278" r:id="rId32"/>
    <p:sldId id="333" r:id="rId33"/>
    <p:sldId id="281" r:id="rId34"/>
    <p:sldId id="283" r:id="rId35"/>
    <p:sldId id="323" r:id="rId36"/>
    <p:sldId id="336" r:id="rId37"/>
    <p:sldId id="337" r:id="rId38"/>
    <p:sldId id="320" r:id="rId39"/>
    <p:sldId id="321" r:id="rId40"/>
    <p:sldId id="328" r:id="rId41"/>
    <p:sldId id="329" r:id="rId42"/>
    <p:sldId id="330" r:id="rId43"/>
    <p:sldId id="331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35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83CD4-5DA8-462C-96B1-CE026CE263AF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C4CFB-85CD-4ED3-A420-E328218A3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83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C4CFB-85CD-4ED3-A420-E328218A3B5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78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C4CFB-85CD-4ED3-A420-E328218A3B5C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270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3983-9993-4BE2-9961-81EAB8AE2285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865F-E365-4EE7-8F19-EC1BADA362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3983-9993-4BE2-9961-81EAB8AE2285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865F-E365-4EE7-8F19-EC1BADA36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3983-9993-4BE2-9961-81EAB8AE2285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865F-E365-4EE7-8F19-EC1BADA36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3983-9993-4BE2-9961-81EAB8AE2285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865F-E365-4EE7-8F19-EC1BADA36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3983-9993-4BE2-9961-81EAB8AE2285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865F-E365-4EE7-8F19-EC1BADA362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3983-9993-4BE2-9961-81EAB8AE2285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865F-E365-4EE7-8F19-EC1BADA36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3983-9993-4BE2-9961-81EAB8AE2285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865F-E365-4EE7-8F19-EC1BADA362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3983-9993-4BE2-9961-81EAB8AE2285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865F-E365-4EE7-8F19-EC1BADA36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3983-9993-4BE2-9961-81EAB8AE2285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865F-E365-4EE7-8F19-EC1BADA36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3983-9993-4BE2-9961-81EAB8AE2285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865F-E365-4EE7-8F19-EC1BADA36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AF4E3983-9993-4BE2-9961-81EAB8AE2285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9999865F-E365-4EE7-8F19-EC1BADA36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F4E3983-9993-4BE2-9961-81EAB8AE2285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999865F-E365-4EE7-8F19-EC1BADA36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ru.wikipedia.org/wiki/%D0%9F%D0%B8%D1%80%D0%BE%D0%B6%D0%BE%D0%BA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4%D0%B5%D1%81%D0%B5%D1%80%D1%82" TargetMode="External"/><Relationship Id="rId13" Type="http://schemas.openxmlformats.org/officeDocument/2006/relationships/hyperlink" Target="http://ru.wikipedia.org/wiki/%D0%9A%D0%BE%D1%84%D0%B5" TargetMode="External"/><Relationship Id="rId3" Type="http://schemas.openxmlformats.org/officeDocument/2006/relationships/hyperlink" Target="http://ru.wikipedia.org/wiki/%D0%A2%D0%B0%D1%80%D0%B5%D0%BB%D0%BA%D0%B0" TargetMode="External"/><Relationship Id="rId7" Type="http://schemas.openxmlformats.org/officeDocument/2006/relationships/hyperlink" Target="http://ru.wikipedia.org/wiki/%D0%9A%D0%BE%D1%84%D0%B5%D0%B9%D0%BD%D0%BE%D0%B5_%D0%B4%D0%B5%D1%80%D0%B5%D0%B2%D0%BE" TargetMode="External"/><Relationship Id="rId12" Type="http://schemas.openxmlformats.org/officeDocument/2006/relationships/hyperlink" Target="http://ru.wikipedia.org/wiki/%D0%A8%D0%BE%D0%BA%D0%BE%D0%BB%D0%B0%D0%B4" TargetMode="External"/><Relationship Id="rId2" Type="http://schemas.openxmlformats.org/officeDocument/2006/relationships/image" Target="../media/image39.png"/><Relationship Id="rId16" Type="http://schemas.openxmlformats.org/officeDocument/2006/relationships/hyperlink" Target="http://ru.wikipedia.org/wiki/%D0%9A%D1%80%D0%B5%D0%BC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A%D0%BE%D1%84%D0%B5%D0%B9%D0%BD%D0%BE%D0%B5_%D0%B7%D0%B5%D1%80%D0%BD%D0%BE" TargetMode="External"/><Relationship Id="rId11" Type="http://schemas.openxmlformats.org/officeDocument/2006/relationships/hyperlink" Target="http://ru.wikipedia.org/wiki/%D0%92%D0%B8%D0%BD%D0%BE" TargetMode="External"/><Relationship Id="rId5" Type="http://schemas.openxmlformats.org/officeDocument/2006/relationships/hyperlink" Target="http://ru.wikipedia.org/wiki/%D0%A1%D1%82%D0%B0%D0%BA%D0%B0%D0%BD" TargetMode="External"/><Relationship Id="rId15" Type="http://schemas.openxmlformats.org/officeDocument/2006/relationships/hyperlink" Target="http://ru.wikipedia.org/wiki/%D0%A2%D0%B5%D1%81%D1%82%D0%BE" TargetMode="External"/><Relationship Id="rId10" Type="http://schemas.openxmlformats.org/officeDocument/2006/relationships/hyperlink" Target="http://ru.wikipedia.org/wiki/%D0%9F%D1%8E%D1%80%D0%B5" TargetMode="External"/><Relationship Id="rId4" Type="http://schemas.openxmlformats.org/officeDocument/2006/relationships/hyperlink" Target="http://ru.wikipedia.org/wiki/%D0%A7%D0%B0%D1%88%D0%BA%D0%B0" TargetMode="External"/><Relationship Id="rId9" Type="http://schemas.openxmlformats.org/officeDocument/2006/relationships/hyperlink" Target="http://ru.wikipedia.org/wiki/%D0%A4%D1%80%D0%B0%D0%BD%D1%86%D1%83%D0%B7%D1%81%D0%BA%D0%B0%D1%8F_%D0%BA%D1%83%D1%85%D0%BD%D1%8F" TargetMode="External"/><Relationship Id="rId14" Type="http://schemas.openxmlformats.org/officeDocument/2006/relationships/hyperlink" Target="http://ru.wikipedia.org/wiki/%D0%9A%D0%B0%D0%BA%D0%B0%D0%BE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60648"/>
            <a:ext cx="7772400" cy="509717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Сладкие блюда </a:t>
            </a:r>
            <a:br>
              <a:rPr lang="ru-RU" dirty="0"/>
            </a:br>
            <a:r>
              <a:rPr lang="ru-RU" dirty="0"/>
              <a:t>и напитки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3309004"/>
          </a:xfrm>
        </p:spPr>
        <p:txBody>
          <a:bodyPr/>
          <a:lstStyle/>
          <a:p>
            <a:pPr algn="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Учитель технологии</a:t>
            </a:r>
          </a:p>
          <a:p>
            <a:pPr algn="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МАОУ «Школа №31»  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г.о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 Балашиха </a:t>
            </a:r>
          </a:p>
          <a:p>
            <a:pPr algn="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Курбатова Наталья Юрьевна</a:t>
            </a:r>
          </a:p>
        </p:txBody>
      </p:sp>
      <p:pic>
        <p:nvPicPr>
          <p:cNvPr id="4" name="Рисунок 3" descr="http://www.anypics.ru/download.php?file=201310/1440x900/anypics.ru-716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04" y="3385226"/>
            <a:ext cx="3771106" cy="2360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http://www.alternatplast.com/sites/default/files/product-images/35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5" t="5614" r="12068" b="7588"/>
          <a:stretch/>
        </p:blipFill>
        <p:spPr bwMode="auto">
          <a:xfrm>
            <a:off x="3923928" y="1988840"/>
            <a:ext cx="1948897" cy="2936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www.giornalettismo.com/wp-content/uploads/2014/06/concepimento-alimentazione-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131" y="1484784"/>
            <a:ext cx="3044552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dirty="0"/>
            </a:br>
            <a:br>
              <a:rPr lang="ru-RU" dirty="0"/>
            </a:br>
            <a:r>
              <a:rPr lang="ru-RU" dirty="0"/>
              <a:t>Что такое десерт?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ДЕСЕРТ</a:t>
            </a:r>
          </a:p>
        </p:txBody>
      </p:sp>
      <p:pic>
        <p:nvPicPr>
          <p:cNvPr id="5" name="Рисунок 4" descr="http://www.anypics.ru/download.php?file=201310/1440x900/anypics.ru-7161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542213" cy="5240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/>
              <a:t>Десе́рт</a:t>
            </a:r>
            <a:r>
              <a:rPr lang="ru-RU" dirty="0"/>
              <a:t> — </a:t>
            </a:r>
            <a:br>
              <a:rPr lang="ru-RU" dirty="0"/>
            </a:br>
            <a:r>
              <a:rPr lang="ru-RU" dirty="0"/>
              <a:t>сладкое блюдо, подаваемое после основного (и не являющееся основным), в конце трапезы. Термин заимствован из фр. </a:t>
            </a:r>
            <a:r>
              <a:rPr lang="fr-FR" i="1" dirty="0"/>
              <a:t>dessert</a:t>
            </a:r>
            <a:r>
              <a:rPr lang="ru-RU" dirty="0"/>
              <a:t>, от фр. </a:t>
            </a:r>
            <a:r>
              <a:rPr lang="fr-FR" i="1" dirty="0"/>
              <a:t>desservir</a:t>
            </a:r>
            <a:r>
              <a:rPr lang="ru-RU" dirty="0"/>
              <a:t>, что переводится как </a:t>
            </a:r>
            <a:r>
              <a:rPr lang="ru-RU" i="1" dirty="0"/>
              <a:t>«расчищать стол»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slow">
    <p:spli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6237312"/>
          </a:xfrm>
        </p:spPr>
        <p:txBody>
          <a:bodyPr/>
          <a:lstStyle/>
          <a:p>
            <a:br>
              <a:rPr lang="ru-RU" sz="3200" b="1" dirty="0"/>
            </a:br>
            <a:r>
              <a:rPr lang="ru-RU" sz="3200" b="1" dirty="0"/>
              <a:t>Десертом</a:t>
            </a:r>
            <a:r>
              <a:rPr lang="ru-RU" sz="3200" dirty="0"/>
              <a:t> является выпечка: </a:t>
            </a:r>
            <a:br>
              <a:rPr lang="ru-RU" sz="3200" dirty="0"/>
            </a:br>
            <a:r>
              <a:rPr lang="ru-RU" sz="3200" dirty="0"/>
              <a:t>торты, печенья, вафли, кексы, пироги; различные виды конфет, пастила, блюда из взбитых сливок; сладкие фруктово-ягодные смеси (так называемые фруктовые салаты); соки, содовые воды, компоты, кисели; сладкие молочные, шоколадные и фруктово-ягодные муссы, кремы, желе; мороженое  и десерты из мороженого; десертом может быть чай, какао, кофе,  кофе с мороженым (</a:t>
            </a:r>
            <a:r>
              <a:rPr lang="ru-RU" sz="3200" dirty="0" err="1"/>
              <a:t>café</a:t>
            </a:r>
            <a:r>
              <a:rPr lang="ru-RU" sz="3200" dirty="0"/>
              <a:t> </a:t>
            </a:r>
            <a:r>
              <a:rPr lang="ru-RU" sz="3200" dirty="0" err="1"/>
              <a:t>glacé</a:t>
            </a:r>
            <a:r>
              <a:rPr lang="ru-RU" sz="3200" dirty="0"/>
              <a:t>). 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Бывают  и несладкие десерты из фруктов и/или орехов без добавления сахара или мёда</a:t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857496"/>
            <a:ext cx="50006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571480"/>
            <a:ext cx="8143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Десерт  из фруктов    и   орехов </a:t>
            </a:r>
          </a:p>
        </p:txBody>
      </p:sp>
      <p:pic>
        <p:nvPicPr>
          <p:cNvPr id="4" name="Рисунок 3" descr="http://findmeals.com/media/cache/62/52/62522732d3364c6f4e2cbff9fbc96cf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642292" cy="52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  все сладкие  по вкусу блюда являются десертами!</a:t>
            </a:r>
            <a:br>
              <a:rPr lang="ru-RU" dirty="0"/>
            </a:br>
            <a:br>
              <a:rPr lang="ru-RU" sz="3200" dirty="0"/>
            </a:br>
            <a:r>
              <a:rPr lang="ru-RU" sz="3600" i="1" dirty="0"/>
              <a:t>Свинина </a:t>
            </a:r>
            <a:br>
              <a:rPr lang="ru-RU" sz="3600" i="1" dirty="0"/>
            </a:br>
            <a:r>
              <a:rPr lang="ru-RU" sz="3600" i="1" dirty="0"/>
              <a:t>         с </a:t>
            </a:r>
            <a:br>
              <a:rPr lang="ru-RU" sz="3600" i="1" dirty="0"/>
            </a:br>
            <a:r>
              <a:rPr lang="ru-RU" sz="3600" i="1" dirty="0"/>
              <a:t>ананасами-</a:t>
            </a:r>
            <a:br>
              <a:rPr lang="ru-RU" sz="3600" dirty="0"/>
            </a:br>
            <a:br>
              <a:rPr lang="ru-RU" sz="3600" dirty="0"/>
            </a:br>
            <a:r>
              <a:rPr lang="ru-RU" sz="3600" dirty="0"/>
              <a:t> сладкое </a:t>
            </a:r>
            <a:br>
              <a:rPr lang="ru-RU" sz="3600" dirty="0"/>
            </a:br>
            <a:r>
              <a:rPr lang="ru-RU" sz="3600" dirty="0"/>
              <a:t>   мясное </a:t>
            </a:r>
            <a:br>
              <a:rPr lang="ru-RU" sz="3600" dirty="0"/>
            </a:br>
            <a:r>
              <a:rPr lang="ru-RU" sz="3600" dirty="0"/>
              <a:t>     блюдо </a:t>
            </a:r>
            <a:br>
              <a:rPr lang="ru-RU" sz="3600" dirty="0"/>
            </a:br>
            <a:br>
              <a:rPr lang="ru-RU" sz="5400" dirty="0"/>
            </a:br>
            <a:endParaRPr lang="ru-RU" sz="5400" dirty="0"/>
          </a:p>
        </p:txBody>
      </p:sp>
      <p:pic>
        <p:nvPicPr>
          <p:cNvPr id="4" name="Рисунок 3" descr="http://www.southerncousinng.com/images/chinese-food-sweet-and-sour-por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64904"/>
            <a:ext cx="5703007" cy="4293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 Китае  встречаются конфеты с перцем и имбирём вместо сахара.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214554"/>
            <a:ext cx="6710829" cy="369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Десерт может состоять из сыров, 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00240"/>
            <a:ext cx="7620000" cy="4572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7" y="500042"/>
            <a:ext cx="44013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u="sng" dirty="0">
                <a:hlinkClick r:id="rId2" tooltip="Пирожок"/>
              </a:rPr>
              <a:t>пирожков</a:t>
            </a:r>
            <a:endParaRPr lang="ru-RU" sz="5400" dirty="0"/>
          </a:p>
        </p:txBody>
      </p:sp>
      <p:pic>
        <p:nvPicPr>
          <p:cNvPr id="4" name="Рисунок 3" descr="http://pirozochki.com/images/stories/sajt-pirozochki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4015">
            <a:off x="1187625" y="1268760"/>
            <a:ext cx="7704856" cy="54726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r>
              <a:rPr lang="ru-RU" dirty="0"/>
              <a:t>Цель: ознакомить  </a:t>
            </a:r>
            <a:br>
              <a:rPr lang="ru-RU" dirty="0"/>
            </a:br>
            <a:r>
              <a:rPr lang="ru-RU" dirty="0"/>
              <a:t>обучающихся с </a:t>
            </a:r>
            <a:br>
              <a:rPr lang="ru-RU" dirty="0"/>
            </a:br>
            <a:r>
              <a:rPr lang="ru-RU" dirty="0"/>
              <a:t>ассортиментом </a:t>
            </a:r>
            <a:br>
              <a:rPr lang="ru-RU" dirty="0"/>
            </a:br>
            <a:r>
              <a:rPr lang="ru-RU" dirty="0"/>
              <a:t>сладких блюд и напитков, </a:t>
            </a:r>
            <a:br>
              <a:rPr lang="ru-RU" dirty="0"/>
            </a:br>
            <a:r>
              <a:rPr lang="ru-RU" dirty="0"/>
              <a:t>довести  до их сведения    теоретические сведения о сладких блюдах и напитках.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0"/>
            <a:ext cx="2857488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392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Даже в русской кухне встречаются несладкие десерты — например,  чёрная икра</a:t>
            </a:r>
          </a:p>
        </p:txBody>
      </p:sp>
      <p:pic>
        <p:nvPicPr>
          <p:cNvPr id="6" name="Рисунок 5" descr="http://cs307614.vk.me/v307614378/373d/UThsRAInG6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580" y="1772816"/>
            <a:ext cx="4122420" cy="3089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kakotvet.com/images/kak_solit_chernuyu_ikr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03569"/>
            <a:ext cx="3672408" cy="371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5049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12064"/>
            <a:ext cx="7400948" cy="5131514"/>
          </a:xfrm>
        </p:spPr>
        <p:txBody>
          <a:bodyPr/>
          <a:lstStyle/>
          <a:p>
            <a:pPr algn="ctr"/>
            <a:r>
              <a:rPr lang="ru-RU" sz="5400" dirty="0"/>
              <a:t>Какие  </a:t>
            </a:r>
            <a:br>
              <a:rPr lang="ru-RU" sz="5400" dirty="0"/>
            </a:br>
            <a:r>
              <a:rPr lang="ru-RU" sz="5400" dirty="0"/>
              <a:t>виды продовольственных  товаров  </a:t>
            </a:r>
            <a:br>
              <a:rPr lang="ru-RU" sz="5400" dirty="0"/>
            </a:br>
            <a:r>
              <a:rPr lang="ru-RU" sz="5400" dirty="0"/>
              <a:t>относятся к</a:t>
            </a:r>
            <a:br>
              <a:rPr lang="ru-RU" sz="5400" dirty="0"/>
            </a:br>
            <a:r>
              <a:rPr lang="ru-RU" sz="5400" dirty="0"/>
              <a:t> десертам?</a:t>
            </a:r>
          </a:p>
        </p:txBody>
      </p:sp>
    </p:spTree>
  </p:cSld>
  <p:clrMapOvr>
    <a:masterClrMapping/>
  </p:clrMapOvr>
  <p:transition spd="slow">
    <p:pull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2631184"/>
          </a:xfrm>
        </p:spPr>
        <p:txBody>
          <a:bodyPr/>
          <a:lstStyle/>
          <a:p>
            <a:pPr algn="ctr"/>
            <a:r>
              <a:rPr lang="ru-RU" dirty="0"/>
              <a:t>Например: </a:t>
            </a:r>
            <a:br>
              <a:rPr lang="ru-RU" dirty="0"/>
            </a:br>
            <a:r>
              <a:rPr lang="ru-RU" dirty="0"/>
              <a:t>пирожное или мороженое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928803"/>
            <a:ext cx="428628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giornalettismo.com/wp-content/uploads/2014/06/concepimento-alimentazione-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7" y="3356992"/>
            <a:ext cx="4429123" cy="3501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 Правила  подачи десертов </a:t>
            </a:r>
            <a:endParaRPr lang="ru-RU" dirty="0"/>
          </a:p>
        </p:txBody>
      </p:sp>
      <p:pic>
        <p:nvPicPr>
          <p:cNvPr id="4" name="Рисунок 3" descr="http://fabika.ru/uploads/cache/2_714_display120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018" r="-1840" b="20859"/>
          <a:stretch/>
        </p:blipFill>
        <p:spPr bwMode="auto">
          <a:xfrm>
            <a:off x="1475656" y="1700808"/>
            <a:ext cx="6289868" cy="4360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br>
              <a:rPr lang="ru-RU" dirty="0"/>
            </a:br>
            <a:r>
              <a:rPr lang="ru-RU" dirty="0"/>
              <a:t>Десертный </a:t>
            </a:r>
            <a:br>
              <a:rPr lang="ru-RU" dirty="0"/>
            </a:br>
            <a:r>
              <a:rPr lang="ru-RU" dirty="0"/>
              <a:t>прибор </a:t>
            </a:r>
          </a:p>
        </p:txBody>
      </p:sp>
      <p:pic>
        <p:nvPicPr>
          <p:cNvPr id="4" name="Рисунок 3" descr="http://arhidom.prohorov.ru/image/gal/1/642/water873_9dbb37e40c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2" t="1431" r="13346" b="7949"/>
          <a:stretch/>
        </p:blipFill>
        <p:spPr bwMode="auto">
          <a:xfrm>
            <a:off x="4572000" y="836712"/>
            <a:ext cx="4168140" cy="4343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8594" y="512064"/>
            <a:ext cx="4478206" cy="914400"/>
          </a:xfrm>
        </p:spPr>
        <p:txBody>
          <a:bodyPr/>
          <a:lstStyle/>
          <a:p>
            <a:pPr algn="ctr"/>
            <a:r>
              <a:rPr lang="ru-RU" dirty="0"/>
              <a:t>Посуда для десерта</a:t>
            </a:r>
          </a:p>
        </p:txBody>
      </p:sp>
      <p:pic>
        <p:nvPicPr>
          <p:cNvPr id="5" name="Рисунок 4" descr="http://cdn-nus-1.pinme.ru/photo/89/a9/89a99590effa4d4a7adcfac007da277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1" r="3490" b="3917"/>
          <a:stretch/>
        </p:blipFill>
        <p:spPr bwMode="auto">
          <a:xfrm>
            <a:off x="-63894" y="27586"/>
            <a:ext cx="4272488" cy="47747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://v.img.com.ua/nxs7/b/600x500/6/a9/e74a140b9fbc65a9e5371e7be6ba2a9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94" y="2924944"/>
            <a:ext cx="5002849" cy="3933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Креманка</a:t>
            </a:r>
            <a:r>
              <a:rPr lang="ru-RU" dirty="0"/>
              <a:t> </a:t>
            </a:r>
          </a:p>
        </p:txBody>
      </p:sp>
      <p:pic>
        <p:nvPicPr>
          <p:cNvPr id="4" name="Рисунок 3" descr="http://www.alternatplast.com/sites/default/files/product-images/35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5" t="5614" r="12068" b="7588"/>
          <a:stretch/>
        </p:blipFill>
        <p:spPr bwMode="auto">
          <a:xfrm>
            <a:off x="323528" y="692696"/>
            <a:ext cx="2475989" cy="38884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i7.sokol.org.ua/goods/7947/794707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08720"/>
            <a:ext cx="2915816" cy="36724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http://olive-house.ru/image/data/66_Category/bor-fort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7" t="-1290" r="23303" b="6236"/>
          <a:stretch/>
        </p:blipFill>
        <p:spPr bwMode="auto">
          <a:xfrm>
            <a:off x="3058142" y="2420888"/>
            <a:ext cx="2880320" cy="39441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Пирожные, торты подают на </a:t>
            </a:r>
            <a:r>
              <a:rPr lang="ru-RU" dirty="0" err="1"/>
              <a:t>тортнице</a:t>
            </a:r>
            <a:endParaRPr lang="ru-RU" dirty="0"/>
          </a:p>
        </p:txBody>
      </p:sp>
      <p:pic>
        <p:nvPicPr>
          <p:cNvPr id="4" name="Рисунок 3" descr="http://www.gastrevo.de/media/catalog/product/cache/1/image/9df78eab33525d08d6e5fb8d27136e95/0/0/00464_1_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996952"/>
            <a:ext cx="5472608" cy="3861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www.allpax.de/images/product_images/popup_images/59730_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31667" r="5898" b="15000"/>
          <a:stretch/>
        </p:blipFill>
        <p:spPr bwMode="auto">
          <a:xfrm>
            <a:off x="4355976" y="1268760"/>
            <a:ext cx="5069552" cy="34563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Суфле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3412" y="1268760"/>
            <a:ext cx="7286676" cy="538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655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941431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Пудинг </a:t>
            </a:r>
          </a:p>
        </p:txBody>
      </p:sp>
      <p:pic>
        <p:nvPicPr>
          <p:cNvPr id="4" name="Рисунок 3" descr="http://www.mmenu.com/upload/iblock/f36/kxrvpifefnrwpa-ap-jpynqhekachiuacrfps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770692" cy="4551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Каша </a:t>
            </a:r>
            <a:r>
              <a:rPr lang="ru-RU" dirty="0" err="1"/>
              <a:t>гурьевкая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285860"/>
            <a:ext cx="5357850" cy="406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СМУЗИ</a:t>
            </a:r>
          </a:p>
        </p:txBody>
      </p:sp>
      <p:pic>
        <p:nvPicPr>
          <p:cNvPr id="3" name="Рисунок 2" descr="http://i.artfile.ru/3500x2333_871292_%5Bwww.ArtFile.ru%5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57"/>
            <a:ext cx="5724128" cy="370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img1.badfon.ru/original/2880x1800/d/6a/ovoschnoy-smuzi-ovoschi-zelen-104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73016"/>
            <a:ext cx="5969992" cy="3263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458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err="1"/>
              <a:t>Смузи</a:t>
            </a:r>
            <a:r>
              <a:rPr lang="ru-RU" sz="3600" dirty="0"/>
              <a:t> (англ.  </a:t>
            </a:r>
            <a:r>
              <a:rPr lang="ru-RU" sz="3600" i="1" dirty="0" err="1"/>
              <a:t>smoothie</a:t>
            </a:r>
            <a:r>
              <a:rPr lang="ru-RU" sz="3600" dirty="0"/>
              <a:t>) — холодный десерт в виде смешанных в блендере ягод или фруктов (обычно одного вида) с добавлением кусочков  льда, сока или молока. В качестве ягод или фруктов обычно используется малина, брусника, клубника или вишня. Также используются и овощи.</a:t>
            </a:r>
            <a:br>
              <a:rPr lang="ru-RU" sz="3600" dirty="0"/>
            </a:br>
            <a:r>
              <a:rPr lang="ru-RU" sz="3600" dirty="0" err="1"/>
              <a:t>Смузи</a:t>
            </a:r>
            <a:r>
              <a:rPr lang="ru-RU" sz="3600" dirty="0"/>
              <a:t> используются в вегетарианском питании  и здоровом питании.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После сладких блюд подают горячие напитки.</a:t>
            </a:r>
            <a:br>
              <a:rPr lang="ru-RU" sz="3200" dirty="0"/>
            </a:br>
            <a:r>
              <a:rPr lang="ru-RU" sz="3200" dirty="0"/>
              <a:t>Традиционно в нагретом  виде употребляют следующие напитки: </a:t>
            </a:r>
            <a:br>
              <a:rPr lang="ru-RU" sz="3200" dirty="0"/>
            </a:br>
            <a:r>
              <a:rPr lang="ru-RU" sz="3200" dirty="0"/>
              <a:t>горячий шоколад (какао)</a:t>
            </a:r>
            <a:br>
              <a:rPr lang="ru-RU" sz="3200" dirty="0"/>
            </a:br>
            <a:r>
              <a:rPr lang="ru-RU" sz="3200" dirty="0"/>
              <a:t>чай</a:t>
            </a:r>
            <a:br>
              <a:rPr lang="ru-RU" sz="3200" dirty="0"/>
            </a:br>
            <a:r>
              <a:rPr lang="ru-RU" sz="3200" dirty="0" err="1"/>
              <a:t>каркаде</a:t>
            </a:r>
            <a:br>
              <a:rPr lang="ru-RU" sz="3200" dirty="0"/>
            </a:br>
            <a:r>
              <a:rPr lang="ru-RU" sz="3200" dirty="0"/>
              <a:t>кофе</a:t>
            </a:r>
            <a:br>
              <a:rPr lang="ru-RU" sz="3200" dirty="0"/>
            </a:br>
            <a:r>
              <a:rPr lang="ru-RU" sz="3200" dirty="0"/>
              <a:t>мате</a:t>
            </a:r>
            <a:br>
              <a:rPr lang="ru-RU" sz="3200" dirty="0"/>
            </a:br>
            <a:r>
              <a:rPr lang="ru-RU" sz="3200" dirty="0"/>
              <a:t>глинтвейн</a:t>
            </a:r>
            <a:br>
              <a:rPr lang="ru-RU" sz="3200" dirty="0"/>
            </a:br>
            <a:r>
              <a:rPr lang="ru-RU" sz="3200" dirty="0"/>
              <a:t>сбитень</a:t>
            </a:r>
            <a:br>
              <a:rPr lang="ru-RU" sz="3200" dirty="0"/>
            </a:br>
            <a:r>
              <a:rPr lang="ru-RU" sz="3200" dirty="0"/>
              <a:t>горячие   отвары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824" y="3041958"/>
            <a:ext cx="288032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8144" y="4149081"/>
            <a:ext cx="3263380" cy="267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658128" cy="914400"/>
          </a:xfrm>
        </p:spPr>
        <p:txBody>
          <a:bodyPr/>
          <a:lstStyle/>
          <a:p>
            <a:r>
              <a:rPr lang="ru-RU" dirty="0"/>
              <a:t>Демонстрация  </a:t>
            </a:r>
            <a:br>
              <a:rPr lang="ru-RU" dirty="0"/>
            </a:br>
            <a:r>
              <a:rPr lang="ru-RU" dirty="0"/>
              <a:t>элементов   сервировки  стола </a:t>
            </a:r>
            <a:br>
              <a:rPr lang="ru-RU" dirty="0"/>
            </a:br>
            <a:r>
              <a:rPr lang="ru-RU" dirty="0"/>
              <a:t>и </a:t>
            </a:r>
            <a:br>
              <a:rPr lang="ru-RU" dirty="0"/>
            </a:br>
            <a:r>
              <a:rPr lang="ru-RU" dirty="0"/>
              <a:t>подачи </a:t>
            </a:r>
            <a:br>
              <a:rPr lang="ru-RU" dirty="0"/>
            </a:br>
            <a:r>
              <a:rPr lang="ru-RU" dirty="0"/>
              <a:t>десертов </a:t>
            </a:r>
            <a:br>
              <a:rPr lang="ru-RU" dirty="0"/>
            </a:br>
            <a:r>
              <a:rPr lang="ru-RU" dirty="0"/>
              <a:t>и </a:t>
            </a:r>
            <a:br>
              <a:rPr lang="ru-RU" dirty="0"/>
            </a:br>
            <a:r>
              <a:rPr lang="ru-RU" dirty="0"/>
              <a:t>напитков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86116" y="1928802"/>
            <a:ext cx="5857884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5581232"/>
          </a:xfrm>
        </p:spPr>
        <p:txBody>
          <a:bodyPr/>
          <a:lstStyle/>
          <a:p>
            <a:pPr algn="ctr"/>
            <a:r>
              <a:rPr lang="ru-RU" dirty="0"/>
              <a:t>Самостоятельная работа</a:t>
            </a:r>
            <a:br>
              <a:rPr lang="ru-RU" dirty="0"/>
            </a:br>
            <a:br>
              <a:rPr lang="ru-RU" dirty="0"/>
            </a:br>
            <a:r>
              <a:rPr lang="ru-RU" i="1" dirty="0"/>
              <a:t>Реши анаграмму:</a:t>
            </a:r>
            <a:br>
              <a:rPr lang="ru-RU" i="1" dirty="0"/>
            </a:br>
            <a:br>
              <a:rPr lang="ru-RU" i="1" dirty="0"/>
            </a:br>
            <a:r>
              <a:rPr lang="ru-RU" i="1" dirty="0"/>
              <a:t>АЛФАСКЕТ </a:t>
            </a:r>
            <a:br>
              <a:rPr lang="ru-RU" i="1" dirty="0"/>
            </a:br>
            <a:r>
              <a:rPr lang="ru-RU" i="1" dirty="0"/>
              <a:t>НАРАКЕКМА</a:t>
            </a:r>
            <a:br>
              <a:rPr lang="ru-RU" dirty="0"/>
            </a:br>
            <a:r>
              <a:rPr lang="ru-RU" i="1" dirty="0"/>
              <a:t>КНОВСИЛЧИ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5820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Разгадай  кроссворд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5138" y="1196752"/>
            <a:ext cx="5763046" cy="5099712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Тарелка"/>
              </a:rPr>
              <a:t>Тарелочка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 приподнятыми краями, на которую ставят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Чашка"/>
              </a:rPr>
              <a:t>чашку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Стакан"/>
              </a:rPr>
              <a:t>стакан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Напиток, изготавливаемый из жареных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Кофейное зерно"/>
              </a:rPr>
              <a:t>зёрен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Кофейное дерево"/>
              </a:rPr>
              <a:t>кофейного дерева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Сладкое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Десерт"/>
              </a:rPr>
              <a:t>десертное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блюдо. Фирменное блюдо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Французская кухня"/>
              </a:rPr>
              <a:t>французской кухни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Приготавливается из ароматического основания (фруктового или ягодного сока,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Пюре"/>
              </a:rPr>
              <a:t>пюре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виноградного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11" tooltip="Вино"/>
              </a:rPr>
              <a:t>вина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12" tooltip="Шоколад"/>
              </a:rPr>
              <a:t>шоколада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13" tooltip="Кофе"/>
              </a:rPr>
              <a:t>кофе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14" tooltip="Какао"/>
              </a:rPr>
              <a:t>какао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др.)</a:t>
            </a: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Кондитерское изделие небольшого размера из сладкого сдобного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15" tooltip="Тесто"/>
              </a:rPr>
              <a:t>теста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обычно с начинкой,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16" tooltip="Крем"/>
              </a:rPr>
              <a:t>кремом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 печенье.</a:t>
            </a: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Поджигание блюда, облитого коньяком.</a:t>
            </a: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Нормы и правила, отражающие представления о должном поведении людей в обществе.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5500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071546"/>
          </a:xfrm>
        </p:spPr>
        <p:txBody>
          <a:bodyPr/>
          <a:lstStyle/>
          <a:p>
            <a:pPr algn="ctr"/>
            <a:r>
              <a:rPr lang="ru-RU" u="sng" dirty="0"/>
              <a:t>Домашнее задание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074657"/>
              </p:ext>
            </p:extLst>
          </p:nvPr>
        </p:nvGraphicFramePr>
        <p:xfrm>
          <a:off x="500034" y="3071811"/>
          <a:ext cx="8392445" cy="232629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678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8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8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8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84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325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Десерт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Посуда для десерта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Температура</a:t>
                      </a:r>
                      <a:endParaRPr lang="ru-RU" sz="1100" dirty="0"/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 десерта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Столовые</a:t>
                      </a:r>
                      <a:endParaRPr lang="ru-RU" sz="1100" dirty="0"/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приборы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Оформление</a:t>
                      </a:r>
                      <a:endParaRPr lang="ru-RU" sz="1100" dirty="0"/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десерта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26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Мороженое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26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Торт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26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Пирожное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26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Пудинг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2247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48007" y="1142984"/>
            <a:ext cx="504798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/>
              <a:t>Составить  отчет   по    теме «Сладкие блюда и напитки»</a:t>
            </a:r>
          </a:p>
          <a:p>
            <a:pPr algn="ctr"/>
            <a:r>
              <a:rPr lang="ru-RU" sz="2800" dirty="0"/>
              <a:t> в виде таблицы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Спасибо за внимание!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42852"/>
            <a:ext cx="7358082" cy="6215106"/>
          </a:xfrm>
        </p:spPr>
        <p:txBody>
          <a:bodyPr/>
          <a:lstStyle/>
          <a:p>
            <a:pPr algn="ctr"/>
            <a:r>
              <a:rPr lang="ru-RU" sz="6600" b="1" dirty="0"/>
              <a:t>Чему  </a:t>
            </a:r>
            <a:br>
              <a:rPr lang="ru-RU" sz="6600" b="1" dirty="0"/>
            </a:br>
            <a:r>
              <a:rPr lang="ru-RU" sz="6600" b="1" dirty="0"/>
              <a:t> должны  соответствовать предметы сервировки </a:t>
            </a:r>
            <a:br>
              <a:rPr lang="ru-RU" sz="6600" b="1" dirty="0"/>
            </a:br>
            <a:r>
              <a:rPr lang="ru-RU" sz="6600" b="1" dirty="0"/>
              <a:t>стола ? </a:t>
            </a:r>
            <a:endParaRPr lang="ru-RU" sz="6600" dirty="0"/>
          </a:p>
        </p:txBody>
      </p:sp>
    </p:spTree>
  </p:cSld>
  <p:clrMapOvr>
    <a:masterClrMapping/>
  </p:clrMapOvr>
  <p:transition>
    <p:wipe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1237824"/>
          </a:xfrm>
        </p:spPr>
        <p:txBody>
          <a:bodyPr/>
          <a:lstStyle/>
          <a:p>
            <a:r>
              <a:rPr lang="ru-RU" sz="2800" b="1" dirty="0"/>
              <a:t>Активные ссылки на использованные изображения:</a:t>
            </a:r>
            <a:br>
              <a:rPr lang="ru-RU" sz="2800" b="1" dirty="0"/>
            </a:br>
            <a:r>
              <a:rPr lang="en-US" sz="2400" b="1" dirty="0"/>
              <a:t>https://im0-tub-ru.yandex.net/i?id=60620e24ed8441e82dc155c99e1f6db7&amp;n=33&amp;h=215&amp;w=373</a:t>
            </a:r>
            <a:br>
              <a:rPr lang="en-US" sz="2400" b="1" dirty="0"/>
            </a:br>
            <a:r>
              <a:rPr lang="en-US" sz="2400" b="1" dirty="0"/>
              <a:t>http://farfor-chrustal.ru/images/articles/003/stolovye-pribory-1.jpg</a:t>
            </a:r>
            <a:br>
              <a:rPr lang="en-US" sz="2400" b="1" dirty="0"/>
            </a:br>
            <a:r>
              <a:rPr lang="en-US" sz="2400" b="1" dirty="0"/>
              <a:t>http://cdn-nus-1.pinme.ru/photo/89/a9/89a99590effa4d4a7adcfac007da2777.jpg</a:t>
            </a:r>
            <a:br>
              <a:rPr lang="en-US" sz="2400" b="1" dirty="0"/>
            </a:br>
            <a:r>
              <a:rPr lang="en-US" sz="2400" b="1" dirty="0"/>
              <a:t>http://v.img.com.ua/nxs7/b/600x500/6/a9/e74a140b9fbc65a9e5371e7be6ba2a96.jpg</a:t>
            </a:r>
            <a:br>
              <a:rPr lang="en-US" sz="2400" b="1" dirty="0"/>
            </a:br>
            <a:r>
              <a:rPr lang="en-US" sz="2400" b="1" dirty="0"/>
              <a:t>http://www.anypics.ru/download.php?file=201310/1440x900/anypics.ru-71613.jpg</a:t>
            </a:r>
            <a:br>
              <a:rPr lang="en-US" sz="2400" b="1" dirty="0"/>
            </a:br>
            <a:r>
              <a:rPr lang="en-US" sz="2400" b="1" dirty="0"/>
              <a:t>http://files2.fatakat.com/2012/10/13504142208233.jpg</a:t>
            </a:r>
            <a:br>
              <a:rPr lang="en-US" sz="2400" b="1" dirty="0"/>
            </a:br>
            <a:r>
              <a:rPr lang="en-US" sz="2400" b="1" dirty="0"/>
              <a:t>http://www.giornalettismo.com/wp-content/uploads/2014/06/concepimento-alimentazione-4.jpg</a:t>
            </a:r>
            <a:br>
              <a:rPr lang="en-US" sz="2400" b="1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7693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8182"/>
            <a:ext cx="8494712" cy="988910"/>
          </a:xfrm>
        </p:spPr>
        <p:txBody>
          <a:bodyPr/>
          <a:lstStyle/>
          <a:p>
            <a:r>
              <a:rPr lang="ru-RU" sz="2600" b="1" dirty="0"/>
              <a:t>Активные ссылки на использованные изображения:</a:t>
            </a:r>
            <a:br>
              <a:rPr lang="ru-RU" b="1" dirty="0"/>
            </a:br>
            <a:r>
              <a:rPr lang="en-US" sz="2400" dirty="0"/>
              <a:t>http://img2.gorod.lv/images/news_item/pic/134831/big/174710_image_large.jpg</a:t>
            </a:r>
            <a:br>
              <a:rPr lang="en-US" sz="2400" dirty="0"/>
            </a:br>
            <a:r>
              <a:rPr lang="en-US" sz="2400" dirty="0"/>
              <a:t>http://findmeals.com/media/cache/62/52/62522732d3364c6f4e2cbff9fbc96cfe.jpg</a:t>
            </a:r>
            <a:br>
              <a:rPr lang="en-US" sz="2400" dirty="0"/>
            </a:br>
            <a:r>
              <a:rPr lang="en-US" sz="2400" dirty="0"/>
              <a:t>http://www.southerncousinng.com/images/chinese-food-sweet-and-sour-pork.jpg</a:t>
            </a:r>
            <a:br>
              <a:rPr lang="en-US" sz="2400" dirty="0"/>
            </a:br>
            <a:r>
              <a:rPr lang="en-US" sz="2400" dirty="0"/>
              <a:t>https://im2-tub-ru.yandex.net/i?id=cce921a1e2d34554a3364dc98851d6c2&amp;n=33&amp;h=215&amp;w=314</a:t>
            </a:r>
            <a:br>
              <a:rPr lang="en-US" sz="2400" dirty="0"/>
            </a:br>
            <a:r>
              <a:rPr lang="en-US" sz="2400" dirty="0"/>
              <a:t>http://jice.ddns.net:808/files/f09a1db17df4f96c-u-AHR0cHM6Ly91cGxvYWQUd2lrAW1lZGlhLm9yZy93AWtpcGVkAWevY29tbW9Ucy9hcmNoAXZlL2evYTgvMjawNTaxMzawNDexMDglMjfDAGVlc2VFcGxhdHRlci5qcGc.jpg</a:t>
            </a:r>
            <a:br>
              <a:rPr lang="en-US" sz="2400" dirty="0"/>
            </a:br>
            <a:r>
              <a:rPr lang="en-US" sz="2400" dirty="0"/>
              <a:t>http://interhouses.ru/image/12/4.jpg</a:t>
            </a:r>
            <a:br>
              <a:rPr lang="en-US" sz="2400" dirty="0"/>
            </a:br>
            <a:r>
              <a:rPr lang="en-US" sz="2400" dirty="0"/>
              <a:t>http://i02.fotocdn.net/s3/138/gallery_l/204/2380843913.jpg</a:t>
            </a:r>
            <a:br>
              <a:rPr lang="en-US" sz="2400" dirty="0"/>
            </a:br>
            <a:r>
              <a:rPr lang="en-US" sz="2400" dirty="0"/>
              <a:t>http://img-fotki.yandex.ru/get/3907/n-m-plotnikova.2a/0_22d44_5580eb1f_XL.jpg</a:t>
            </a:r>
            <a:br>
              <a:rPr lang="en-US" sz="2400" b="1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8644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1426464"/>
          </a:xfrm>
        </p:spPr>
        <p:txBody>
          <a:bodyPr/>
          <a:lstStyle/>
          <a:p>
            <a:r>
              <a:rPr lang="ru-RU" sz="2800" b="1" dirty="0"/>
              <a:t>Активные ссылки на использованные изображения:</a:t>
            </a:r>
            <a:br>
              <a:rPr lang="ru-RU" sz="2800" b="1" dirty="0"/>
            </a:br>
            <a:r>
              <a:rPr lang="en-US" sz="2400" b="1" dirty="0"/>
              <a:t>http://pirozochki.com/images/stories/sajt-pirozochki.jpg</a:t>
            </a:r>
            <a:br>
              <a:rPr lang="en-US" sz="2400" b="1" dirty="0"/>
            </a:br>
            <a:r>
              <a:rPr lang="en-US" sz="2400" b="1" dirty="0"/>
              <a:t>http://cs307614.vk.me/v307614378/373d/UThsRAInG6E.jpg</a:t>
            </a:r>
            <a:br>
              <a:rPr lang="en-US" sz="2400" b="1" dirty="0"/>
            </a:br>
            <a:r>
              <a:rPr lang="en-US" sz="2400" b="1" dirty="0"/>
              <a:t>http://kakotvet.com/images/kak_solit_chernuyu_ikru.png</a:t>
            </a:r>
            <a:br>
              <a:rPr lang="en-US" sz="2400" b="1" dirty="0"/>
            </a:br>
            <a:r>
              <a:rPr lang="en-US" sz="2400" b="1" dirty="0"/>
              <a:t>http://arhidom.prohorov.ru/image/gal/1/642/water873_9dbb37e40c.jpg</a:t>
            </a:r>
            <a:br>
              <a:rPr lang="en-US" sz="2400" b="1" dirty="0"/>
            </a:br>
            <a:r>
              <a:rPr lang="en-US" sz="2400" b="1" dirty="0"/>
              <a:t>https://im2-tub-ru.yandex.net/i?id=b73d5cd4e08f2db5c4ede2e21290d5b9&amp;n=33&amp;h=215&amp;w=387</a:t>
            </a:r>
            <a:br>
              <a:rPr lang="en-US" sz="2400" b="1" dirty="0"/>
            </a:br>
            <a:r>
              <a:rPr lang="en-US" sz="2400" b="1" dirty="0"/>
              <a:t>https://im3-tub-ru.yandex.net/i?id=adb9041b67762f94ef92efde80639e68&amp;n=33&amp;h=215&amp;w=211</a:t>
            </a:r>
            <a:br>
              <a:rPr lang="en-US" sz="2400" b="1" dirty="0"/>
            </a:br>
            <a:r>
              <a:rPr lang="en-US" sz="2400" b="1" dirty="0"/>
              <a:t>http://www.mmenu.com/upload/iblock/f36/kxrvpifefnrwpa-ap-jpynqhekachiuacrfpsg.jpg</a:t>
            </a:r>
            <a:br>
              <a:rPr lang="en-US" sz="2400" b="1" dirty="0"/>
            </a:br>
            <a:r>
              <a:rPr lang="en-US" sz="2400" b="1" dirty="0"/>
              <a:t>https://im3-tub-ru.yandex.net/i?id=dd7d2e7ad0b2a53f374c1290a0afa127&amp;n=33&amp;h=215&amp;w=287</a:t>
            </a:r>
            <a:br>
              <a:rPr lang="en-US" sz="2400" b="1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7343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426464"/>
          </a:xfrm>
        </p:spPr>
        <p:txBody>
          <a:bodyPr/>
          <a:lstStyle/>
          <a:p>
            <a:r>
              <a:rPr lang="ru-RU" sz="2800" b="1" dirty="0"/>
              <a:t>Активные ссылки на использованные изображения:</a:t>
            </a:r>
            <a:br>
              <a:rPr lang="ru-RU" sz="2800" b="1" dirty="0"/>
            </a:br>
            <a:r>
              <a:rPr lang="en-US" sz="2400" dirty="0"/>
              <a:t>http://www.allpax.de/images/product_images/popup_images/59730_0.jpg</a:t>
            </a:r>
            <a:br>
              <a:rPr lang="en-US" sz="2400" dirty="0"/>
            </a:br>
            <a:r>
              <a:rPr lang="en-US" sz="2400" dirty="0"/>
              <a:t>http://www.gastrevo.de/media/catalog/product/cache/1/image/9df78eab33525d08d6e5fb8d27136e95/0/0/00464_1_2.jpg</a:t>
            </a:r>
            <a:br>
              <a:rPr lang="en-US" sz="2400" dirty="0"/>
            </a:br>
            <a:r>
              <a:rPr lang="en-US" sz="2400" dirty="0"/>
              <a:t>https://img1.badfon.ru/original/2880x1800/d/6a/ovoschnoy-smuzi-ovoschi-zelen-1045.jpg</a:t>
            </a:r>
            <a:br>
              <a:rPr lang="en-US" sz="2400" dirty="0"/>
            </a:br>
            <a:r>
              <a:rPr lang="en-US" sz="2400" dirty="0"/>
              <a:t>http://i.artfile.ru/3500x2333_871292_%5Bwww.ArtFile.ru%5D.jpg</a:t>
            </a:r>
            <a:br>
              <a:rPr lang="en-US" sz="2400" dirty="0"/>
            </a:br>
            <a:r>
              <a:rPr lang="en-US" sz="2400" dirty="0"/>
              <a:t>http://olive-house.ru/image/data/66_Category/bor-fort2.jpg</a:t>
            </a:r>
            <a:br>
              <a:rPr lang="en-US" sz="2400" dirty="0"/>
            </a:br>
            <a:r>
              <a:rPr lang="en-US" sz="2400" dirty="0"/>
              <a:t>http://www.alternatplast.com/sites/default/files/product-images/355.jpg</a:t>
            </a:r>
            <a:br>
              <a:rPr lang="en-US" sz="2400" dirty="0"/>
            </a:br>
            <a:r>
              <a:rPr lang="en-US" sz="2400" dirty="0"/>
              <a:t>http://i7.sokol.org.ua/goods/7947/7947075.jpg</a:t>
            </a:r>
            <a:br>
              <a:rPr lang="en-US" sz="2400" dirty="0"/>
            </a:br>
            <a:r>
              <a:rPr lang="en-US" sz="2400" dirty="0"/>
              <a:t>http://fabika.ru/uploads/cache/2_714_display1200.jpg</a:t>
            </a:r>
            <a:br>
              <a:rPr lang="en-US" sz="2400" dirty="0"/>
            </a:br>
            <a:r>
              <a:rPr lang="en-US" sz="2400" dirty="0"/>
              <a:t>https://ru.wikipedia.org/wiki/%D0%97%D0%B0%D0%B3%D0%BB%D0%B0%D0%B2%D0%BD%D0%B0%D1%8F_%D1%81%D1%82%D1%80%D0%B0%D0%BD%D0%B8%D1%86%D0%B0</a:t>
            </a:r>
            <a:br>
              <a:rPr lang="ru-RU" sz="2400" dirty="0"/>
            </a:br>
            <a:br>
              <a:rPr lang="en-US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08023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Сервировка стола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1142984"/>
            <a:ext cx="7227578" cy="543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1237824"/>
          </a:xfrm>
        </p:spPr>
        <p:txBody>
          <a:bodyPr/>
          <a:lstStyle/>
          <a:p>
            <a:r>
              <a:rPr lang="ru-RU" sz="3600" dirty="0"/>
              <a:t>Предметы сервировки стола должны соответствовать: </a:t>
            </a:r>
            <a:br>
              <a:rPr lang="ru-RU" sz="3600" dirty="0"/>
            </a:br>
            <a:r>
              <a:rPr lang="ru-RU" sz="3600" dirty="0"/>
              <a:t>- составленному меню: закускам, блюдам, десертам, напиткам;</a:t>
            </a:r>
            <a:br>
              <a:rPr lang="ru-RU" sz="3600" dirty="0"/>
            </a:br>
            <a:r>
              <a:rPr lang="ru-RU" sz="3600" dirty="0"/>
              <a:t>- эстетично гармонировать  с формой стола, скатертью, салфетками, интерьером помещения;</a:t>
            </a:r>
            <a:br>
              <a:rPr lang="ru-RU" sz="3600" dirty="0"/>
            </a:br>
            <a:r>
              <a:rPr lang="ru-RU" sz="3600" dirty="0"/>
              <a:t>- подбираться по форме, цветовой гамме и фактуре;</a:t>
            </a:r>
            <a:br>
              <a:rPr lang="ru-RU" sz="3600" dirty="0"/>
            </a:br>
            <a:r>
              <a:rPr lang="ru-RU" sz="3600" dirty="0"/>
              <a:t> - отображать тематическую направленность мероприятия.</a:t>
            </a:r>
            <a:br>
              <a:rPr lang="ru-RU" sz="3600" dirty="0"/>
            </a:b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10142"/>
            <a:ext cx="7772400" cy="1436606"/>
          </a:xfrm>
        </p:spPr>
        <p:txBody>
          <a:bodyPr/>
          <a:lstStyle/>
          <a:p>
            <a:pPr algn="r"/>
            <a:r>
              <a:rPr lang="ru-RU" dirty="0"/>
              <a:t>Примеры  </a:t>
            </a:r>
            <a:br>
              <a:rPr lang="ru-RU" dirty="0"/>
            </a:br>
            <a:r>
              <a:rPr lang="ru-RU" dirty="0"/>
              <a:t> сервировки </a:t>
            </a:r>
          </a:p>
        </p:txBody>
      </p:sp>
      <p:pic>
        <p:nvPicPr>
          <p:cNvPr id="3" name="Рисунок 2" descr="http://interhouses.ru/image/12/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42"/>
            <a:ext cx="4774637" cy="3356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i02.fotocdn.net/s3/138/gallery_l/204/238084391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2610">
            <a:off x="5004048" y="1844824"/>
            <a:ext cx="4116693" cy="501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g-fotki.yandex.ru/get/3907/n-m-plotnikova.2a/0_22d44_5580eb1f_XL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344">
            <a:off x="214924" y="3254477"/>
            <a:ext cx="4388762" cy="3630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25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768" y="1916832"/>
            <a:ext cx="8686800" cy="2569440"/>
          </a:xfrm>
        </p:spPr>
        <p:txBody>
          <a:bodyPr/>
          <a:lstStyle/>
          <a:p>
            <a:pPr algn="ctr"/>
            <a:r>
              <a:rPr lang="ru-RU" b="1" dirty="0">
                <a:effectLst/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екламная</a:t>
            </a:r>
            <a:br>
              <a:rPr lang="ru-RU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пауза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www.metod-kopilka.ru/images/doc/27/21103/2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9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93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5049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650</TotalTime>
  <Words>268</Words>
  <Application>Microsoft Office PowerPoint</Application>
  <PresentationFormat>Экран (4:3)</PresentationFormat>
  <Paragraphs>66</Paragraphs>
  <Slides>43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1" baseType="lpstr">
      <vt:lpstr>Arial</vt:lpstr>
      <vt:lpstr>Calibri</vt:lpstr>
      <vt:lpstr>Constantia</vt:lpstr>
      <vt:lpstr>Times New Roman</vt:lpstr>
      <vt:lpstr>Wingdings</vt:lpstr>
      <vt:lpstr>Wingdings 2</vt:lpstr>
      <vt:lpstr>Wingdings 3</vt:lpstr>
      <vt:lpstr>Метро</vt:lpstr>
      <vt:lpstr>Сладкие блюда  и напитки</vt:lpstr>
      <vt:lpstr> Цель: ознакомить   обучающихся с  ассортиментом  сладких блюд и напитков,  довести  до их сведения    теоретические сведения о сладких блюдах и напитках. </vt:lpstr>
      <vt:lpstr>Презентация PowerPoint</vt:lpstr>
      <vt:lpstr>Чему    должны  соответствовать предметы сервировки  стола ? </vt:lpstr>
      <vt:lpstr>Сервировка стола </vt:lpstr>
      <vt:lpstr>Предметы сервировки стола должны соответствовать:  - составленному меню: закускам, блюдам, десертам, напиткам; - эстетично гармонировать  с формой стола, скатертью, салфетками, интерьером помещения; - подбираться по форме, цветовой гамме и фактуре;  - отображать тематическую направленность мероприятия. </vt:lpstr>
      <vt:lpstr>Примеры    сервировки </vt:lpstr>
      <vt:lpstr>Рекламная  пауза</vt:lpstr>
      <vt:lpstr>Презентация PowerPoint</vt:lpstr>
      <vt:lpstr>  Что такое десерт?</vt:lpstr>
      <vt:lpstr>ДЕСЕРТ</vt:lpstr>
      <vt:lpstr>Десе́рт —  сладкое блюдо, подаваемое после основного (и не являющееся основным), в конце трапезы. Термин заимствован из фр. dessert, от фр. desservir, что переводится как «расчищать стол». </vt:lpstr>
      <vt:lpstr> Десертом является выпечка:  торты, печенья, вафли, кексы, пироги; различные виды конфет, пастила, блюда из взбитых сливок; сладкие фруктово-ягодные смеси (так называемые фруктовые салаты); соки, содовые воды, компоты, кисели; сладкие молочные, шоколадные и фруктово-ягодные муссы, кремы, желе; мороженое  и десерты из мороженого; десертом может быть чай, какао, кофе,  кофе с мороженым (café glacé). </vt:lpstr>
      <vt:lpstr>Бывают  и несладкие десерты из фруктов и/или орехов без добавления сахара или мёда </vt:lpstr>
      <vt:lpstr>Презентация PowerPoint</vt:lpstr>
      <vt:lpstr>Не  все сладкие  по вкусу блюда являются десертами!  Свинина           с  ананасами-   сладкое     мясное       блюдо   </vt:lpstr>
      <vt:lpstr>В Китае  встречаются конфеты с перцем и имбирём вместо сахара.</vt:lpstr>
      <vt:lpstr>Десерт может состоять из сыров,  </vt:lpstr>
      <vt:lpstr>Презентация PowerPoint</vt:lpstr>
      <vt:lpstr>Даже в русской кухне встречаются несладкие десерты — например,  чёрная икра</vt:lpstr>
      <vt:lpstr>Презентация PowerPoint</vt:lpstr>
      <vt:lpstr>Какие   виды продовольственных  товаров   относятся к  десертам?</vt:lpstr>
      <vt:lpstr>Например:  пирожное или мороженое</vt:lpstr>
      <vt:lpstr> Правила  подачи десертов </vt:lpstr>
      <vt:lpstr>  Десертный  прибор </vt:lpstr>
      <vt:lpstr>Посуда для десерта</vt:lpstr>
      <vt:lpstr>Креманка </vt:lpstr>
      <vt:lpstr>Пирожные, торты подают на тортнице</vt:lpstr>
      <vt:lpstr>Суфле </vt:lpstr>
      <vt:lpstr>Пудинг </vt:lpstr>
      <vt:lpstr>Каша гурьевкая</vt:lpstr>
      <vt:lpstr>СМУЗИ</vt:lpstr>
      <vt:lpstr>Смузи (англ.  smoothie) — холодный десерт в виде смешанных в блендере ягод или фруктов (обычно одного вида) с добавлением кусочков  льда, сока или молока. В качестве ягод или фруктов обычно используется малина, брусника, клубника или вишня. Также используются и овощи. Смузи используются в вегетарианском питании  и здоровом питании. </vt:lpstr>
      <vt:lpstr>После сладких блюд подают горячие напитки. Традиционно в нагретом  виде употребляют следующие напитки:  горячий шоколад (какао) чай каркаде кофе мате глинтвейн сбитень горячие   отвары</vt:lpstr>
      <vt:lpstr>Демонстрация   элементов   сервировки  стола  и  подачи  десертов  и  напитков </vt:lpstr>
      <vt:lpstr>Самостоятельная работа  Реши анаграмму:  АЛФАСКЕТ  НАРАКЕКМА КНОВСИЛЧИ </vt:lpstr>
      <vt:lpstr>Разгадай  кроссворд</vt:lpstr>
      <vt:lpstr>Домашнее задание   </vt:lpstr>
      <vt:lpstr>    Спасибо за внимание! </vt:lpstr>
      <vt:lpstr>Активные ссылки на использованные изображения: https://im0-tub-ru.yandex.net/i?id=60620e24ed8441e82dc155c99e1f6db7&amp;n=33&amp;h=215&amp;w=373 http://farfor-chrustal.ru/images/articles/003/stolovye-pribory-1.jpg http://cdn-nus-1.pinme.ru/photo/89/a9/89a99590effa4d4a7adcfac007da2777.jpg http://v.img.com.ua/nxs7/b/600x500/6/a9/e74a140b9fbc65a9e5371e7be6ba2a96.jpg http://www.anypics.ru/download.php?file=201310/1440x900/anypics.ru-71613.jpg http://files2.fatakat.com/2012/10/13504142208233.jpg http://www.giornalettismo.com/wp-content/uploads/2014/06/concepimento-alimentazione-4.jpg  </vt:lpstr>
      <vt:lpstr>Активные ссылки на использованные изображения: http://img2.gorod.lv/images/news_item/pic/134831/big/174710_image_large.jpg http://findmeals.com/media/cache/62/52/62522732d3364c6f4e2cbff9fbc96cfe.jpg http://www.southerncousinng.com/images/chinese-food-sweet-and-sour-pork.jpg https://im2-tub-ru.yandex.net/i?id=cce921a1e2d34554a3364dc98851d6c2&amp;n=33&amp;h=215&amp;w=314 http://jice.ddns.net:808/files/f09a1db17df4f96c-u-AHR0cHM6Ly91cGxvYWQUd2lrAW1lZGlhLm9yZy93AWtpcGVkAWevY29tbW9Ucy9hcmNoAXZlL2evYTgvMjawNTaxMzawNDexMDglMjfDAGVlc2VFcGxhdHRlci5qcGc.jpg http://interhouses.ru/image/12/4.jpg http://i02.fotocdn.net/s3/138/gallery_l/204/2380843913.jpg http://img-fotki.yandex.ru/get/3907/n-m-plotnikova.2a/0_22d44_5580eb1f_XL.jpg  </vt:lpstr>
      <vt:lpstr>Активные ссылки на использованные изображения: http://pirozochki.com/images/stories/sajt-pirozochki.jpg http://cs307614.vk.me/v307614378/373d/UThsRAInG6E.jpg http://kakotvet.com/images/kak_solit_chernuyu_ikru.png http://arhidom.prohorov.ru/image/gal/1/642/water873_9dbb37e40c.jpg https://im2-tub-ru.yandex.net/i?id=b73d5cd4e08f2db5c4ede2e21290d5b9&amp;n=33&amp;h=215&amp;w=387 https://im3-tub-ru.yandex.net/i?id=adb9041b67762f94ef92efde80639e68&amp;n=33&amp;h=215&amp;w=211 http://www.mmenu.com/upload/iblock/f36/kxrvpifefnrwpa-ap-jpynqhekachiuacrfpsg.jpg https://im3-tub-ru.yandex.net/i?id=dd7d2e7ad0b2a53f374c1290a0afa127&amp;n=33&amp;h=215&amp;w=287  </vt:lpstr>
      <vt:lpstr>Активные ссылки на использованные изображения: http://www.allpax.de/images/product_images/popup_images/59730_0.jpg http://www.gastrevo.de/media/catalog/product/cache/1/image/9df78eab33525d08d6e5fb8d27136e95/0/0/00464_1_2.jpg https://img1.badfon.ru/original/2880x1800/d/6a/ovoschnoy-smuzi-ovoschi-zelen-1045.jpg http://i.artfile.ru/3500x2333_871292_%5Bwww.ArtFile.ru%5D.jpg http://olive-house.ru/image/data/66_Category/bor-fort2.jpg http://www.alternatplast.com/sites/default/files/product-images/355.jpg http://i7.sokol.org.ua/goods/7947/7947075.jpg http://fabika.ru/uploads/cache/2_714_display1200.jpg https://ru.wikipedia.org/wiki/%D0%97%D0%B0%D0%B3%D0%BB%D0%B0%D0%B2%D0%BD%D0%B0%D1%8F_%D1%81%D1%82%D1%80%D0%B0%D0%BD%D0%B8%D1%86%D0%B0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 по дисциплине «ОРГАНИЗАЦИЯ ОБСЛУЖИВАНИЯ»</dc:title>
  <dc:creator>user</dc:creator>
  <cp:lastModifiedBy>Наталья Курбатова</cp:lastModifiedBy>
  <cp:revision>60</cp:revision>
  <dcterms:created xsi:type="dcterms:W3CDTF">2010-12-20T14:49:23Z</dcterms:created>
  <dcterms:modified xsi:type="dcterms:W3CDTF">2016-08-18T06:36:10Z</dcterms:modified>
</cp:coreProperties>
</file>