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204864"/>
            <a:ext cx="7344816" cy="175260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Теория Электролитической диссоциации</a:t>
            </a:r>
            <a:endParaRPr lang="ru-RU" sz="3600" b="1" i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789040"/>
            <a:ext cx="68343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Автор Лагутина Оксана Павловна</a:t>
            </a:r>
          </a:p>
          <a:p>
            <a:pPr algn="ctr"/>
            <a:r>
              <a:rPr lang="ru-RU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Аксайский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казачий кадетский корпус</a:t>
            </a:r>
          </a:p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реподаватель химии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2450" y="548680"/>
            <a:ext cx="75608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Напишите в тетрадях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39752" y="1556792"/>
            <a:ext cx="34151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Рефлексия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492896"/>
            <a:ext cx="58455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Сегодня я узнал…..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3356992"/>
            <a:ext cx="4846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 научился…..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4221088"/>
            <a:ext cx="44246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 понял ……..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5013176"/>
            <a:ext cx="5847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 разобрался в….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2497" y="2967335"/>
            <a:ext cx="78790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УЧЕБНИК ХИМИИ 8 КЛАСС ПОД РЕД. ГАБРИЕЛЯН О.С.,2010,250с.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atin typeface="Monotype Corsiva" pitchFamily="66" charset="0"/>
              </a:rPr>
              <a:t>Основные положения ТЭД:</a:t>
            </a:r>
            <a:endParaRPr lang="ru-RU" sz="6000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889248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cs typeface="Miriam Fixed" pitchFamily="49" charset="-79"/>
              </a:rPr>
              <a:t>ТЭД </a:t>
            </a:r>
            <a:r>
              <a:rPr lang="ru-RU" b="1" i="1" dirty="0" smtClean="0">
                <a:solidFill>
                  <a:srgbClr val="FF0000"/>
                </a:solidFill>
                <a:cs typeface="Miriam Fixed" pitchFamily="49" charset="-79"/>
              </a:rPr>
              <a:t>– это теория исследующая поведение электролитов в растворах и расплавах.</a:t>
            </a:r>
          </a:p>
          <a:p>
            <a:pPr>
              <a:buNone/>
            </a:pPr>
            <a:r>
              <a:rPr lang="ru-RU" b="1" i="1" dirty="0" smtClean="0">
                <a:cs typeface="Miriam Fixed" pitchFamily="49" charset="-79"/>
              </a:rPr>
              <a:t>Электролиты</a:t>
            </a:r>
            <a:r>
              <a:rPr lang="ru-RU" b="1" i="1" dirty="0" smtClean="0">
                <a:solidFill>
                  <a:srgbClr val="FF0000"/>
                </a:solidFill>
                <a:cs typeface="Miriam Fixed" pitchFamily="49" charset="-79"/>
              </a:rPr>
              <a:t> – это вещества растворы и расплавы которых проводят электрический ток.</a:t>
            </a:r>
          </a:p>
          <a:p>
            <a:pPr>
              <a:buNone/>
            </a:pPr>
            <a:r>
              <a:rPr lang="ru-RU" b="1" i="1" dirty="0" smtClean="0">
                <a:cs typeface="Miriam Fixed" pitchFamily="49" charset="-79"/>
              </a:rPr>
              <a:t>Ионы</a:t>
            </a:r>
            <a:r>
              <a:rPr lang="ru-RU" b="1" i="1" dirty="0" smtClean="0">
                <a:solidFill>
                  <a:srgbClr val="FF0000"/>
                </a:solidFill>
                <a:cs typeface="Miriam Fixed" pitchFamily="49" charset="-79"/>
              </a:rPr>
              <a:t> – это положительные и отрицательные частицы.</a:t>
            </a:r>
          </a:p>
          <a:p>
            <a:pPr>
              <a:buNone/>
            </a:pPr>
            <a:r>
              <a:rPr lang="ru-RU" b="1" i="1" dirty="0" smtClean="0">
                <a:cs typeface="Miriam Fixed" pitchFamily="49" charset="-79"/>
              </a:rPr>
              <a:t>Диссоциация</a:t>
            </a:r>
            <a:r>
              <a:rPr lang="ru-RU" b="1" i="1" dirty="0" smtClean="0">
                <a:solidFill>
                  <a:srgbClr val="FF0000"/>
                </a:solidFill>
                <a:cs typeface="Miriam Fixed" pitchFamily="49" charset="-79"/>
              </a:rPr>
              <a:t> – это процесс распада электролита на ионы.</a:t>
            </a:r>
            <a:endParaRPr lang="ru-RU" b="1" i="1" dirty="0">
              <a:solidFill>
                <a:srgbClr val="FF0000"/>
              </a:solidFill>
              <a:cs typeface="Miriam Fixed" pitchFamily="49" charset="-79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b="1" dirty="0" smtClean="0">
                <a:latin typeface="Monotype Corsiva" pitchFamily="66" charset="0"/>
                <a:cs typeface="Miriam Fixed" pitchFamily="49" charset="-79"/>
              </a:rPr>
              <a:t>ИОНЫ ДЕЛЯТСЯ НА</a:t>
            </a:r>
            <a:endParaRPr lang="ru-RU" b="1" dirty="0">
              <a:latin typeface="Monotype Corsiva" pitchFamily="66" charset="0"/>
              <a:cs typeface="Miriam Fixed" pitchFamily="49" charset="-79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483768" y="1052736"/>
            <a:ext cx="136815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80112" y="1052736"/>
            <a:ext cx="129614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7584" y="227687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Monotype Corsiva" pitchFamily="66" charset="0"/>
                <a:cs typeface="Miriam Fixed" pitchFamily="49" charset="-79"/>
              </a:rPr>
              <a:t>КАТИОНЫ</a:t>
            </a:r>
            <a:endParaRPr lang="ru-RU" sz="2400" b="1" dirty="0">
              <a:solidFill>
                <a:srgbClr val="FF0000"/>
              </a:solidFill>
              <a:latin typeface="Monotype Corsiva" pitchFamily="66" charset="0"/>
              <a:cs typeface="Miriam Fixed" pitchFamily="49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0152" y="2060848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</a:rPr>
              <a:t>АНИОНЫ</a:t>
            </a:r>
            <a:endParaRPr lang="ru-RU" sz="2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708920"/>
            <a:ext cx="31683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cs typeface="Miriam Fixed" pitchFamily="49" charset="-79"/>
              </a:rPr>
              <a:t>Положительно заряженные частицы, движущиеся к катоду (-)</a:t>
            </a:r>
            <a:endParaRPr lang="ru-RU" sz="2800" dirty="0">
              <a:cs typeface="Miriam Fixed" pitchFamily="49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36096" y="2564904"/>
            <a:ext cx="28803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Отрицательно заряженные частицы, движущиеся к аноду (+)</a:t>
            </a:r>
            <a:endParaRPr lang="ru-RU" sz="3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Monotype Corsiva" pitchFamily="66" charset="0"/>
              </a:rPr>
              <a:t>Визуально это выглядит так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2780928"/>
            <a:ext cx="936104" cy="2592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Катод (-)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48264" y="2708920"/>
            <a:ext cx="1008112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Анод (+)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1880" y="2060848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779912" y="2204864"/>
            <a:ext cx="28803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3851920" y="2636912"/>
            <a:ext cx="28803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4139952" y="2420888"/>
            <a:ext cx="28803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436096" y="2276872"/>
            <a:ext cx="360040" cy="28803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5292080" y="2708920"/>
            <a:ext cx="288032" cy="288032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796136" y="2564904"/>
            <a:ext cx="288032" cy="28803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C -0.02882 0.00162 -0.0533 0.00301 -0.08021 0.01412 C -0.08524 0.02083 -0.0908 0.02199 -0.09687 0.02639 C -0.10469 0.03218 -0.10955 0.03958 -0.11805 0.04259 C -0.12726 0.05417 -0.13767 0.06435 -0.14844 0.07269 C -0.15521 0.07801 -0.15972 0.08426 -0.16667 0.08889 C -0.17118 0.09514 -0.17569 0.1044 -0.18177 0.10718 C -0.18437 0.11042 -0.1868 0.11389 -0.18941 0.11713 C -0.19097 0.11921 -0.19149 0.12245 -0.19236 0.12523 C -0.19305 0.12731 -0.19271 0.12986 -0.19392 0.13148 C -0.19653 0.13495 -0.20295 0.13935 -0.20295 0.13935 C -0.20642 0.1463 -0.2092 0.15417 -0.21215 0.16157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-0.2283 0.27292 " pathEditMode="relative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71 -0.02222 C -0.04809 -0.02477 -0.05937 -0.02847 -0.05937 -0.02847 C -0.07604 -0.04305 -0.09392 -0.03935 -0.11389 -0.04051 C -0.1375 -0.03819 -0.13298 -0.04236 -0.14566 -0.0243 C -0.14965 -0.00879 -0.15538 0.0044 -0.16232 0.01806 C -0.16475 0.02269 -0.16753 0.03102 -0.17135 0.03426 C -0.17274 0.03542 -0.17448 0.03542 -0.17604 0.03635 C -0.17812 0.0375 -0.18021 0.03866 -0.18212 0.04028 C -0.18472 0.0426 -0.18663 0.04653 -0.18958 0.04838 C -0.19236 0.05 -0.19566 0.04954 -0.19878 0.05047 C -0.21024 0.05371 -0.22187 0.05625 -0.2335 0.05857 C -0.246 0.06366 -0.22968 0.05741 -0.25781 0.0625 C -0.26284 0.06343 -0.27291 0.06667 -0.27291 0.06667 C -0.27951 0.07084 -0.28559 0.07246 -0.29271 0.07454 C -0.31093 0.10023 -0.29427 0.12639 -0.28507 0.14931 " pathEditMode="relative" ptsTypes="ffffffffffffff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99 0.01528 -0.00174 -0.00301 0.00607 0.00996 C 0.00989 0.01644 0.01163 0.03635 0.01371 0.04445 C 0.01302 0.05903 0.01354 0.09306 0.00607 0.10903 C 0.00451 0.11227 0.00191 0.11435 0 0.11713 C -0.00313 0.12917 -0.01285 0.14074 -0.01823 0.15139 C -0.01927 0.15348 -0.02136 0.15394 -0.02275 0.15556 C -0.02535 0.15857 -0.03039 0.16551 -0.03039 0.16551 C -0.03282 0.1801 -0.04393 0.18982 -0.05452 0.19375 C -0.05851 0.19514 -0.06285 0.19537 -0.06667 0.19792 C -0.07379 0.20255 -0.08004 0.20602 -0.08785 0.2081 C -0.09445 0.21227 -0.10052 0.21389 -0.10764 0.21598 C -0.11407 0.22037 -0.12188 0.22709 -0.12882 0.23033 C -0.13386 0.23704 -0.13959 0.24329 -0.14549 0.24838 C -0.15313 0.26343 -0.1592 0.2757 -0.16372 0.29283 C -0.16528 0.29861 -0.16979 0.30209 -0.17275 0.30695 C -0.18091 0.33843 -0.21302 0.35648 -0.2349 0.36551 C -0.24341 0.36482 -0.25209 0.36505 -0.26059 0.36366 C -0.26754 0.3625 -0.2724 0.35648 -0.27882 0.35348 C -0.28212 0.34885 -0.28594 0.34584 -0.28941 0.34144 C -0.28993 0.33935 -0.29098 0.33519 -0.29098 0.33519 " pathEditMode="relative" ptsTypes="ffffffffffffffffffff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C 0.01424 0.01319 0.0283 0.02616 0.04392 0.03634 C 0.04965 0.04398 0.06042 0.04745 0.06823 0.05046 C 0.07622 0.0537 0.0842 0.05879 0.09236 0.06065 C 0.10642 0.06366 0.12066 0.06481 0.1349 0.06667 C 0.1408 0.075 0.14097 0.07569 0.14392 0.0868 C 0.14444 0.09213 0.14549 0.10301 0.14549 0.10301 " pathEditMode="relative" ptsTypes="ffffff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0.18907 0.25208 " pathEditMode="relative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C 0.0342 -0.01575 0.07309 0.00185 0.10903 -0.00811 C 0.11841 -0.01412 0.12761 -0.01621 0.13785 -0.01829 C 0.16025 -0.01389 0.15834 -0.01343 0.1757 -0.00209 C 0.17674 -0.0007 0.17761 0.00092 0.17882 0.00208 C 0.18073 0.0037 0.18316 0.00416 0.1849 0.00601 C 0.19045 0.01226 0.19618 0.02523 0.20157 0.0324 C 0.20608 0.05833 0.19931 0.02199 0.20608 0.04838 C 0.20799 0.05555 0.20868 0.06342 0.21059 0.0706 C 0.21007 0.0787 0.21007 0.0868 0.20903 0.0949 C 0.20851 0.09907 0.20608 0.10717 0.20608 0.10717 " pathEditMode="relative" ptsTypes="ffffffffff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1988840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Вещество </a:t>
            </a:r>
            <a:r>
              <a:rPr lang="ru-RU" sz="4000" b="1" dirty="0" err="1" smtClean="0">
                <a:solidFill>
                  <a:srgbClr val="FF0000"/>
                </a:solidFill>
                <a:latin typeface="Monotype Corsiva" pitchFamily="66" charset="0"/>
              </a:rPr>
              <a:t>диссоциирующее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на катион водорода и анион кислотного остатка.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3573016"/>
            <a:ext cx="28083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НС</a:t>
            </a:r>
            <a:r>
              <a:rPr lang="en-US" b="1" dirty="0" smtClean="0"/>
              <a:t>l= H + CL</a:t>
            </a:r>
          </a:p>
          <a:p>
            <a:r>
              <a:rPr lang="en-US" b="1" dirty="0" smtClean="0"/>
              <a:t>H</a:t>
            </a:r>
            <a:r>
              <a:rPr lang="en-US" sz="1200" b="1" dirty="0" smtClean="0"/>
              <a:t>2</a:t>
            </a:r>
            <a:r>
              <a:rPr lang="en-US" b="1" dirty="0" smtClean="0"/>
              <a:t>SO</a:t>
            </a:r>
            <a:r>
              <a:rPr lang="en-US" sz="1400" b="1" dirty="0" smtClean="0"/>
              <a:t>4</a:t>
            </a:r>
            <a:r>
              <a:rPr lang="en-US" sz="2400" b="1" dirty="0" smtClean="0"/>
              <a:t>= 2H+SO</a:t>
            </a:r>
            <a:r>
              <a:rPr lang="en-US" sz="1600" b="1" dirty="0" smtClean="0"/>
              <a:t>4</a:t>
            </a:r>
            <a:endParaRPr lang="ru-RU" sz="2400" b="1" dirty="0"/>
          </a:p>
        </p:txBody>
      </p:sp>
      <p:sp>
        <p:nvSpPr>
          <p:cNvPr id="5" name="Плюс 4"/>
          <p:cNvSpPr/>
          <p:nvPr/>
        </p:nvSpPr>
        <p:spPr>
          <a:xfrm>
            <a:off x="1691680" y="3573016"/>
            <a:ext cx="144016" cy="14401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Минус 5"/>
          <p:cNvSpPr/>
          <p:nvPr/>
        </p:nvSpPr>
        <p:spPr>
          <a:xfrm>
            <a:off x="2123728" y="3645024"/>
            <a:ext cx="144016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люс 7"/>
          <p:cNvSpPr/>
          <p:nvPr/>
        </p:nvSpPr>
        <p:spPr>
          <a:xfrm flipH="1" flipV="1">
            <a:off x="2123728" y="3861048"/>
            <a:ext cx="207640" cy="13563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771800" y="42210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2-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627784" y="378904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2-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71600" y="4365104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r>
              <a:rPr lang="en-US" sz="1400" dirty="0" smtClean="0"/>
              <a:t>2</a:t>
            </a:r>
            <a:r>
              <a:rPr lang="en-US" dirty="0" smtClean="0"/>
              <a:t>CO</a:t>
            </a:r>
            <a:r>
              <a:rPr lang="en-US" sz="1400" dirty="0" smtClean="0"/>
              <a:t>3</a:t>
            </a:r>
            <a:r>
              <a:rPr lang="en-US" sz="2800" dirty="0" smtClean="0"/>
              <a:t>= 2H+CO</a:t>
            </a:r>
            <a:r>
              <a:rPr lang="en-US" sz="1400" dirty="0" smtClean="0"/>
              <a:t>3</a:t>
            </a:r>
            <a:endParaRPr lang="ru-RU" dirty="0"/>
          </a:p>
        </p:txBody>
      </p:sp>
      <p:sp>
        <p:nvSpPr>
          <p:cNvPr id="13" name="Плюс 12"/>
          <p:cNvSpPr/>
          <p:nvPr/>
        </p:nvSpPr>
        <p:spPr>
          <a:xfrm flipH="1" flipV="1">
            <a:off x="2267744" y="4365104"/>
            <a:ext cx="207640" cy="13563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259632" y="476672"/>
            <a:ext cx="6213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Monotype Corsiva" pitchFamily="66" charset="0"/>
              </a:rPr>
              <a:t>Кислоты в свете ТЭД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5301208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Приведите свои примеры диссоциации кислот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2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332656"/>
            <a:ext cx="70564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Основания в свете ТЭД</a:t>
            </a:r>
            <a:endParaRPr lang="ru-RU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400506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NaOH</a:t>
            </a:r>
            <a:r>
              <a:rPr lang="en-US" sz="4000" dirty="0" smtClean="0"/>
              <a:t>=Na + OH </a:t>
            </a:r>
            <a:endParaRPr lang="ru-RU" sz="4000" dirty="0"/>
          </a:p>
        </p:txBody>
      </p:sp>
      <p:sp>
        <p:nvSpPr>
          <p:cNvPr id="4" name="Плюс 3"/>
          <p:cNvSpPr/>
          <p:nvPr/>
        </p:nvSpPr>
        <p:spPr>
          <a:xfrm>
            <a:off x="3131840" y="4005064"/>
            <a:ext cx="144016" cy="14401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инус 4"/>
          <p:cNvSpPr/>
          <p:nvPr/>
        </p:nvSpPr>
        <p:spPr>
          <a:xfrm>
            <a:off x="4211960" y="4077072"/>
            <a:ext cx="216024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115616" y="3068960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KOH = K + OH </a:t>
            </a:r>
            <a:endParaRPr lang="ru-RU" sz="4000" dirty="0"/>
          </a:p>
        </p:txBody>
      </p:sp>
      <p:sp>
        <p:nvSpPr>
          <p:cNvPr id="7" name="Плюс 6"/>
          <p:cNvSpPr/>
          <p:nvPr/>
        </p:nvSpPr>
        <p:spPr>
          <a:xfrm>
            <a:off x="2771800" y="3068960"/>
            <a:ext cx="216024" cy="21602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>
            <a:off x="3995936" y="3212976"/>
            <a:ext cx="216024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403648" y="1700808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Вещества 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</a:rPr>
              <a:t>диссоциирующие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 на катион металла и 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</a:rPr>
              <a:t>гидрооксид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 ион</a:t>
            </a:r>
            <a:endParaRPr lang="ru-RU" sz="3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5616" y="5301208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Приведите свои примеры диссоциации оснований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404664"/>
            <a:ext cx="5231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Соли в свете ТЭД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340768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</a:rPr>
              <a:t>Вещества при диссоциации которых образуется катион металла и кислотный остаток.</a:t>
            </a:r>
            <a:endParaRPr lang="ru-RU" sz="2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852936"/>
            <a:ext cx="3464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K</a:t>
            </a:r>
            <a:r>
              <a:rPr lang="ru-RU" dirty="0" smtClean="0"/>
              <a:t>2</a:t>
            </a:r>
            <a:r>
              <a:rPr lang="en-US" sz="2800" dirty="0" smtClean="0"/>
              <a:t>SO</a:t>
            </a:r>
            <a:r>
              <a:rPr lang="en-US" sz="2000" dirty="0" smtClean="0"/>
              <a:t>4</a:t>
            </a:r>
            <a:r>
              <a:rPr lang="en-US" sz="2800" dirty="0" smtClean="0"/>
              <a:t> = 2K </a:t>
            </a:r>
            <a:r>
              <a:rPr lang="en-US" dirty="0" smtClean="0"/>
              <a:t>+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2924944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SO</a:t>
            </a:r>
            <a:r>
              <a:rPr lang="en-US" dirty="0" smtClean="0"/>
              <a:t>4</a:t>
            </a:r>
            <a:endParaRPr lang="ru-RU" sz="2400" dirty="0"/>
          </a:p>
        </p:txBody>
      </p:sp>
      <p:sp>
        <p:nvSpPr>
          <p:cNvPr id="6" name="Плюс 5"/>
          <p:cNvSpPr/>
          <p:nvPr/>
        </p:nvSpPr>
        <p:spPr>
          <a:xfrm>
            <a:off x="2843808" y="2852936"/>
            <a:ext cx="144016" cy="14401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491880" y="270892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115616" y="3861048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CaCO</a:t>
            </a:r>
            <a:r>
              <a:rPr lang="en-US" sz="2400" dirty="0" smtClean="0"/>
              <a:t>3</a:t>
            </a:r>
            <a:r>
              <a:rPr lang="en-US" sz="4000" dirty="0" smtClean="0"/>
              <a:t>=Ca + CO</a:t>
            </a:r>
            <a:r>
              <a:rPr lang="en-US" sz="2400" dirty="0" smtClean="0"/>
              <a:t>3</a:t>
            </a:r>
            <a:endParaRPr lang="ru-RU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4211960" y="378904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</a:t>
            </a:r>
            <a:endParaRPr lang="ru-RU" dirty="0"/>
          </a:p>
        </p:txBody>
      </p:sp>
      <p:sp>
        <p:nvSpPr>
          <p:cNvPr id="10" name="Плюс 9"/>
          <p:cNvSpPr/>
          <p:nvPr/>
        </p:nvSpPr>
        <p:spPr>
          <a:xfrm>
            <a:off x="3203848" y="3933056"/>
            <a:ext cx="144016" cy="21602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115616" y="5301208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Приведите свои примеры диссоциации солей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1915" y="1052736"/>
            <a:ext cx="68338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Проверка усвоенного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материала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548680"/>
            <a:ext cx="6157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самостоятельно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1212" y="1556792"/>
            <a:ext cx="7948266" cy="43088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Диссоциация: сульфата натрия,</a:t>
            </a:r>
          </a:p>
          <a:p>
            <a:pPr algn="ctr"/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</a:t>
            </a:r>
            <a:r>
              <a:rPr lang="ru-RU" sz="4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идрооксида</a:t>
            </a:r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калия, </a:t>
            </a:r>
          </a:p>
          <a:p>
            <a:pPr algn="ctr"/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плавиковой кислоты,</a:t>
            </a:r>
          </a:p>
          <a:p>
            <a:pPr algn="ctr"/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гидрооксида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бария,</a:t>
            </a:r>
          </a:p>
          <a:p>
            <a:pPr algn="ctr"/>
            <a:r>
              <a:rPr lang="ru-RU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Фосфорной кислоты.</a:t>
            </a:r>
          </a:p>
          <a:p>
            <a:pPr algn="ctr"/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241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Основные положения ТЭД:</vt:lpstr>
      <vt:lpstr>ИОНЫ ДЕЛЯТСЯ НА</vt:lpstr>
      <vt:lpstr>Визуально это выглядит так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ИСТОЧНИКИ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сайта «Я учитель» на конкурс «Радуга презентаций»</dc:title>
  <dc:creator>Oksana</dc:creator>
  <cp:lastModifiedBy>Oksana</cp:lastModifiedBy>
  <cp:revision>17</cp:revision>
  <dcterms:created xsi:type="dcterms:W3CDTF">2014-03-29T13:19:29Z</dcterms:created>
  <dcterms:modified xsi:type="dcterms:W3CDTF">2016-05-14T20:15:39Z</dcterms:modified>
</cp:coreProperties>
</file>