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57" r:id="rId4"/>
    <p:sldId id="259" r:id="rId5"/>
    <p:sldId id="258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F3D1-2FD7-4013-8752-6CF1D2A7F9D0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67AB9-B071-49E6-8A1F-F9C029D87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587445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F3D1-2FD7-4013-8752-6CF1D2A7F9D0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67AB9-B071-49E6-8A1F-F9C029D87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0924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F3D1-2FD7-4013-8752-6CF1D2A7F9D0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67AB9-B071-49E6-8A1F-F9C029D87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84921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F3D1-2FD7-4013-8752-6CF1D2A7F9D0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67AB9-B071-49E6-8A1F-F9C029D87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5143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F3D1-2FD7-4013-8752-6CF1D2A7F9D0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67AB9-B071-49E6-8A1F-F9C029D87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6469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F3D1-2FD7-4013-8752-6CF1D2A7F9D0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67AB9-B071-49E6-8A1F-F9C029D87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16400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F3D1-2FD7-4013-8752-6CF1D2A7F9D0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67AB9-B071-49E6-8A1F-F9C029D87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17571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F3D1-2FD7-4013-8752-6CF1D2A7F9D0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67AB9-B071-49E6-8A1F-F9C029D87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21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F3D1-2FD7-4013-8752-6CF1D2A7F9D0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67AB9-B071-49E6-8A1F-F9C029D87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106215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F3D1-2FD7-4013-8752-6CF1D2A7F9D0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67AB9-B071-49E6-8A1F-F9C029D87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13269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3EF3D1-2FD7-4013-8752-6CF1D2A7F9D0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667AB9-B071-49E6-8A1F-F9C029D87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587692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3EF3D1-2FD7-4013-8752-6CF1D2A7F9D0}" type="datetimeFigureOut">
              <a:rPr lang="ru-RU" smtClean="0"/>
              <a:t>29.04.2016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667AB9-B071-49E6-8A1F-F9C029D87A8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7022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2780928"/>
            <a:ext cx="7772400" cy="1470025"/>
          </a:xfrm>
        </p:spPr>
        <p:txBody>
          <a:bodyPr/>
          <a:lstStyle/>
          <a:p>
            <a:r>
              <a:rPr lang="ru-RU" dirty="0" smtClean="0"/>
              <a:t>Обобщающий урок по теме: </a:t>
            </a:r>
            <a:r>
              <a:rPr lang="ru-RU" b="1" dirty="0" smtClean="0"/>
              <a:t>«Логарифмы»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3393076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решений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4300" dirty="0" smtClean="0">
                    <a:solidFill>
                      <a:srgbClr val="FF0000"/>
                    </a:solidFill>
                  </a:rPr>
                  <a:t>№4457 </a:t>
                </a:r>
                <a14:m>
                  <m:oMath xmlns:m="http://schemas.openxmlformats.org/officeDocument/2006/math">
                    <m:r>
                      <a:rPr lang="ru-RU" sz="4300" i="1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       </m:t>
                    </m:r>
                    <m:f>
                      <m:fPr>
                        <m:ctrlPr>
                          <a:rPr lang="ru-RU" sz="4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300" i="1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sSup>
                          <m:sSupPr>
                            <m:ctrlPr>
                              <a:rPr lang="ru-RU" sz="43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3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  <m:sup>
                            <m:func>
                              <m:funcPr>
                                <m:ctrlPr>
                                  <a:rPr lang="ru-RU" sz="43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ru-RU" sz="43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43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ru-RU" sz="4300" i="1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ru-RU" sz="43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func>
                          </m:sup>
                        </m:sSup>
                      </m:den>
                    </m:f>
                    <m:r>
                      <a:rPr lang="ru-RU" sz="43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ru-RU" sz="43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300" i="1">
                            <a:latin typeface="Cambria Math" panose="02040503050406030204" pitchFamily="18" charset="0"/>
                          </a:rPr>
                          <m:t>30</m:t>
                        </m:r>
                      </m:num>
                      <m:den>
                        <m:r>
                          <a:rPr lang="ru-RU" sz="43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ru-RU" sz="4300" i="1">
                        <a:latin typeface="Cambria Math" panose="02040503050406030204" pitchFamily="18" charset="0"/>
                      </a:rPr>
                      <m:t>=15</m:t>
                    </m:r>
                  </m:oMath>
                </a14:m>
                <a:endParaRPr lang="ru-RU" sz="4300" dirty="0"/>
              </a:p>
              <a:p>
                <a:pPr marL="0" indent="0">
                  <a:buNone/>
                </a:pPr>
                <a:r>
                  <a:rPr lang="ru-RU" sz="4300" dirty="0" smtClean="0">
                    <a:solidFill>
                      <a:srgbClr val="FF0000"/>
                    </a:solidFill>
                  </a:rPr>
                  <a:t>№4419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43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4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43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43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fName>
                      <m:e>
                        <m:r>
                          <a:rPr lang="ru-RU" sz="4300" i="1">
                            <a:latin typeface="Cambria Math" panose="02040503050406030204" pitchFamily="18" charset="0"/>
                          </a:rPr>
                          <m:t>234− </m:t>
                        </m:r>
                        <m:func>
                          <m:funcPr>
                            <m:ctrlPr>
                              <a:rPr lang="ru-RU" sz="43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43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43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43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4300" i="1">
                                <a:latin typeface="Cambria Math" panose="02040503050406030204" pitchFamily="18" charset="0"/>
                              </a:rPr>
                              <m:t>6,5= </m:t>
                            </m:r>
                            <m:func>
                              <m:funcPr>
                                <m:ctrlPr>
                                  <a:rPr lang="ru-RU" sz="43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ru-RU" sz="43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43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ru-RU" sz="4300" i="1">
                                        <a:latin typeface="Cambria Math" panose="02040503050406030204" pitchFamily="18" charset="0"/>
                                      </a:rPr>
                                      <m:t>6</m:t>
                                    </m:r>
                                  </m:sub>
                                </m:sSub>
                              </m:fName>
                              <m:e>
                                <m:f>
                                  <m:fPr>
                                    <m:ctrlPr>
                                      <a:rPr lang="ru-RU" sz="4300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ru-RU" sz="4300" i="1">
                                        <a:latin typeface="Cambria Math" panose="02040503050406030204" pitchFamily="18" charset="0"/>
                                      </a:rPr>
                                      <m:t>234</m:t>
                                    </m:r>
                                  </m:num>
                                  <m:den>
                                    <m:r>
                                      <a:rPr lang="ru-RU" sz="4300" i="1">
                                        <a:latin typeface="Cambria Math" panose="02040503050406030204" pitchFamily="18" charset="0"/>
                                      </a:rPr>
                                      <m:t>6,5  </m:t>
                                    </m:r>
                                  </m:den>
                                </m:f>
                              </m:e>
                            </m:func>
                          </m:e>
                        </m:func>
                      </m:e>
                    </m:func>
                    <m:r>
                      <a:rPr lang="ru-RU" sz="4300" i="1">
                        <a:latin typeface="Cambria Math" panose="02040503050406030204" pitchFamily="18" charset="0"/>
                      </a:rPr>
                      <m:t>= </m:t>
                    </m:r>
                    <m:func>
                      <m:funcPr>
                        <m:ctrlPr>
                          <a:rPr lang="ru-RU" sz="43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43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4300" b="0" i="0" smtClean="0">
                                <a:latin typeface="Cambria Math"/>
                              </a:rPr>
                              <m:t>=</m:t>
                            </m:r>
                            <m:r>
                              <m:rPr>
                                <m:sty m:val="p"/>
                              </m:rPr>
                              <a:rPr lang="ru-RU" sz="43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43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fName>
                      <m:e>
                        <m:r>
                          <a:rPr lang="ru-RU" sz="4300" i="1">
                            <a:latin typeface="Cambria Math" panose="02040503050406030204" pitchFamily="18" charset="0"/>
                          </a:rPr>
                          <m:t>36</m:t>
                        </m:r>
                      </m:e>
                    </m:func>
                    <m:r>
                      <a:rPr lang="ru-RU" sz="43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ru-RU" sz="4300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8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21634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решений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Autofit/>
              </a:bodyPr>
              <a:lstStyle/>
              <a:p>
                <a:pPr marL="0" indent="0">
                  <a:buNone/>
                </a:pPr>
                <a:r>
                  <a:rPr lang="ru-RU" sz="3700" dirty="0" smtClean="0">
                    <a:solidFill>
                      <a:srgbClr val="FF0000"/>
                    </a:solidFill>
                  </a:rPr>
                  <a:t>№4371     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37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3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37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37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ru-RU" sz="3700" i="1">
                            <a:latin typeface="Cambria Math" panose="02040503050406030204" pitchFamily="18" charset="0"/>
                          </a:rPr>
                          <m:t>13∙</m:t>
                        </m:r>
                        <m:func>
                          <m:funcPr>
                            <m:ctrlPr>
                              <a:rPr lang="ru-RU" sz="37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3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37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3700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3700" i="1">
                                <a:latin typeface="Cambria Math" panose="02040503050406030204" pitchFamily="18" charset="0"/>
                              </a:rPr>
                              <m:t>16= </m:t>
                            </m:r>
                            <m:func>
                              <m:funcPr>
                                <m:ctrlPr>
                                  <a:rPr lang="ru-RU" sz="37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ru-RU" sz="3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37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ru-RU" sz="3700" i="1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ru-RU" sz="3700" i="1">
                                    <a:latin typeface="Cambria Math" panose="02040503050406030204" pitchFamily="18" charset="0"/>
                                  </a:rPr>
                                  <m:t>13∙</m:t>
                                </m:r>
                                <m:func>
                                  <m:funcPr>
                                    <m:ctrlPr>
                                      <a:rPr lang="ru-RU" sz="3700" i="1">
                                        <a:latin typeface="Cambria Math" panose="02040503050406030204" pitchFamily="18" charset="0"/>
                                      </a:rPr>
                                    </m:ctrlPr>
                                  </m:funcPr>
                                  <m:fName>
                                    <m:sSub>
                                      <m:sSubPr>
                                        <m:ctrlPr>
                                          <a:rPr lang="ru-RU" sz="3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a:rPr lang="ru-RU" sz="3700">
                                            <a:latin typeface="Cambria Math" panose="02040503050406030204" pitchFamily="18" charset="0"/>
                                          </a:rPr>
                                          <m:t>log</m:t>
                                        </m:r>
                                      </m:e>
                                      <m:sub>
                                        <m:r>
                                          <a:rPr lang="ru-RU" sz="3700" i="1">
                                            <a:latin typeface="Cambria Math" panose="02040503050406030204" pitchFamily="18" charset="0"/>
                                          </a:rPr>
                                          <m:t>13</m:t>
                                        </m:r>
                                      </m:sub>
                                    </m:sSub>
                                  </m:fName>
                                  <m:e>
                                    <m:sSup>
                                      <m:sSupPr>
                                        <m:ctrlPr>
                                          <a:rPr lang="ru-RU" sz="37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ru-RU" sz="3700" i="1">
                                            <a:latin typeface="Cambria Math" panose="02040503050406030204" pitchFamily="18" charset="0"/>
                                          </a:rPr>
                                          <m:t>4</m:t>
                                        </m:r>
                                      </m:e>
                                      <m:sup>
                                        <m:r>
                                          <a:rPr lang="ru-RU" sz="37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func>
                              </m:e>
                            </m:func>
                          </m:e>
                        </m:func>
                      </m:e>
                    </m:func>
                    <m:r>
                      <a:rPr lang="ru-RU" sz="3700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ru-RU" sz="3700" b="0" i="1" smtClean="0">
                        <a:latin typeface="Cambria Math"/>
                      </a:rPr>
                      <m:t>=</m:t>
                    </m:r>
                    <m:r>
                      <a:rPr lang="ru-RU" sz="3700" i="1">
                        <a:latin typeface="Cambria Math" panose="02040503050406030204" pitchFamily="18" charset="0"/>
                      </a:rPr>
                      <m:t>2</m:t>
                    </m:r>
                    <m:func>
                      <m:funcPr>
                        <m:ctrlPr>
                          <a:rPr lang="ru-RU" sz="37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3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37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37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ru-RU" sz="3700" i="1">
                            <a:latin typeface="Cambria Math" panose="02040503050406030204" pitchFamily="18" charset="0"/>
                          </a:rPr>
                          <m:t>13</m:t>
                        </m:r>
                      </m:e>
                    </m:func>
                    <m:r>
                      <a:rPr lang="ru-RU" sz="3700" i="1">
                        <a:latin typeface="Cambria Math" panose="02040503050406030204" pitchFamily="18" charset="0"/>
                      </a:rPr>
                      <m:t>∙</m:t>
                    </m:r>
                    <m:func>
                      <m:funcPr>
                        <m:ctrlPr>
                          <a:rPr lang="ru-RU" sz="37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37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37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37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sub>
                        </m:sSub>
                      </m:fName>
                      <m:e>
                        <m:r>
                          <a:rPr lang="ru-RU" sz="3700" i="1">
                            <a:latin typeface="Cambria Math" panose="02040503050406030204" pitchFamily="18" charset="0"/>
                          </a:rPr>
                          <m:t>4=2∙1=2</m:t>
                        </m:r>
                      </m:e>
                    </m:func>
                  </m:oMath>
                </a14:m>
                <a:endParaRPr lang="ru-RU" sz="3700" dirty="0"/>
              </a:p>
              <a:p>
                <a:pPr marL="0" indent="0">
                  <a:buNone/>
                </a:pPr>
                <a:endParaRPr lang="ru-RU" sz="3700" dirty="0" smtClean="0"/>
              </a:p>
              <a:p>
                <a:pPr marL="0" indent="0">
                  <a:buNone/>
                </a:pPr>
                <a:r>
                  <a:rPr lang="ru-RU" sz="3700" dirty="0" smtClean="0">
                    <a:solidFill>
                      <a:srgbClr val="FF0000"/>
                    </a:solidFill>
                  </a:rPr>
                  <a:t>№</a:t>
                </a:r>
                <a:r>
                  <a:rPr lang="ru-RU" sz="3700" dirty="0">
                    <a:solidFill>
                      <a:srgbClr val="FF0000"/>
                    </a:solidFill>
                  </a:rPr>
                  <a:t>69335 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3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7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ru-RU" sz="3700" i="1">
                            <a:latin typeface="Cambria Math" panose="02040503050406030204" pitchFamily="18" charset="0"/>
                          </a:rPr>
                          <m:t>2+</m:t>
                        </m:r>
                        <m:func>
                          <m:funcPr>
                            <m:ctrlPr>
                              <a:rPr lang="ru-RU" sz="37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3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37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37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37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func>
                      </m:sup>
                    </m:sSup>
                    <m:r>
                      <a:rPr lang="ru-RU" sz="3700" i="1">
                        <a:latin typeface="Cambria Math" panose="02040503050406030204" pitchFamily="18" charset="0"/>
                      </a:rPr>
                      <m:t>= </m:t>
                    </m:r>
                    <m:sSup>
                      <m:sSupPr>
                        <m:ctrlPr>
                          <a:rPr lang="ru-RU" sz="3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7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r>
                          <a:rPr lang="ru-RU" sz="37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ru-RU" sz="3700" i="1">
                        <a:latin typeface="Cambria Math" panose="02040503050406030204" pitchFamily="18" charset="0"/>
                      </a:rPr>
                      <m:t>∙</m:t>
                    </m:r>
                    <m:sSup>
                      <m:sSupPr>
                        <m:ctrlPr>
                          <a:rPr lang="ru-RU" sz="37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37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  <m:sup>
                        <m:func>
                          <m:funcPr>
                            <m:ctrlPr>
                              <a:rPr lang="ru-RU" sz="37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3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37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3700" i="1">
                                    <a:latin typeface="Cambria Math" panose="02040503050406030204" pitchFamily="18" charset="0"/>
                                  </a:rPr>
                                  <m:t>8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37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func>
                      </m:sup>
                    </m:sSup>
                    <m:r>
                      <a:rPr lang="ru-RU" sz="3700" i="1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endParaRPr lang="ru-RU" sz="3700" i="1" dirty="0" smtClean="0"/>
              </a:p>
              <a:p>
                <a:pPr marL="0" indent="0" algn="r">
                  <a:buNone/>
                </a:pPr>
                <a:r>
                  <a:rPr lang="ru-RU" sz="3700" dirty="0" smtClean="0"/>
                  <a:t>=</a:t>
                </a:r>
                <a14:m>
                  <m:oMath xmlns:m="http://schemas.openxmlformats.org/officeDocument/2006/math">
                    <m:r>
                      <a:rPr lang="ru-RU" sz="3700" i="1">
                        <a:latin typeface="Cambria Math" panose="02040503050406030204" pitchFamily="18" charset="0"/>
                      </a:rPr>
                      <m:t>64∙13=832</m:t>
                    </m:r>
                  </m:oMath>
                </a14:m>
                <a:endParaRPr lang="ru-RU" sz="37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96" t="-20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1439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Проверка решений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3700" dirty="0">
                    <a:solidFill>
                      <a:srgbClr val="FF0000"/>
                    </a:solidFill>
                  </a:rPr>
                  <a:t>№69109 </a:t>
                </a:r>
                <a:endParaRPr lang="ru-RU" sz="3700" i="1" dirty="0" smtClean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14:m>
                  <m:oMath xmlns:m="http://schemas.openxmlformats.org/officeDocument/2006/math">
                    <m:f>
                      <m:fPr>
                        <m:ctrlPr>
                          <a:rPr lang="ru-RU" sz="3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ru-RU" sz="37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3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37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37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3700" i="1">
                                <a:latin typeface="Cambria Math" panose="02040503050406030204" pitchFamily="18" charset="0"/>
                              </a:rPr>
                              <m:t>52</m:t>
                            </m:r>
                          </m:e>
                        </m:func>
                      </m:num>
                      <m:den>
                        <m:r>
                          <a:rPr lang="ru-RU" sz="3700" i="1">
                            <a:latin typeface="Cambria Math" panose="02040503050406030204" pitchFamily="18" charset="0"/>
                          </a:rPr>
                          <m:t>2+</m:t>
                        </m:r>
                        <m:func>
                          <m:funcPr>
                            <m:ctrlPr>
                              <a:rPr lang="ru-RU" sz="37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3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37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37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37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func>
                      </m:den>
                    </m:f>
                    <m:r>
                      <a:rPr lang="ru-RU" sz="37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ru-RU" sz="3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ru-RU" sz="37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3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37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37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3700" i="1">
                                <a:latin typeface="Cambria Math" panose="02040503050406030204" pitchFamily="18" charset="0"/>
                              </a:rPr>
                              <m:t>(4∙13)</m:t>
                            </m:r>
                          </m:e>
                        </m:func>
                      </m:num>
                      <m:den>
                        <m:r>
                          <a:rPr lang="ru-RU" sz="3700" i="1">
                            <a:latin typeface="Cambria Math" panose="02040503050406030204" pitchFamily="18" charset="0"/>
                          </a:rPr>
                          <m:t>2+</m:t>
                        </m:r>
                        <m:func>
                          <m:funcPr>
                            <m:ctrlPr>
                              <a:rPr lang="ru-RU" sz="37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3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37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37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37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func>
                      </m:den>
                    </m:f>
                    <m:r>
                      <a:rPr lang="ru-RU" sz="3700" i="1">
                        <a:latin typeface="Cambria Math" panose="02040503050406030204" pitchFamily="18" charset="0"/>
                      </a:rPr>
                      <m:t>= </m:t>
                    </m:r>
                    <m:f>
                      <m:fPr>
                        <m:ctrlPr>
                          <a:rPr lang="ru-RU" sz="3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ru-RU" sz="37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3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37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37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3700" i="1">
                                <a:latin typeface="Cambria Math" panose="02040503050406030204" pitchFamily="18" charset="0"/>
                              </a:rPr>
                              <m:t>4+</m:t>
                            </m:r>
                            <m:func>
                              <m:funcPr>
                                <m:ctrlPr>
                                  <a:rPr lang="ru-RU" sz="3700" i="1">
                                    <a:latin typeface="Cambria Math" panose="02040503050406030204" pitchFamily="18" charset="0"/>
                                  </a:rPr>
                                </m:ctrlPr>
                              </m:funcPr>
                              <m:fName>
                                <m:sSub>
                                  <m:sSubPr>
                                    <m:ctrlPr>
                                      <a:rPr lang="ru-RU" sz="37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m:rPr>
                                        <m:sty m:val="p"/>
                                      </m:rPr>
                                      <a:rPr lang="ru-RU" sz="3700">
                                        <a:latin typeface="Cambria Math" panose="02040503050406030204" pitchFamily="18" charset="0"/>
                                      </a:rPr>
                                      <m:t>log</m:t>
                                    </m:r>
                                  </m:e>
                                  <m:sub>
                                    <m:r>
                                      <a:rPr lang="ru-RU" sz="37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fName>
                              <m:e>
                                <m:r>
                                  <a:rPr lang="ru-RU" sz="3700" i="1">
                                    <a:latin typeface="Cambria Math" panose="02040503050406030204" pitchFamily="18" charset="0"/>
                                  </a:rPr>
                                  <m:t>13</m:t>
                                </m:r>
                              </m:e>
                            </m:func>
                          </m:e>
                        </m:func>
                      </m:num>
                      <m:den>
                        <m:r>
                          <a:rPr lang="ru-RU" sz="3700" i="1">
                            <a:latin typeface="Cambria Math" panose="02040503050406030204" pitchFamily="18" charset="0"/>
                          </a:rPr>
                          <m:t>2+</m:t>
                        </m:r>
                        <m:func>
                          <m:funcPr>
                            <m:ctrlPr>
                              <a:rPr lang="ru-RU" sz="37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3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37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37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37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func>
                      </m:den>
                    </m:f>
                  </m:oMath>
                </a14:m>
                <a:r>
                  <a:rPr lang="ru-RU" sz="3700" dirty="0"/>
                  <a:t> = </a:t>
                </a:r>
                <a:r>
                  <a:rPr lang="ru-RU" sz="3700" dirty="0" smtClean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37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3700" i="1">
                            <a:latin typeface="Cambria Math" panose="02040503050406030204" pitchFamily="18" charset="0"/>
                          </a:rPr>
                          <m:t>2+</m:t>
                        </m:r>
                        <m:func>
                          <m:funcPr>
                            <m:ctrlPr>
                              <a:rPr lang="ru-RU" sz="37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3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37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37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37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func>
                      </m:num>
                      <m:den>
                        <m:r>
                          <a:rPr lang="ru-RU" sz="3700" i="1">
                            <a:latin typeface="Cambria Math" panose="02040503050406030204" pitchFamily="18" charset="0"/>
                          </a:rPr>
                          <m:t>2+</m:t>
                        </m:r>
                        <m:func>
                          <m:funcPr>
                            <m:ctrlPr>
                              <a:rPr lang="ru-RU" sz="37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37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37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37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3700" i="1">
                                <a:latin typeface="Cambria Math" panose="02040503050406030204" pitchFamily="18" charset="0"/>
                              </a:rPr>
                              <m:t>13</m:t>
                            </m:r>
                          </m:e>
                        </m:func>
                      </m:den>
                    </m:f>
                    <m:r>
                      <a:rPr lang="ru-RU" sz="3700" i="1">
                        <a:latin typeface="Cambria Math" panose="02040503050406030204" pitchFamily="18" charset="0"/>
                      </a:rPr>
                      <m:t>=1</m:t>
                    </m:r>
                  </m:oMath>
                </a14:m>
                <a:endParaRPr lang="ru-RU" sz="37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96" t="-202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110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835" y="2276872"/>
            <a:ext cx="9144000" cy="2057400"/>
          </a:xfrm>
        </p:spPr>
        <p:txBody>
          <a:bodyPr>
            <a:normAutofit/>
          </a:bodyPr>
          <a:lstStyle/>
          <a:p>
            <a:r>
              <a:rPr lang="ru-RU" sz="8800" dirty="0" smtClean="0"/>
              <a:t>О логарифмах…</a:t>
            </a:r>
            <a:endParaRPr lang="ru-RU" sz="8800" dirty="0"/>
          </a:p>
        </p:txBody>
      </p:sp>
    </p:spTree>
    <p:extLst>
      <p:ext uri="{BB962C8B-B14F-4D97-AF65-F5344CB8AC3E}">
        <p14:creationId xmlns:p14="http://schemas.microsoft.com/office/powerpoint/2010/main" val="1740058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0975" y="1628775"/>
            <a:ext cx="8929688" cy="4497388"/>
          </a:xfrm>
        </p:spPr>
        <p:txBody>
          <a:bodyPr/>
          <a:lstStyle/>
          <a:p>
            <a:pPr algn="ctr">
              <a:buFont typeface="Wingdings" pitchFamily="2" charset="2"/>
              <a:buNone/>
            </a:pPr>
            <a:r>
              <a:rPr lang="ru-RU" dirty="0"/>
              <a:t>Веками люди над открытием трудились,</a:t>
            </a:r>
          </a:p>
          <a:p>
            <a:pPr algn="ctr">
              <a:buFont typeface="Wingdings" pitchFamily="2" charset="2"/>
              <a:buNone/>
            </a:pPr>
            <a:r>
              <a:rPr lang="ru-RU" dirty="0"/>
              <a:t>Облегчить вычисления стремились,</a:t>
            </a:r>
          </a:p>
          <a:p>
            <a:pPr algn="ctr">
              <a:buFont typeface="Wingdings" pitchFamily="2" charset="2"/>
              <a:buNone/>
            </a:pPr>
            <a:r>
              <a:rPr lang="ru-RU" dirty="0"/>
              <a:t>С тем логарифм и был изобретен</a:t>
            </a:r>
          </a:p>
          <a:p>
            <a:pPr algn="ctr">
              <a:buFont typeface="Wingdings" pitchFamily="2" charset="2"/>
              <a:buNone/>
            </a:pPr>
            <a:r>
              <a:rPr lang="ru-RU" dirty="0"/>
              <a:t>И функция придумана потом.</a:t>
            </a:r>
          </a:p>
          <a:p>
            <a:pPr algn="ctr">
              <a:buFont typeface="Wingdings" pitchFamily="2" charset="2"/>
              <a:buNone/>
            </a:pPr>
            <a:r>
              <a:rPr lang="en-US" sz="7200" dirty="0" smtClean="0"/>
              <a:t>  </a:t>
            </a:r>
            <a:r>
              <a:rPr lang="en-US" sz="7200" dirty="0">
                <a:solidFill>
                  <a:srgbClr val="FF0066"/>
                </a:solidFill>
              </a:rPr>
              <a:t>y = </a:t>
            </a:r>
            <a:r>
              <a:rPr lang="en-US" sz="7200" dirty="0" err="1">
                <a:solidFill>
                  <a:srgbClr val="FF0066"/>
                </a:solidFill>
              </a:rPr>
              <a:t>log</a:t>
            </a:r>
            <a:r>
              <a:rPr lang="en-US" sz="7200" baseline="-25000" dirty="0" err="1">
                <a:solidFill>
                  <a:srgbClr val="FF0066"/>
                </a:solidFill>
              </a:rPr>
              <a:t>b</a:t>
            </a:r>
            <a:r>
              <a:rPr lang="en-US" sz="7200" dirty="0" err="1">
                <a:solidFill>
                  <a:srgbClr val="FF0066"/>
                </a:solidFill>
              </a:rPr>
              <a:t>a</a:t>
            </a:r>
            <a:r>
              <a:rPr lang="en-US" dirty="0">
                <a:solidFill>
                  <a:srgbClr val="FF0066"/>
                </a:solidFill>
              </a:rPr>
              <a:t> </a:t>
            </a:r>
            <a:endParaRPr lang="ru-RU" dirty="0">
              <a:solidFill>
                <a:srgbClr val="FF0066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586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История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75656" y="1600200"/>
            <a:ext cx="7211144" cy="4525963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80000"/>
              </a:lnSpc>
            </a:pPr>
            <a:r>
              <a:rPr lang="ru-RU" sz="2800" dirty="0"/>
              <a:t>В 1614 году шотландский математик-любитель Джон Непер опубликовал на латинском языке сочинение под названием «</a:t>
            </a:r>
            <a:r>
              <a:rPr lang="ru-RU" sz="2800" i="1" dirty="0"/>
              <a:t>Описание удивительной таблицы логарифмов</a:t>
            </a:r>
            <a:r>
              <a:rPr lang="ru-RU" sz="2800" dirty="0"/>
              <a:t>» (лат. </a:t>
            </a:r>
            <a:r>
              <a:rPr lang="ru-RU" sz="2800" i="1" dirty="0" err="1"/>
              <a:t>Mirifici</a:t>
            </a:r>
            <a:r>
              <a:rPr lang="ru-RU" sz="2800" i="1" dirty="0"/>
              <a:t> </a:t>
            </a:r>
            <a:r>
              <a:rPr lang="ru-RU" sz="2800" i="1" dirty="0" err="1"/>
              <a:t>Logarithmorum</a:t>
            </a:r>
            <a:r>
              <a:rPr lang="ru-RU" sz="2800" i="1" dirty="0"/>
              <a:t> </a:t>
            </a:r>
            <a:r>
              <a:rPr lang="ru-RU" sz="2800" i="1" dirty="0" err="1"/>
              <a:t>Canonis</a:t>
            </a:r>
            <a:r>
              <a:rPr lang="ru-RU" sz="2800" i="1" dirty="0"/>
              <a:t> </a:t>
            </a:r>
            <a:r>
              <a:rPr lang="ru-RU" sz="2800" i="1" dirty="0" err="1"/>
              <a:t>Descriptio</a:t>
            </a:r>
            <a:r>
              <a:rPr lang="ru-RU" sz="2800" dirty="0"/>
              <a:t>). В нём было краткое описание логарифмов и их свойств, а также 8-значные таблицы логарифмов синусов, косинусов и тангенсов. Термин </a:t>
            </a:r>
            <a:r>
              <a:rPr lang="ru-RU" sz="2800" i="1" dirty="0"/>
              <a:t>логарифм</a:t>
            </a:r>
            <a:r>
              <a:rPr lang="ru-RU" sz="2800" dirty="0"/>
              <a:t>, предложенный Непером, утвердился в науке. Теорию логарифмов Непер изложил в другой своей книге «</a:t>
            </a:r>
            <a:r>
              <a:rPr lang="ru-RU" sz="2800" i="1" dirty="0"/>
              <a:t>Построение удивительной таблицы логарифмов</a:t>
            </a:r>
            <a:r>
              <a:rPr lang="ru-RU" sz="2800" dirty="0"/>
              <a:t>» (лат. </a:t>
            </a:r>
            <a:r>
              <a:rPr lang="ru-RU" sz="2800" i="1" dirty="0" err="1"/>
              <a:t>Mirifici</a:t>
            </a:r>
            <a:r>
              <a:rPr lang="ru-RU" sz="2800" i="1" dirty="0"/>
              <a:t> </a:t>
            </a:r>
            <a:r>
              <a:rPr lang="ru-RU" sz="2800" i="1" dirty="0" err="1"/>
              <a:t>Logarithmorum</a:t>
            </a:r>
            <a:r>
              <a:rPr lang="ru-RU" sz="2800" i="1" dirty="0"/>
              <a:t> </a:t>
            </a:r>
            <a:r>
              <a:rPr lang="ru-RU" sz="2800" i="1" dirty="0" err="1"/>
              <a:t>Canonis</a:t>
            </a:r>
            <a:r>
              <a:rPr lang="ru-RU" sz="2800" i="1" dirty="0"/>
              <a:t> </a:t>
            </a:r>
            <a:r>
              <a:rPr lang="ru-RU" sz="2800" i="1" dirty="0" err="1"/>
              <a:t>Constructio</a:t>
            </a:r>
            <a:r>
              <a:rPr lang="ru-RU" sz="2800" dirty="0"/>
              <a:t>), изданной посмертно в 1619 году его сыном. </a:t>
            </a:r>
          </a:p>
        </p:txBody>
      </p:sp>
    </p:spTree>
    <p:extLst>
      <p:ext uri="{BB962C8B-B14F-4D97-AF65-F5344CB8AC3E}">
        <p14:creationId xmlns:p14="http://schemas.microsoft.com/office/powerpoint/2010/main" val="1230887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Джон Непер</a:t>
            </a:r>
            <a:endParaRPr lang="ru-RU" dirty="0"/>
          </a:p>
        </p:txBody>
      </p:sp>
      <p:pic>
        <p:nvPicPr>
          <p:cNvPr id="16388" name="Picture 4" descr="Neper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844824"/>
            <a:ext cx="3654342" cy="441956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ru-RU" dirty="0" smtClean="0"/>
              <a:t>Первые таблицы логарифмов также создал Непер, но в них были найдены ошибки. Первое безошибочное издание на основе таблиц Вега (1783) появилось только в 1857 году в Берлине (таблицы </a:t>
            </a:r>
            <a:r>
              <a:rPr lang="ru-RU" dirty="0" err="1" smtClean="0"/>
              <a:t>Бремивера</a:t>
            </a:r>
            <a:r>
              <a:rPr lang="ru-RU" dirty="0" smtClean="0"/>
              <a:t>).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69798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5" name="Picture 7" descr="600px-Sliderule_2005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23528" y="476672"/>
            <a:ext cx="1655787" cy="575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195736" y="260648"/>
            <a:ext cx="6696744" cy="6638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ru-RU" sz="2400" dirty="0">
                <a:latin typeface="Arial" charset="0"/>
              </a:rPr>
              <a:t>- Через 10 лет после появления логарифмических таблиц английский математик </a:t>
            </a:r>
            <a:r>
              <a:rPr lang="ru-RU" sz="2400" dirty="0">
                <a:solidFill>
                  <a:srgbClr val="FF0066"/>
                </a:solidFill>
                <a:latin typeface="Arial" charset="0"/>
              </a:rPr>
              <a:t>Д .Гунтер</a:t>
            </a:r>
            <a:r>
              <a:rPr lang="ru-RU" sz="2400" dirty="0">
                <a:latin typeface="Arial" charset="0"/>
              </a:rPr>
              <a:t> изобрел логарифмическую линейку. </a:t>
            </a:r>
          </a:p>
          <a:p>
            <a:r>
              <a:rPr lang="ru-RU" sz="2400" dirty="0" smtClean="0">
                <a:latin typeface="Arial" charset="0"/>
              </a:rPr>
              <a:t>- Неравномерная </a:t>
            </a:r>
            <a:r>
              <a:rPr lang="ru-RU" sz="2400" dirty="0">
                <a:latin typeface="Arial" charset="0"/>
              </a:rPr>
              <a:t>шкала десятичных логарифмов обычно наносится и на логарифмические линейки. Подобная шкала используется во многих областях науки, например:</a:t>
            </a:r>
          </a:p>
          <a:p>
            <a:r>
              <a:rPr lang="ru-RU" sz="2400" dirty="0">
                <a:latin typeface="Arial" charset="0"/>
              </a:rPr>
              <a:t>Физика — интенсивность звука (децибелы). </a:t>
            </a:r>
          </a:p>
          <a:p>
            <a:r>
              <a:rPr lang="ru-RU" sz="2400" dirty="0">
                <a:latin typeface="Arial" charset="0"/>
              </a:rPr>
              <a:t>Астрономия — шкала яркости звёзд. </a:t>
            </a:r>
          </a:p>
          <a:p>
            <a:r>
              <a:rPr lang="ru-RU" sz="2400" dirty="0">
                <a:latin typeface="Arial" charset="0"/>
              </a:rPr>
              <a:t>Химия — активность водородных ионов (</a:t>
            </a:r>
            <a:r>
              <a:rPr lang="ru-RU" sz="2400" dirty="0" err="1">
                <a:latin typeface="Arial" charset="0"/>
              </a:rPr>
              <a:t>pH</a:t>
            </a:r>
            <a:r>
              <a:rPr lang="ru-RU" sz="2400" dirty="0">
                <a:latin typeface="Arial" charset="0"/>
              </a:rPr>
              <a:t>). </a:t>
            </a:r>
          </a:p>
          <a:p>
            <a:r>
              <a:rPr lang="ru-RU" sz="2400" dirty="0">
                <a:latin typeface="Arial" charset="0"/>
              </a:rPr>
              <a:t>Сейсмология — шкала Рихтера. </a:t>
            </a:r>
          </a:p>
          <a:p>
            <a:r>
              <a:rPr lang="ru-RU" sz="2400" dirty="0">
                <a:latin typeface="Arial" charset="0"/>
              </a:rPr>
              <a:t>Теория музыки — нотная шкала, по отношению к частотам нотных звуков. </a:t>
            </a:r>
          </a:p>
          <a:p>
            <a:r>
              <a:rPr lang="ru-RU" sz="2400" dirty="0">
                <a:latin typeface="Arial" charset="0"/>
              </a:rPr>
              <a:t>История — логарифмическая шкала времени. </a:t>
            </a:r>
          </a:p>
          <a:p>
            <a:pPr>
              <a:spcBef>
                <a:spcPct val="50000"/>
              </a:spcBef>
            </a:pPr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353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1" name="Picture 5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9632" y="836712"/>
            <a:ext cx="3528392" cy="37677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9462" name="Text Box 6"/>
          <p:cNvSpPr txBox="1">
            <a:spLocks noChangeArrowheads="1"/>
          </p:cNvSpPr>
          <p:nvPr/>
        </p:nvSpPr>
        <p:spPr bwMode="auto">
          <a:xfrm>
            <a:off x="4859338" y="1628775"/>
            <a:ext cx="2665412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ru-RU">
              <a:latin typeface="Arial" charset="0"/>
            </a:endParaRPr>
          </a:p>
        </p:txBody>
      </p:sp>
      <p:sp>
        <p:nvSpPr>
          <p:cNvPr id="19463" name="Text Box 7"/>
          <p:cNvSpPr txBox="1">
            <a:spLocks noChangeArrowheads="1"/>
          </p:cNvSpPr>
          <p:nvPr/>
        </p:nvSpPr>
        <p:spPr bwMode="auto">
          <a:xfrm>
            <a:off x="5220072" y="1634930"/>
            <a:ext cx="3527697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Arial" charset="0"/>
              </a:rPr>
              <a:t>Позже логарифмическую линейку вытеснили калькуляторы.</a:t>
            </a:r>
          </a:p>
        </p:txBody>
      </p:sp>
    </p:spTree>
    <p:extLst>
      <p:ext uri="{BB962C8B-B14F-4D97-AF65-F5344CB8AC3E}">
        <p14:creationId xmlns:p14="http://schemas.microsoft.com/office/powerpoint/2010/main" val="2053394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Логарифмическая спираль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74790" y="1268760"/>
            <a:ext cx="3709178" cy="45307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	В математике логарифмическая </a:t>
            </a:r>
            <a:r>
              <a:rPr lang="ru-RU" dirty="0"/>
              <a:t>спираль </a:t>
            </a:r>
            <a:r>
              <a:rPr lang="ru-RU" dirty="0" smtClean="0"/>
              <a:t>впервые </a:t>
            </a:r>
            <a:r>
              <a:rPr lang="ru-RU" dirty="0"/>
              <a:t>упоминается в 1638 году  </a:t>
            </a:r>
            <a:r>
              <a:rPr lang="ru-RU" dirty="0" smtClean="0">
                <a:solidFill>
                  <a:schemeClr val="tx2"/>
                </a:solidFill>
              </a:rPr>
              <a:t>Рене </a:t>
            </a:r>
            <a:r>
              <a:rPr lang="ru-RU" dirty="0">
                <a:solidFill>
                  <a:schemeClr val="tx2"/>
                </a:solidFill>
              </a:rPr>
              <a:t>Декартом.</a:t>
            </a:r>
          </a:p>
        </p:txBody>
      </p:sp>
      <p:pic>
        <p:nvPicPr>
          <p:cNvPr id="20484" name="Picture 4" descr="логарифмческая спираль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557338"/>
            <a:ext cx="4645025" cy="32639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3642297" y="4509120"/>
            <a:ext cx="5040312" cy="180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sz="2800" dirty="0">
                <a:latin typeface="Arial" charset="0"/>
              </a:rPr>
              <a:t>Спираль называется логарифмической, так</a:t>
            </a:r>
          </a:p>
          <a:p>
            <a:r>
              <a:rPr lang="ru-RU" sz="2800" dirty="0">
                <a:latin typeface="Arial" charset="0"/>
              </a:rPr>
              <a:t>как её уравнение связано с логарифмической функцией.</a:t>
            </a:r>
          </a:p>
        </p:txBody>
      </p:sp>
    </p:spTree>
    <p:extLst>
      <p:ext uri="{BB962C8B-B14F-4D97-AF65-F5344CB8AC3E}">
        <p14:creationId xmlns:p14="http://schemas.microsoft.com/office/powerpoint/2010/main" val="1478768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ChangeArrowheads="1"/>
          </p:cNvSpPr>
          <p:nvPr/>
        </p:nvSpPr>
        <p:spPr bwMode="auto">
          <a:xfrm>
            <a:off x="6011863" y="404813"/>
            <a:ext cx="2952750" cy="2160587"/>
          </a:xfrm>
          <a:custGeom>
            <a:avLst/>
            <a:gdLst>
              <a:gd name="T0" fmla="*/ 10860 w 21600"/>
              <a:gd name="T1" fmla="*/ 2187 h 21600"/>
              <a:gd name="T2" fmla="*/ 2928 w 21600"/>
              <a:gd name="T3" fmla="*/ 10800 h 21600"/>
              <a:gd name="T4" fmla="*/ 10860 w 21600"/>
              <a:gd name="T5" fmla="*/ 21600 h 21600"/>
              <a:gd name="T6" fmla="*/ 18672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7C80"/>
          </a:solidFill>
          <a:ln w="19050">
            <a:solidFill>
              <a:srgbClr val="FFCC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23849" y="404813"/>
            <a:ext cx="3095625" cy="576261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2800" b="1" dirty="0">
                <a:latin typeface="Comic Sans MS" panose="030F0702030302020204" pitchFamily="66" charset="0"/>
              </a:rPr>
              <a:t>ЗАПОМНИ !</a:t>
            </a:r>
          </a:p>
        </p:txBody>
      </p:sp>
      <p:sp>
        <p:nvSpPr>
          <p:cNvPr id="25604" name="AutoShape 4"/>
          <p:cNvSpPr>
            <a:spLocks noChangeArrowheads="1"/>
          </p:cNvSpPr>
          <p:nvPr/>
        </p:nvSpPr>
        <p:spPr bwMode="auto">
          <a:xfrm>
            <a:off x="3635375" y="765175"/>
            <a:ext cx="2016125" cy="936625"/>
          </a:xfrm>
          <a:prstGeom prst="cloudCallout">
            <a:avLst>
              <a:gd name="adj1" fmla="val -14250"/>
              <a:gd name="adj2" fmla="val 343727"/>
            </a:avLst>
          </a:prstGeom>
          <a:noFill/>
          <a:ln w="349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None/>
            </a:pPr>
            <a:r>
              <a:rPr lang="ru-RU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Сладкая парочка!</a:t>
            </a:r>
          </a:p>
        </p:txBody>
      </p:sp>
      <p:sp>
        <p:nvSpPr>
          <p:cNvPr id="25605" name="AutoShape 5"/>
          <p:cNvSpPr>
            <a:spLocks noChangeArrowheads="1"/>
          </p:cNvSpPr>
          <p:nvPr/>
        </p:nvSpPr>
        <p:spPr bwMode="auto">
          <a:xfrm>
            <a:off x="323850" y="2276475"/>
            <a:ext cx="1512888" cy="1008063"/>
          </a:xfrm>
          <a:prstGeom prst="cloudCallout">
            <a:avLst>
              <a:gd name="adj1" fmla="val 159444"/>
              <a:gd name="adj2" fmla="val 156144"/>
            </a:avLst>
          </a:prstGeom>
          <a:noFill/>
          <a:ln w="349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None/>
            </a:pPr>
            <a:r>
              <a:rPr lang="ru-RU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Два в одном!</a:t>
            </a:r>
          </a:p>
        </p:txBody>
      </p:sp>
      <p:sp>
        <p:nvSpPr>
          <p:cNvPr id="25606" name="AutoShape 6"/>
          <p:cNvSpPr>
            <a:spLocks noChangeArrowheads="1"/>
          </p:cNvSpPr>
          <p:nvPr/>
        </p:nvSpPr>
        <p:spPr bwMode="auto">
          <a:xfrm>
            <a:off x="6516689" y="3140968"/>
            <a:ext cx="2231776" cy="1513582"/>
          </a:xfrm>
          <a:prstGeom prst="cloudCallout">
            <a:avLst>
              <a:gd name="adj1" fmla="val -110440"/>
              <a:gd name="adj2" fmla="val 116509"/>
            </a:avLst>
          </a:prstGeom>
          <a:noFill/>
          <a:ln w="349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None/>
            </a:pPr>
            <a:r>
              <a:rPr lang="ru-RU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Два берега у одной реки!</a:t>
            </a:r>
          </a:p>
        </p:txBody>
      </p:sp>
      <p:sp>
        <p:nvSpPr>
          <p:cNvPr id="25607" name="AutoShape 7"/>
          <p:cNvSpPr>
            <a:spLocks noChangeArrowheads="1"/>
          </p:cNvSpPr>
          <p:nvPr/>
        </p:nvSpPr>
        <p:spPr bwMode="auto">
          <a:xfrm>
            <a:off x="1258888" y="981075"/>
            <a:ext cx="1871662" cy="1295400"/>
          </a:xfrm>
          <a:prstGeom prst="cloudCallout">
            <a:avLst>
              <a:gd name="adj1" fmla="val 87912"/>
              <a:gd name="adj2" fmla="val 234560"/>
            </a:avLst>
          </a:prstGeom>
          <a:noFill/>
          <a:ln w="349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None/>
            </a:pPr>
            <a:r>
              <a:rPr lang="ru-RU" sz="2000" b="1" i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Два сапога – пара!</a:t>
            </a:r>
          </a:p>
        </p:txBody>
      </p:sp>
      <p:sp>
        <p:nvSpPr>
          <p:cNvPr id="25608" name="AutoShape 8"/>
          <p:cNvSpPr>
            <a:spLocks noChangeArrowheads="1"/>
          </p:cNvSpPr>
          <p:nvPr/>
        </p:nvSpPr>
        <p:spPr bwMode="auto">
          <a:xfrm>
            <a:off x="6300192" y="5013325"/>
            <a:ext cx="2448273" cy="1151979"/>
          </a:xfrm>
          <a:prstGeom prst="cloudCallout">
            <a:avLst>
              <a:gd name="adj1" fmla="val -92620"/>
              <a:gd name="adj2" fmla="val -30944"/>
            </a:avLst>
          </a:prstGeom>
          <a:noFill/>
          <a:ln w="349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None/>
            </a:pPr>
            <a:r>
              <a:rPr lang="ru-RU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Близки и неразлучны!</a:t>
            </a:r>
          </a:p>
        </p:txBody>
      </p:sp>
      <p:sp>
        <p:nvSpPr>
          <p:cNvPr id="25609" name="Text Box 9"/>
          <p:cNvSpPr txBox="1">
            <a:spLocks noChangeArrowheads="1"/>
          </p:cNvSpPr>
          <p:nvPr/>
        </p:nvSpPr>
        <p:spPr bwMode="auto">
          <a:xfrm>
            <a:off x="337540" y="3662363"/>
            <a:ext cx="2216748" cy="11387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None/>
            </a:pPr>
            <a:r>
              <a:rPr lang="ru-RU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Нам не жить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None/>
            </a:pPr>
            <a:r>
              <a:rPr lang="ru-RU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друг без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None/>
            </a:pPr>
            <a:r>
              <a:rPr lang="ru-RU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друга!</a:t>
            </a:r>
          </a:p>
        </p:txBody>
      </p:sp>
      <p:sp>
        <p:nvSpPr>
          <p:cNvPr id="25610" name="Text Box 10"/>
          <p:cNvSpPr txBox="1">
            <a:spLocks noChangeArrowheads="1"/>
          </p:cNvSpPr>
          <p:nvPr/>
        </p:nvSpPr>
        <p:spPr bwMode="auto">
          <a:xfrm>
            <a:off x="6084888" y="620713"/>
            <a:ext cx="2808287" cy="168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FF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None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Логарифм и ОДЗ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None/>
            </a:pPr>
            <a:r>
              <a:rPr lang="ru-RU" sz="28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вместе 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None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трудятся</a:t>
            </a:r>
          </a:p>
          <a:p>
            <a:pPr algn="ctr">
              <a:lnSpc>
                <a:spcPct val="80000"/>
              </a:lnSpc>
              <a:spcBef>
                <a:spcPct val="50000"/>
              </a:spcBef>
              <a:buSzPct val="100000"/>
              <a:buFont typeface="Wingdings" panose="05000000000000000000" pitchFamily="2" charset="2"/>
              <a:buNone/>
            </a:pPr>
            <a:r>
              <a:rPr lang="ru-RU" sz="2000" b="1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везде!</a:t>
            </a:r>
          </a:p>
        </p:txBody>
      </p:sp>
      <p:sp>
        <p:nvSpPr>
          <p:cNvPr id="25611" name="AutoShape 11"/>
          <p:cNvSpPr>
            <a:spLocks noChangeArrowheads="1"/>
          </p:cNvSpPr>
          <p:nvPr/>
        </p:nvSpPr>
        <p:spPr bwMode="auto">
          <a:xfrm>
            <a:off x="4140200" y="1989138"/>
            <a:ext cx="2592388" cy="1296987"/>
          </a:xfrm>
          <a:prstGeom prst="wedgeEllipseCallout">
            <a:avLst>
              <a:gd name="adj1" fmla="val -41060"/>
              <a:gd name="adj2" fmla="val 26620"/>
            </a:avLst>
          </a:prstGeom>
          <a:solidFill>
            <a:srgbClr val="FF9900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None/>
            </a:pPr>
            <a:r>
              <a:rPr lang="ru-RU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ОН 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None/>
            </a:pPr>
            <a:r>
              <a:rPr lang="ru-RU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- ЛОГАРИФМ</a:t>
            </a:r>
            <a:r>
              <a:rPr lang="ru-RU" sz="2000" b="1" i="1" dirty="0"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!</a:t>
            </a:r>
          </a:p>
        </p:txBody>
      </p:sp>
      <p:sp>
        <p:nvSpPr>
          <p:cNvPr id="25612" name="AutoShape 12"/>
          <p:cNvSpPr>
            <a:spLocks noChangeArrowheads="1"/>
          </p:cNvSpPr>
          <p:nvPr/>
        </p:nvSpPr>
        <p:spPr bwMode="auto">
          <a:xfrm>
            <a:off x="302242" y="3276791"/>
            <a:ext cx="2232025" cy="1664377"/>
          </a:xfrm>
          <a:prstGeom prst="cloudCallout">
            <a:avLst>
              <a:gd name="adj1" fmla="val 93245"/>
              <a:gd name="adj2" fmla="val -20972"/>
            </a:avLst>
          </a:prstGeom>
          <a:noFill/>
          <a:ln w="34925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None/>
            </a:pPr>
            <a:endParaRPr lang="ru-RU" sz="2000" b="1" i="1"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25613" name="AutoShape 13"/>
          <p:cNvSpPr>
            <a:spLocks noChangeArrowheads="1"/>
          </p:cNvSpPr>
          <p:nvPr/>
        </p:nvSpPr>
        <p:spPr bwMode="auto">
          <a:xfrm>
            <a:off x="2232819" y="2122242"/>
            <a:ext cx="1727200" cy="1296988"/>
          </a:xfrm>
          <a:prstGeom prst="wedgeEllipseCallout">
            <a:avLst>
              <a:gd name="adj1" fmla="val 32537"/>
              <a:gd name="adj2" fmla="val -185"/>
            </a:avLst>
          </a:prstGeom>
          <a:solidFill>
            <a:srgbClr val="FF9900"/>
          </a:solidFill>
          <a:ln w="12700">
            <a:solidFill>
              <a:schemeClr val="folHlink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None/>
            </a:pPr>
            <a:r>
              <a:rPr lang="ru-RU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ОНА </a:t>
            </a:r>
            <a:endParaRPr lang="en-US" sz="20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None/>
            </a:pPr>
            <a:r>
              <a:rPr lang="ru-RU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- </a:t>
            </a:r>
            <a:endParaRPr lang="en-US" sz="2000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Book Antiqua" panose="02040602050305030304" pitchFamily="18" charset="0"/>
            </a:endParaRPr>
          </a:p>
          <a:p>
            <a:pPr algn="ctr">
              <a:lnSpc>
                <a:spcPct val="80000"/>
              </a:lnSpc>
              <a:spcBef>
                <a:spcPct val="20000"/>
              </a:spcBef>
              <a:buSzPct val="100000"/>
              <a:buFont typeface="Wingdings" panose="05000000000000000000" pitchFamily="2" charset="2"/>
              <a:buNone/>
            </a:pPr>
            <a:r>
              <a:rPr lang="ru-RU" sz="2000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Book Antiqua" panose="02040602050305030304" pitchFamily="18" charset="0"/>
              </a:rPr>
              <a:t>ОДЗ!</a:t>
            </a:r>
          </a:p>
        </p:txBody>
      </p:sp>
      <p:sp>
        <p:nvSpPr>
          <p:cNvPr id="25614" name="Oval 14" descr="Рисунок1"/>
          <p:cNvSpPr>
            <a:spLocks noChangeArrowheads="1"/>
          </p:cNvSpPr>
          <p:nvPr/>
        </p:nvSpPr>
        <p:spPr bwMode="auto">
          <a:xfrm>
            <a:off x="2916238" y="3860800"/>
            <a:ext cx="3241675" cy="2663825"/>
          </a:xfrm>
          <a:prstGeom prst="ellipse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5615" name="Line 15"/>
          <p:cNvSpPr>
            <a:spLocks noChangeShapeType="1"/>
          </p:cNvSpPr>
          <p:nvPr/>
        </p:nvSpPr>
        <p:spPr bwMode="auto">
          <a:xfrm flipH="1">
            <a:off x="4787900" y="3284538"/>
            <a:ext cx="576263" cy="1081087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25616" name="Line 16"/>
          <p:cNvSpPr>
            <a:spLocks noChangeShapeType="1"/>
          </p:cNvSpPr>
          <p:nvPr/>
        </p:nvSpPr>
        <p:spPr bwMode="auto">
          <a:xfrm>
            <a:off x="3362148" y="3419230"/>
            <a:ext cx="489127" cy="108927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911741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Логарифмы в природе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63600" y="1289082"/>
            <a:ext cx="5148263" cy="3095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dirty="0"/>
              <a:t>Моллюсков многих и улиток </a:t>
            </a:r>
          </a:p>
          <a:p>
            <a:pPr>
              <a:buFont typeface="Wingdings" pitchFamily="2" charset="2"/>
              <a:buNone/>
            </a:pPr>
            <a:r>
              <a:rPr lang="ru-RU" sz="2800" dirty="0"/>
              <a:t>ракушки тоже все завиты, </a:t>
            </a:r>
          </a:p>
          <a:p>
            <a:pPr>
              <a:buFont typeface="Wingdings" pitchFamily="2" charset="2"/>
              <a:buNone/>
            </a:pPr>
            <a:r>
              <a:rPr lang="ru-RU" sz="2800" dirty="0"/>
              <a:t>и как сказал великий Гёте:</a:t>
            </a:r>
          </a:p>
          <a:p>
            <a:pPr>
              <a:buFont typeface="Wingdings" pitchFamily="2" charset="2"/>
              <a:buNone/>
            </a:pPr>
            <a:r>
              <a:rPr lang="ru-RU" sz="2800" dirty="0"/>
              <a:t>«Вы совершеннее строенья</a:t>
            </a:r>
          </a:p>
          <a:p>
            <a:pPr>
              <a:buFont typeface="Wingdings" pitchFamily="2" charset="2"/>
              <a:buNone/>
            </a:pPr>
            <a:r>
              <a:rPr lang="ru-RU" sz="2800" dirty="0"/>
              <a:t>                        не найдёте!»</a:t>
            </a:r>
          </a:p>
          <a:p>
            <a:endParaRPr lang="ru-RU" sz="2800" dirty="0"/>
          </a:p>
        </p:txBody>
      </p:sp>
      <p:pic>
        <p:nvPicPr>
          <p:cNvPr id="21508" name="Picture 4" descr="ракушк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1863" y="1341438"/>
            <a:ext cx="2916237" cy="21875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5" descr="ulitka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15525">
            <a:off x="4620109" y="3710929"/>
            <a:ext cx="2988217" cy="22411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6" descr="f5v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566032">
            <a:off x="1198002" y="3189242"/>
            <a:ext cx="2187575" cy="32845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68507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Галактика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268413"/>
            <a:ext cx="7386638" cy="4497387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/>
              <a:t>Галактики тоже кружат по спирали.</a:t>
            </a:r>
          </a:p>
          <a:p>
            <a:pPr>
              <a:buFont typeface="Wingdings" pitchFamily="2" charset="2"/>
              <a:buNone/>
            </a:pPr>
            <a:endParaRPr lang="ru-RU"/>
          </a:p>
        </p:txBody>
      </p:sp>
      <p:pic>
        <p:nvPicPr>
          <p:cNvPr id="22532" name="Picture 4" descr="article12_pic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030" y="1916113"/>
            <a:ext cx="3168650" cy="22923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3995738" y="2060575"/>
            <a:ext cx="4176662" cy="2246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800" dirty="0">
                <a:latin typeface="Arial" charset="0"/>
              </a:rPr>
              <a:t>Яркость звёзд оценивают по логарифмической шкале с основанием 2,5.</a:t>
            </a:r>
          </a:p>
        </p:txBody>
      </p:sp>
      <p:pic>
        <p:nvPicPr>
          <p:cNvPr id="22534" name="Picture 6" descr="звезд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933056"/>
            <a:ext cx="3189288" cy="249555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5" name="Text Box 7"/>
          <p:cNvSpPr txBox="1">
            <a:spLocks noChangeArrowheads="1"/>
          </p:cNvSpPr>
          <p:nvPr/>
        </p:nvSpPr>
        <p:spPr bwMode="auto">
          <a:xfrm>
            <a:off x="1835696" y="4365104"/>
            <a:ext cx="3347889" cy="2231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</a:pPr>
            <a:r>
              <a:rPr lang="ru-RU" sz="2800" dirty="0">
                <a:latin typeface="Arial" charset="0"/>
              </a:rPr>
              <a:t>А величина звезды представляет собой логарифм её яркости.</a:t>
            </a:r>
          </a:p>
          <a:p>
            <a:pPr>
              <a:spcBef>
                <a:spcPct val="50000"/>
              </a:spcBef>
            </a:pPr>
            <a:endParaRPr lang="ru-RU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4013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623" y="370818"/>
            <a:ext cx="38100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439" y="384867"/>
            <a:ext cx="3903171" cy="251988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708919"/>
            <a:ext cx="2946466" cy="36933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8" name="Picture 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93096"/>
            <a:ext cx="1890000" cy="22628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2276872"/>
            <a:ext cx="2808312" cy="227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79" name="Picture 7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005064"/>
            <a:ext cx="2739130" cy="25200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8680" name="Picture 8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6623" y="2276872"/>
            <a:ext cx="2880000" cy="20162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447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356992"/>
            <a:ext cx="3909814" cy="293236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052736"/>
            <a:ext cx="3962400" cy="28575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69978"/>
            <a:ext cx="2619375" cy="261937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34463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r>
              <a:rPr lang="ru-RU" sz="4000" b="0" dirty="0"/>
              <a:t> Логарифмы в музыке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7544" y="2204864"/>
            <a:ext cx="7650162" cy="1325563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  <a:buFont typeface="Wingdings" pitchFamily="2" charset="2"/>
              <a:buNone/>
            </a:pPr>
            <a:r>
              <a:rPr lang="ru-RU" sz="2400" dirty="0">
                <a:latin typeface="Arial" pitchFamily="34" charset="0"/>
                <a:cs typeface="Arial" pitchFamily="34" charset="0"/>
              </a:rPr>
              <a:t>    </a:t>
            </a:r>
            <a:r>
              <a:rPr lang="ru-RU" dirty="0">
                <a:latin typeface="Arial" pitchFamily="34" charset="0"/>
                <a:cs typeface="Arial" pitchFamily="34" charset="0"/>
              </a:rPr>
              <a:t>Оказывается, ступени темперированной хроматической гаммы (12-звуковой) представляют собой логарифмы с основанием 2.</a:t>
            </a:r>
          </a:p>
          <a:p>
            <a:pPr>
              <a:lnSpc>
                <a:spcPct val="90000"/>
              </a:lnSpc>
              <a:buFont typeface="Wingdings" pitchFamily="2" charset="2"/>
              <a:buNone/>
            </a:pP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8894" y="3356992"/>
            <a:ext cx="3739932" cy="2495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1903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11560" y="1340768"/>
            <a:ext cx="8064896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ru-RU" sz="3200" dirty="0">
                <a:latin typeface="Arial" charset="0"/>
              </a:rPr>
              <a:t>Вредное влияние промышленных шумов на здоровье рабочих побудило выработать приёмы точной числовой оценки громкости звука «бел». </a:t>
            </a:r>
          </a:p>
          <a:p>
            <a:r>
              <a:rPr lang="ru-RU" sz="3200" dirty="0">
                <a:latin typeface="Arial" charset="0"/>
              </a:rPr>
              <a:t>Громкость, выраженная в белах, равна десятичному логарифму величины раздражения</a:t>
            </a:r>
            <a:r>
              <a:rPr lang="ru-RU" sz="2400" dirty="0">
                <a:latin typeface="Arial" charset="0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2"/>
                </a:solidFill>
                <a:latin typeface="Arial" charset="0"/>
              </a:rPr>
              <a:t>Логарифмы и громкость  звука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97028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1700213"/>
            <a:ext cx="9217025" cy="2387600"/>
          </a:xfrm>
        </p:spPr>
        <p:txBody>
          <a:bodyPr/>
          <a:lstStyle/>
          <a:p>
            <a:r>
              <a:rPr lang="ru-RU" sz="2800" b="1" dirty="0">
                <a:solidFill>
                  <a:srgbClr val="000000"/>
                </a:solidFill>
                <a:effectLst/>
              </a:rPr>
              <a:t>Громкость звука – 1 бел, 0,1 бел – 1 децибел.</a:t>
            </a:r>
          </a:p>
          <a:p>
            <a:r>
              <a:rPr lang="ru-RU" sz="2800" b="1" dirty="0">
                <a:solidFill>
                  <a:srgbClr val="000000"/>
                </a:solidFill>
                <a:effectLst/>
              </a:rPr>
              <a:t>Тихий шелест листьев – 1 бел.</a:t>
            </a:r>
          </a:p>
          <a:p>
            <a:pPr>
              <a:buFontTx/>
              <a:buNone/>
            </a:pPr>
            <a:endParaRPr lang="ru-RU" sz="2800" dirty="0">
              <a:solidFill>
                <a:srgbClr val="000000"/>
              </a:solidFill>
              <a:effectLst/>
            </a:endParaRPr>
          </a:p>
        </p:txBody>
      </p:sp>
      <p:pic>
        <p:nvPicPr>
          <p:cNvPr id="22534" name="Picture 6" descr="621632_508592589155244_366157977_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45030" y="2882294"/>
            <a:ext cx="5227291" cy="2994978"/>
          </a:xfrm>
          <a:prstGeom prst="rect">
            <a:avLst/>
          </a:prstGeom>
          <a:noFill/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260350"/>
            <a:ext cx="8229600" cy="1143000"/>
          </a:xfrm>
        </p:spPr>
        <p:txBody>
          <a:bodyPr/>
          <a:lstStyle/>
          <a:p>
            <a:r>
              <a:rPr lang="ru-RU" sz="4000" b="0" dirty="0" smtClean="0"/>
              <a:t>Шумы</a:t>
            </a:r>
            <a:endParaRPr lang="ru-RU" sz="4000" b="0" dirty="0"/>
          </a:p>
        </p:txBody>
      </p:sp>
    </p:spTree>
    <p:extLst>
      <p:ext uri="{BB962C8B-B14F-4D97-AF65-F5344CB8AC3E}">
        <p14:creationId xmlns:p14="http://schemas.microsoft.com/office/powerpoint/2010/main" val="2834723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15616" y="898376"/>
            <a:ext cx="7199312" cy="4114800"/>
          </a:xfrm>
        </p:spPr>
        <p:txBody>
          <a:bodyPr/>
          <a:lstStyle/>
          <a:p>
            <a:pPr>
              <a:buNone/>
            </a:pPr>
            <a:r>
              <a:rPr lang="ru-RU" b="1" dirty="0">
                <a:solidFill>
                  <a:srgbClr val="000000"/>
                </a:solidFill>
                <a:effectLst/>
              </a:rPr>
              <a:t>Крик, громкая речь – 6-7 бел</a:t>
            </a:r>
          </a:p>
          <a:p>
            <a:pPr>
              <a:buFontTx/>
              <a:buNone/>
            </a:pPr>
            <a:endParaRPr lang="ru-RU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9460" name="Picture 4" descr="raptors - w06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37288" y="2051268"/>
            <a:ext cx="6207681" cy="388047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19587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476250"/>
            <a:ext cx="8229600" cy="13843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000000"/>
                </a:solidFill>
                <a:effectLst/>
              </a:rPr>
              <a:t>Рычанье льва – 8-9 бел</a:t>
            </a:r>
            <a:br>
              <a:rPr lang="ru-RU" b="1" i="1" dirty="0">
                <a:solidFill>
                  <a:srgbClr val="000000"/>
                </a:solidFill>
                <a:effectLst/>
              </a:rPr>
            </a:br>
            <a:endParaRPr lang="ru-RU" b="1" i="1" dirty="0">
              <a:solidFill>
                <a:srgbClr val="000000"/>
              </a:solidFill>
              <a:effectLst/>
            </a:endParaRPr>
          </a:p>
        </p:txBody>
      </p:sp>
      <p:pic>
        <p:nvPicPr>
          <p:cNvPr id="20484" name="Picture 5" descr="D:\Users\Администратор\Desktop\файлы world\5-Very-Cool-Webcams[1].jpg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835696" y="1671265"/>
            <a:ext cx="5184750" cy="3773959"/>
          </a:xfrm>
          <a:noFill/>
          <a:ln/>
        </p:spPr>
      </p:pic>
    </p:spTree>
    <p:extLst>
      <p:ext uri="{BB962C8B-B14F-4D97-AF65-F5344CB8AC3E}">
        <p14:creationId xmlns:p14="http://schemas.microsoft.com/office/powerpoint/2010/main" val="3823545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1384300"/>
          </a:xfrm>
        </p:spPr>
        <p:txBody>
          <a:bodyPr/>
          <a:lstStyle/>
          <a:p>
            <a:pPr algn="ctr"/>
            <a:r>
              <a:rPr lang="ru-RU" b="1" i="1" dirty="0">
                <a:solidFill>
                  <a:srgbClr val="000000"/>
                </a:solidFill>
                <a:effectLst/>
              </a:rPr>
              <a:t>Шум водопада – 9 бел</a:t>
            </a:r>
          </a:p>
        </p:txBody>
      </p:sp>
      <p:pic>
        <p:nvPicPr>
          <p:cNvPr id="21508" name="Picture 4" descr="799019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484784"/>
            <a:ext cx="6264622" cy="389714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80032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Устная работа.</a:t>
            </a:r>
            <a:br>
              <a:rPr lang="ru-RU" dirty="0" smtClean="0"/>
            </a:br>
            <a:r>
              <a:rPr lang="ru-RU" dirty="0" smtClean="0"/>
              <a:t>Вычислить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619672" y="1600200"/>
                <a:ext cx="7067128" cy="4525963"/>
              </a:xfrm>
            </p:spPr>
            <p:txBody>
              <a:bodyPr numCol="2">
                <a:noAutofit/>
              </a:bodyPr>
              <a:lstStyle/>
              <a:p>
                <a:pPr marL="0" indent="0">
                  <a:buNone/>
                </a:pPr>
                <a:r>
                  <a:rPr lang="ru-RU" sz="4400" dirty="0" smtClean="0"/>
                  <a:t>1)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4400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ru-RU" sz="4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8 </m:t>
                        </m:r>
                      </m:e>
                    </m:func>
                  </m:oMath>
                </a14:m>
                <a:r>
                  <a:rPr lang="ru-RU" sz="4400" dirty="0"/>
                  <a:t>	</a:t>
                </a:r>
                <a:endParaRPr lang="ru-RU" sz="4400" dirty="0" smtClean="0"/>
              </a:p>
              <a:p>
                <a:pPr marL="0" indent="0">
                  <a:buNone/>
                </a:pPr>
                <a:r>
                  <a:rPr lang="ru-RU" sz="4400" dirty="0" smtClean="0"/>
                  <a:t>2</a:t>
                </a:r>
                <a:r>
                  <a:rPr lang="ru-RU" sz="4400" dirty="0"/>
                  <a:t>)</a:t>
                </a:r>
                <a:r>
                  <a:rPr lang="ru-RU" sz="44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4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4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b>
                        </m:sSub>
                      </m:fName>
                      <m:e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16 </m:t>
                        </m:r>
                      </m:e>
                    </m:func>
                  </m:oMath>
                </a14:m>
                <a:r>
                  <a:rPr lang="ru-RU" sz="4400" dirty="0"/>
                  <a:t>	</a:t>
                </a:r>
                <a:endParaRPr lang="ru-RU" sz="4400" dirty="0" smtClean="0"/>
              </a:p>
              <a:p>
                <a:pPr marL="0" indent="0">
                  <a:buNone/>
                </a:pPr>
                <a:r>
                  <a:rPr lang="ru-RU" sz="4400" dirty="0" smtClean="0"/>
                  <a:t>3</a:t>
                </a:r>
                <a:r>
                  <a:rPr lang="ru-RU" sz="4400" dirty="0"/>
                  <a:t>)</a:t>
                </a:r>
                <a:r>
                  <a:rPr lang="ru-RU" sz="44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ru-RU" sz="4400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0,01</m:t>
                        </m:r>
                      </m:e>
                    </m:func>
                  </m:oMath>
                </a14:m>
                <a:r>
                  <a:rPr lang="ru-RU" sz="4400" dirty="0"/>
                  <a:t> </a:t>
                </a:r>
                <a:endParaRPr lang="ru-RU" sz="4400" dirty="0" smtClean="0"/>
              </a:p>
              <a:p>
                <a:pPr marL="0" indent="0">
                  <a:buNone/>
                </a:pPr>
                <a:r>
                  <a:rPr lang="ru-RU" sz="4400" dirty="0" smtClean="0"/>
                  <a:t>4</a:t>
                </a:r>
                <a:r>
                  <a:rPr lang="ru-RU" sz="4400" dirty="0"/>
                  <a:t>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4400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ru-RU" sz="4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4400" i="1">
                                <a:latin typeface="Cambria Math" panose="02040503050406030204" pitchFamily="18" charset="0"/>
                              </a:rPr>
                              <m:t>𝜋</m:t>
                            </m:r>
                          </m:sub>
                        </m:sSub>
                      </m:fName>
                      <m:e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𝜋</m:t>
                        </m:r>
                      </m:e>
                    </m:func>
                  </m:oMath>
                </a14:m>
                <a:endParaRPr lang="ru-RU" sz="4400" dirty="0"/>
              </a:p>
              <a:p>
                <a:pPr marL="0" indent="0">
                  <a:buNone/>
                </a:pPr>
                <a:r>
                  <a:rPr lang="ru-RU" sz="4400" dirty="0" smtClean="0"/>
                  <a:t>5</a:t>
                </a:r>
                <a:r>
                  <a:rPr lang="ru-RU" sz="4400" dirty="0"/>
                  <a:t>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4400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ru-RU" sz="4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4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f>
                          <m:f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4400" i="1">
                                <a:latin typeface="Cambria Math" panose="02040503050406030204" pitchFamily="18" charset="0"/>
                              </a:rPr>
                              <m:t>25</m:t>
                            </m:r>
                          </m:den>
                        </m:f>
                      </m:e>
                    </m:func>
                  </m:oMath>
                </a14:m>
                <a:endParaRPr lang="ru-RU" sz="4400" dirty="0" smtClean="0"/>
              </a:p>
              <a:p>
                <a:pPr marL="0" indent="0">
                  <a:buNone/>
                </a:pPr>
                <a:r>
                  <a:rPr lang="ru-RU" sz="4400" dirty="0" smtClean="0"/>
                  <a:t>6</a:t>
                </a:r>
                <a:r>
                  <a:rPr lang="ru-RU" sz="4400" dirty="0"/>
                  <a:t>)</a:t>
                </a:r>
                <a:r>
                  <a:rPr lang="ru-RU" sz="44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4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ru-RU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sz="4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den>
                            </m:f>
                          </m:sub>
                        </m:sSub>
                      </m:fName>
                      <m:e>
                        <m:f>
                          <m:f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sz="44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ru-RU" sz="44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den>
                        </m:f>
                      </m:e>
                    </m:func>
                  </m:oMath>
                </a14:m>
                <a:endParaRPr lang="ru-RU" sz="4400" dirty="0" smtClean="0"/>
              </a:p>
              <a:p>
                <a:pPr marL="0" indent="0">
                  <a:buNone/>
                </a:pPr>
                <a:r>
                  <a:rPr lang="ru-RU" sz="4400" dirty="0" smtClean="0"/>
                  <a:t>7</a:t>
                </a:r>
                <a:r>
                  <a:rPr lang="ru-RU" sz="4400" dirty="0"/>
                  <a:t>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4400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ru-RU" sz="4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f>
                              <m:fPr>
                                <m:ctrlPr>
                                  <a:rPr lang="ru-RU" sz="44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ru-RU" sz="44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ru-RU" sz="4400" i="1">
                                    <a:latin typeface="Cambria Math" panose="02040503050406030204" pitchFamily="18" charset="0"/>
                                  </a:rPr>
                                  <m:t>7</m:t>
                                </m:r>
                              </m:den>
                            </m:f>
                          </m:sub>
                        </m:sSub>
                      </m:fName>
                      <m:e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(−49)</m:t>
                        </m:r>
                      </m:e>
                    </m:func>
                  </m:oMath>
                </a14:m>
                <a:endParaRPr lang="ru-RU" sz="4400" dirty="0" smtClean="0"/>
              </a:p>
              <a:p>
                <a:pPr marL="0" indent="0">
                  <a:buNone/>
                </a:pPr>
                <a:r>
                  <a:rPr lang="ru-RU" sz="4400" dirty="0" smtClean="0"/>
                  <a:t>8</a:t>
                </a:r>
                <a:r>
                  <a:rPr lang="ru-RU" sz="4400" dirty="0"/>
                  <a:t>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4400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ru-RU" sz="4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4400" i="1">
                                <a:latin typeface="Cambria Math" panose="02040503050406030204" pitchFamily="18" charset="0"/>
                              </a:rPr>
                              <m:t>6</m:t>
                            </m:r>
                          </m:sub>
                        </m:sSub>
                      </m:fName>
                      <m:e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func>
                  </m:oMath>
                </a14:m>
                <a:endParaRPr lang="ru-RU" sz="28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619672" y="1600200"/>
                <a:ext cx="7067128" cy="4525963"/>
              </a:xfrm>
              <a:blipFill rotWithShape="1">
                <a:blip r:embed="rId2"/>
                <a:stretch>
                  <a:fillRect l="-3538" t="-2561" b="-49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412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549275"/>
            <a:ext cx="8229600" cy="13843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i="1" dirty="0">
                <a:solidFill>
                  <a:srgbClr val="000000"/>
                </a:solidFill>
                <a:effectLst/>
              </a:rPr>
              <a:t>Рев двигателя самолета – 20 бел</a:t>
            </a:r>
            <a: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/>
            </a:r>
            <a:br>
              <a:rPr lang="ru-RU" b="1" i="1" dirty="0">
                <a:solidFill>
                  <a:srgbClr val="000000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</a:br>
            <a:endParaRPr lang="ru-RU" b="1" i="1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23556" name="Picture 4" descr="engels-13-1920x12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772816"/>
            <a:ext cx="5184502" cy="32415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309077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260350"/>
            <a:ext cx="8964613" cy="3744913"/>
          </a:xfrm>
        </p:spPr>
        <p:txBody>
          <a:bodyPr/>
          <a:lstStyle/>
          <a:p>
            <a:r>
              <a:rPr lang="ru-RU" sz="2900" b="1" dirty="0">
                <a:solidFill>
                  <a:srgbClr val="000000"/>
                </a:solidFill>
                <a:effectLst/>
              </a:rPr>
              <a:t>Шум, громкость которого больше 8 бел – признана вредной для организма человека.</a:t>
            </a:r>
          </a:p>
          <a:p>
            <a:r>
              <a:rPr lang="ru-RU" sz="2900" b="1" dirty="0">
                <a:solidFill>
                  <a:srgbClr val="000000"/>
                </a:solidFill>
                <a:effectLst/>
              </a:rPr>
              <a:t>Эта норма зачастую превосходится в школе, на дискотеках, на заводах и фабриках.</a:t>
            </a:r>
          </a:p>
          <a:p>
            <a:pPr>
              <a:buFontTx/>
              <a:buNone/>
            </a:pPr>
            <a:endParaRPr lang="ru-RU" sz="3000" dirty="0">
              <a:solidFill>
                <a:srgbClr val="000000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54278" name="Text Box 6"/>
          <p:cNvSpPr txBox="1">
            <a:spLocks noChangeArrowheads="1"/>
          </p:cNvSpPr>
          <p:nvPr/>
        </p:nvSpPr>
        <p:spPr bwMode="auto">
          <a:xfrm>
            <a:off x="2413000" y="2286980"/>
            <a:ext cx="439102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chemeClr val="bg1">
                    <a:lumMod val="50000"/>
                  </a:schemeClr>
                </a:solidFill>
                <a:latin typeface="Arial" charset="0"/>
              </a:rPr>
              <a:t>Музыка: рок – 10-12 белов</a:t>
            </a:r>
          </a:p>
        </p:txBody>
      </p:sp>
      <p:pic>
        <p:nvPicPr>
          <p:cNvPr id="25605" name="Picture 5" descr="Koncert kytara PR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3293668"/>
            <a:ext cx="7848600" cy="32400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658202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1772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Устная работа.</a:t>
            </a:r>
            <a:br>
              <a:rPr lang="ru-RU" dirty="0" smtClean="0"/>
            </a:br>
            <a:r>
              <a:rPr lang="ru-RU" dirty="0" smtClean="0"/>
              <a:t>Вычислить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259632" y="1600200"/>
                <a:ext cx="7776864" cy="4525963"/>
              </a:xfrm>
            </p:spPr>
            <p:txBody>
              <a:bodyPr numCol="2">
                <a:noAutofit/>
              </a:bodyPr>
              <a:lstStyle/>
              <a:p>
                <a:pPr marL="0" indent="0">
                  <a:buNone/>
                </a:pPr>
                <a:r>
                  <a:rPr lang="ru-RU" sz="4400" dirty="0" smtClean="0"/>
                  <a:t>9</a:t>
                </a:r>
                <a:r>
                  <a:rPr lang="ru-RU" sz="4400" dirty="0"/>
                  <a:t>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4400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ru-RU" sz="4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4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sub>
                        </m:sSub>
                      </m:fName>
                      <m:e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func>
                  </m:oMath>
                </a14:m>
                <a:r>
                  <a:rPr lang="ru-RU" sz="4400" dirty="0"/>
                  <a:t>	</a:t>
                </a:r>
                <a:endParaRPr lang="ru-RU" sz="4400" dirty="0" smtClean="0"/>
              </a:p>
              <a:p>
                <a:pPr marL="0" indent="0">
                  <a:buNone/>
                </a:pPr>
                <a:r>
                  <a:rPr lang="ru-RU" sz="4400" dirty="0" smtClean="0"/>
                  <a:t>10</a:t>
                </a:r>
                <a:r>
                  <a:rPr lang="ru-RU" sz="4400" dirty="0"/>
                  <a:t>)</a:t>
                </a:r>
                <a:r>
                  <a:rPr lang="ru-RU" sz="44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4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ad>
                              <m:radPr>
                                <m:degHide m:val="on"/>
                                <m:ctrlPr>
                                  <a:rPr lang="ru-RU" sz="4400" i="1">
                                    <a:latin typeface="Cambria Math" panose="02040503050406030204" pitchFamily="18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ru-RU" sz="4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</m:rad>
                          </m:sub>
                        </m:sSub>
                      </m:fName>
                      <m:e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8</m:t>
                        </m:r>
                      </m:e>
                    </m:func>
                  </m:oMath>
                </a14:m>
                <a:endParaRPr lang="ru-RU" sz="4400" dirty="0" smtClean="0"/>
              </a:p>
              <a:p>
                <a:pPr marL="0" indent="0">
                  <a:buNone/>
                </a:pPr>
                <a:r>
                  <a:rPr lang="ru-RU" sz="4400" dirty="0" smtClean="0"/>
                  <a:t>11</a:t>
                </a:r>
                <a:r>
                  <a:rPr lang="ru-RU" sz="4400" dirty="0"/>
                  <a:t>)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4400" b="0" i="0" smtClean="0">
                                <a:latin typeface="Cambria Math"/>
                              </a:rPr>
                              <m:t> </m:t>
                            </m:r>
                            <m:r>
                              <m:rPr>
                                <m:sty m:val="p"/>
                              </m:rPr>
                              <a:rPr lang="ru-RU" sz="4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ad>
                          <m:radPr>
                            <m:degHide m:val="on"/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ru-RU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rad>
                      </m:e>
                    </m:func>
                  </m:oMath>
                </a14:m>
                <a:endParaRPr lang="ru-RU" sz="4400" dirty="0" smtClean="0"/>
              </a:p>
              <a:p>
                <a:pPr marL="0" indent="0">
                  <a:buNone/>
                </a:pPr>
                <a:r>
                  <a:rPr lang="ru-RU" sz="4400" dirty="0" smtClean="0"/>
                  <a:t>12</a:t>
                </a:r>
                <a:r>
                  <a:rPr lang="ru-RU" sz="4400" dirty="0"/>
                  <a:t>)</a:t>
                </a:r>
                <a:r>
                  <a:rPr lang="ru-RU" sz="44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4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44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sub>
                        </m:sSub>
                      </m:fName>
                      <m:e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4</m:t>
                        </m:r>
                      </m:e>
                    </m:func>
                  </m:oMath>
                </a14:m>
                <a:endParaRPr lang="ru-RU" sz="4400" dirty="0"/>
              </a:p>
              <a:p>
                <a:pPr marL="0" indent="0">
                  <a:buNone/>
                </a:pPr>
                <a:endParaRPr lang="ru-RU" sz="4400" dirty="0" smtClean="0"/>
              </a:p>
              <a:p>
                <a:pPr marL="0" indent="0">
                  <a:buNone/>
                </a:pPr>
                <a:r>
                  <a:rPr lang="ru-RU" sz="4400" dirty="0" smtClean="0"/>
                  <a:t>13</a:t>
                </a:r>
                <a:r>
                  <a:rPr lang="ru-RU" sz="4400" dirty="0"/>
                  <a:t>)</a:t>
                </a:r>
                <a:r>
                  <a:rPr lang="ru-RU" sz="4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func>
                          <m:func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4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4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4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</m:sup>
                    </m:sSup>
                  </m:oMath>
                </a14:m>
                <a:r>
                  <a:rPr lang="ru-RU" sz="4400" dirty="0"/>
                  <a:t>	</a:t>
                </a:r>
                <a:endParaRPr lang="ru-RU" sz="4400" dirty="0" smtClean="0"/>
              </a:p>
              <a:p>
                <a:pPr marL="0" indent="0">
                  <a:buNone/>
                </a:pPr>
                <a:r>
                  <a:rPr lang="ru-RU" sz="4400" dirty="0" smtClean="0"/>
                  <a:t>14</a:t>
                </a:r>
                <a:r>
                  <a:rPr lang="ru-RU" sz="4400" dirty="0"/>
                  <a:t>)</a:t>
                </a:r>
                <a:r>
                  <a:rPr lang="ru-RU" sz="4400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3</m:t>
                        </m:r>
                      </m:e>
                      <m:sup>
                        <m:func>
                          <m:func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ru-RU" sz="44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a:rPr lang="ru-RU" sz="4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4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4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</m:sup>
                    </m:sSup>
                  </m:oMath>
                </a14:m>
                <a:r>
                  <a:rPr lang="ru-RU" sz="4400" dirty="0"/>
                  <a:t>	</a:t>
                </a:r>
                <a:endParaRPr lang="ru-RU" sz="4400" dirty="0" smtClean="0"/>
              </a:p>
              <a:p>
                <a:pPr marL="0" indent="0">
                  <a:buNone/>
                </a:pPr>
                <a:r>
                  <a:rPr lang="ru-RU" sz="4400" dirty="0" smtClean="0"/>
                  <a:t>15</a:t>
                </a:r>
                <a:r>
                  <a:rPr lang="ru-RU" sz="4400" dirty="0"/>
                  <a:t>)</a:t>
                </a:r>
                <a:r>
                  <a:rPr lang="ru-RU" sz="44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4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4400" i="1">
                                <a:latin typeface="Cambria Math" panose="02040503050406030204" pitchFamily="18" charset="0"/>
                              </a:rPr>
                              <m:t>16</m:t>
                            </m:r>
                          </m:sub>
                        </m:sSub>
                      </m:fName>
                      <m:e>
                        <m:func>
                          <m:func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4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4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4400" i="1">
                                <a:latin typeface="Cambria Math" panose="02040503050406030204" pitchFamily="18" charset="0"/>
                              </a:rPr>
                              <m:t>9</m:t>
                            </m:r>
                          </m:e>
                        </m:func>
                      </m:e>
                    </m:func>
                  </m:oMath>
                </a14:m>
                <a:endParaRPr lang="ru-RU" sz="4400" dirty="0" smtClean="0"/>
              </a:p>
              <a:p>
                <a:pPr marL="0" indent="0">
                  <a:buNone/>
                </a:pPr>
                <a:r>
                  <a:rPr lang="ru-RU" sz="4400" dirty="0" smtClean="0"/>
                  <a:t>16</a:t>
                </a:r>
                <a:r>
                  <a:rPr lang="ru-RU" sz="4400" dirty="0"/>
                  <a:t>)</a:t>
                </a:r>
                <a:r>
                  <a:rPr lang="ru-RU" sz="4400" dirty="0" smtClean="0"/>
                  <a:t>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4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4400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fName>
                      <m:e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1,8+</m:t>
                        </m:r>
                        <m:func>
                          <m:func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4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4400" i="1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4400" i="1"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func>
                      </m:e>
                    </m:func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259632" y="1600200"/>
                <a:ext cx="7776864" cy="4525963"/>
              </a:xfrm>
              <a:blipFill rotWithShape="1">
                <a:blip r:embed="rId2"/>
                <a:stretch>
                  <a:fillRect l="-3216" t="-2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42477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Устная работа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3600" dirty="0" smtClean="0"/>
                  <a:t>На рисунках изображен график функции </a:t>
                </a:r>
                <a14:m>
                  <m:oMath xmlns:m="http://schemas.openxmlformats.org/officeDocument/2006/math">
                    <m:r>
                      <a:rPr lang="en-US" sz="3600" b="0" i="1" smtClean="0">
                        <a:latin typeface="Cambria Math"/>
                      </a:rPr>
                      <m:t>𝑦</m:t>
                    </m:r>
                    <m:r>
                      <a:rPr lang="en-US" sz="3600" b="0" i="1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36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sz="3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3600" b="0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sz="3600" b="0" i="1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sz="3600" b="0" i="1" smtClean="0">
                            <a:latin typeface="Cambria Math"/>
                          </a:rPr>
                          <m:t>𝑥</m:t>
                        </m:r>
                      </m:e>
                    </m:func>
                    <m:r>
                      <a:rPr lang="en-US" sz="3600" b="0" i="0" smtClean="0">
                        <a:latin typeface="Cambria Math"/>
                      </a:rPr>
                      <m:t>.</m:t>
                    </m:r>
                  </m:oMath>
                </a14:m>
                <a:r>
                  <a:rPr lang="ru-RU" sz="3600" dirty="0" smtClean="0"/>
                  <a:t> </a:t>
                </a:r>
                <a:r>
                  <a:rPr lang="ru-RU" sz="3600" dirty="0"/>
                  <a:t>Укажите номер этого рисунка</a:t>
                </a:r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22" t="-2022" r="-21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87" y="2780928"/>
            <a:ext cx="8070367" cy="18406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Овал 5"/>
          <p:cNvSpPr/>
          <p:nvPr/>
        </p:nvSpPr>
        <p:spPr>
          <a:xfrm>
            <a:off x="458755" y="2796682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/>
              <a:t>1</a:t>
            </a:r>
            <a:endParaRPr lang="ru-RU" sz="2000" b="1" dirty="0"/>
          </a:p>
        </p:txBody>
      </p:sp>
      <p:sp>
        <p:nvSpPr>
          <p:cNvPr id="7" name="Овал 6"/>
          <p:cNvSpPr/>
          <p:nvPr/>
        </p:nvSpPr>
        <p:spPr>
          <a:xfrm>
            <a:off x="2555776" y="2821834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2</a:t>
            </a:r>
          </a:p>
        </p:txBody>
      </p:sp>
      <p:sp>
        <p:nvSpPr>
          <p:cNvPr id="8" name="Овал 7"/>
          <p:cNvSpPr/>
          <p:nvPr/>
        </p:nvSpPr>
        <p:spPr>
          <a:xfrm>
            <a:off x="4716016" y="2821834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3</a:t>
            </a:r>
          </a:p>
        </p:txBody>
      </p:sp>
      <p:sp>
        <p:nvSpPr>
          <p:cNvPr id="9" name="Овал 8"/>
          <p:cNvSpPr/>
          <p:nvPr/>
        </p:nvSpPr>
        <p:spPr>
          <a:xfrm>
            <a:off x="6639785" y="2821834"/>
            <a:ext cx="576064" cy="57606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134806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Устная работа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Объект 3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ru-RU" dirty="0" smtClean="0"/>
                  <a:t>Найти область определения функции: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latin typeface="Cambria Math"/>
                      </a:rPr>
                      <m:t>𝑦</m:t>
                    </m:r>
                    <m:r>
                      <a:rPr lang="en-US" b="0" i="1" dirty="0" smtClean="0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b="0" i="1" dirty="0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dirty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dirty="0" smtClean="0"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ctrlPr>
                              <a:rPr lang="en-US" b="0" i="1" dirty="0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dirty="0" smtClean="0">
                                <a:latin typeface="Cambria Math"/>
                              </a:rPr>
                              <m:t>5−3</m:t>
                            </m:r>
                            <m:r>
                              <a:rPr lang="en-US" b="0" i="1" dirty="0" smtClean="0">
                                <a:latin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</m:oMath>
                </a14:m>
                <a:endParaRPr lang="ru-RU" dirty="0"/>
              </a:p>
              <a:p>
                <a:pPr marL="0" indent="0">
                  <a:buNone/>
                </a:pPr>
                <a:r>
                  <a:rPr lang="ru-RU" dirty="0" smtClean="0"/>
                  <a:t>		а</a:t>
                </a:r>
                <a:r>
                  <a:rPr lang="ru-RU" dirty="0"/>
                  <a:t>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−1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ru-RU" i="1">
                            <a:latin typeface="Cambria Math" panose="02040503050406030204" pitchFamily="18" charset="0"/>
                          </a:rPr>
                          <m:t>;∞</m:t>
                        </m:r>
                      </m:e>
                    </m:d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		б</a:t>
                </a:r>
                <a:r>
                  <a:rPr lang="ru-RU" dirty="0"/>
                  <a:t>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−∞;−1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		в</a:t>
                </a:r>
                <a:r>
                  <a:rPr lang="ru-RU" dirty="0"/>
                  <a:t>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1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ru-RU" i="1">
                            <a:latin typeface="Cambria Math" panose="02040503050406030204" pitchFamily="18" charset="0"/>
                          </a:rPr>
                          <m:t>;∞</m:t>
                        </m:r>
                      </m:e>
                    </m:d>
                  </m:oMath>
                </a14:m>
                <a:r>
                  <a:rPr lang="ru-RU" dirty="0"/>
                  <a:t>	</a:t>
                </a:r>
                <a:endParaRPr lang="ru-RU" dirty="0" smtClean="0"/>
              </a:p>
              <a:p>
                <a:pPr marL="0" indent="0">
                  <a:buNone/>
                </a:pPr>
                <a:r>
                  <a:rPr lang="ru-RU" dirty="0" smtClean="0"/>
                  <a:t>		г</a:t>
                </a:r>
                <a:r>
                  <a:rPr lang="ru-RU" dirty="0"/>
                  <a:t>)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ru-RU" i="1">
                            <a:latin typeface="Cambria Math" panose="02040503050406030204" pitchFamily="18" charset="0"/>
                          </a:rPr>
                          <m:t>−∞;1</m:t>
                        </m:r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ru-RU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4" name="Объект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630" t="-283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0315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Устная работа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>
                  <a:buNone/>
                </a:pPr>
                <a:r>
                  <a:rPr lang="ru-RU" dirty="0" smtClean="0"/>
                  <a:t>Совпадают ли графики функций: 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𝑥</m:t>
                      </m:r>
                      <m:r>
                        <a:rPr lang="en-US" b="0" i="1" smtClean="0">
                          <a:latin typeface="Cambria Math"/>
                        </a:rPr>
                        <m:t>+3 и </m:t>
                      </m:r>
                      <m:r>
                        <a:rPr lang="en-US" b="0" i="1" smtClean="0">
                          <a:latin typeface="Cambria Math"/>
                        </a:rPr>
                        <m:t>𝑔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e>
                        <m: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+3</m:t>
                                  </m:r>
                                </m:e>
                              </m:d>
                            </m:e>
                          </m:func>
                        </m:sup>
                      </m:sSup>
                      <m:r>
                        <a:rPr lang="ru-RU" b="0" i="1" smtClean="0">
                          <a:latin typeface="Cambria Math"/>
                        </a:rPr>
                        <m:t>?</m:t>
                      </m:r>
                    </m:oMath>
                  </m:oMathPara>
                </a14:m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852" t="-175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3720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 ошибку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indent="0">
                  <a:buNone/>
                </a:pPr>
                <a:r>
                  <a:rPr lang="ru-RU" sz="4400" dirty="0"/>
                  <a:t>1)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4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8= </m:t>
                        </m:r>
                        <m:func>
                          <m:func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4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44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4400" i="1">
                                <a:latin typeface="Cambria Math" panose="02040503050406030204" pitchFamily="18" charset="0"/>
                              </a:rPr>
                              <m:t>(−4</m:t>
                            </m:r>
                          </m:e>
                        </m:func>
                      </m:e>
                    </m:func>
                    <m:r>
                      <a:rPr lang="ru-RU" sz="4400" i="1">
                        <a:latin typeface="Cambria Math" panose="02040503050406030204" pitchFamily="18" charset="0"/>
                      </a:rPr>
                      <m:t>)+</m:t>
                    </m:r>
                    <m:func>
                      <m:func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4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ru-RU" sz="4400" i="1">
                            <a:latin typeface="Cambria Math" panose="02040503050406030204" pitchFamily="18" charset="0"/>
                          </a:rPr>
                          <m:t>(−2</m:t>
                        </m:r>
                      </m:e>
                    </m:func>
                    <m:r>
                      <a:rPr lang="ru-RU" sz="44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ru-RU" sz="4400" dirty="0"/>
              </a:p>
              <a:p>
                <a:pPr marL="0" indent="0">
                  <a:buNone/>
                </a:pPr>
                <a:r>
                  <a:rPr lang="ru-RU" sz="4400" dirty="0"/>
                  <a:t>2)</a:t>
                </a:r>
                <a14:m>
                  <m:oMath xmlns:m="http://schemas.openxmlformats.org/officeDocument/2006/math">
                    <m:r>
                      <a:rPr lang="ru-RU" sz="4400" i="1">
                        <a:latin typeface="Cambria Math" panose="02040503050406030204" pitchFamily="18" charset="0"/>
                      </a:rPr>
                      <m:t> </m:t>
                    </m:r>
                    <m:func>
                      <m:func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ru-RU" sz="4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sSup>
                          <m:sSup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ru-RU" sz="4400" i="1">
                                <a:latin typeface="Cambria Math" panose="02040503050406030204" pitchFamily="18" charset="0"/>
                              </a:rPr>
                              <m:t>(−2)</m:t>
                            </m:r>
                          </m:e>
                          <m:sup>
                            <m:r>
                              <a:rPr lang="ru-RU" sz="4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sup>
                        </m:sSup>
                      </m:e>
                    </m:func>
                    <m:r>
                      <a:rPr lang="ru-RU" sz="4400" i="1">
                        <a:latin typeface="Cambria Math" panose="02040503050406030204" pitchFamily="18" charset="0"/>
                      </a:rPr>
                      <m:t>=4</m:t>
                    </m:r>
                    <m:func>
                      <m:func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sz="4400"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ru-RU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4400" i="1">
                                <a:latin typeface="Cambria Math" panose="02040503050406030204" pitchFamily="18" charset="0"/>
                              </a:rPr>
                              <m:t>−2</m:t>
                            </m:r>
                          </m:e>
                        </m:d>
                      </m:e>
                    </m:func>
                  </m:oMath>
                </a14:m>
                <a:endParaRPr lang="ru-RU" sz="4400" dirty="0"/>
              </a:p>
              <a:p>
                <a:pPr marL="0" indent="0">
                  <a:buNone/>
                </a:pPr>
                <a:r>
                  <a:rPr lang="ru-RU" sz="4400" dirty="0"/>
                  <a:t>3)</a:t>
                </a:r>
                <a14:m>
                  <m:oMath xmlns:m="http://schemas.openxmlformats.org/officeDocument/2006/math">
                    <m:r>
                      <a:rPr lang="ru-RU" sz="4400" i="1">
                        <a:latin typeface="Cambria Math" panose="02040503050406030204" pitchFamily="18" charset="0"/>
                      </a:rPr>
                      <m:t> </m:t>
                    </m:r>
                    <m:f>
                      <m:fPr>
                        <m:ctrlPr>
                          <a:rPr lang="ru-RU" sz="4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func>
                          <m:func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4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4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44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</m:func>
                      </m:num>
                      <m:den>
                        <m:func>
                          <m:funcPr>
                            <m:ctrlPr>
                              <a:rPr lang="ru-RU" sz="4400" i="1">
                                <a:latin typeface="Cambria Math" panose="02040503050406030204" pitchFamily="18" charset="0"/>
                              </a:rPr>
                            </m:ctrlPr>
                          </m:funcPr>
                          <m:fName>
                            <m:sSub>
                              <m:sSubPr>
                                <m:ctrlPr>
                                  <a:rPr lang="ru-RU" sz="44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ru-RU" sz="4400">
                                    <a:latin typeface="Cambria Math" panose="02040503050406030204" pitchFamily="18" charset="0"/>
                                  </a:rPr>
                                  <m:t>log</m:t>
                                </m:r>
                              </m:e>
                              <m:sub>
                                <m:r>
                                  <a:rPr lang="ru-RU" sz="4400" i="1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sub>
                            </m:sSub>
                          </m:fName>
                          <m:e>
                            <m:r>
                              <a:rPr lang="ru-RU" sz="4400" i="1">
                                <a:latin typeface="Cambria Math" panose="02040503050406030204" pitchFamily="18" charset="0"/>
                              </a:rPr>
                              <m:t>4</m:t>
                            </m:r>
                          </m:e>
                        </m:func>
                      </m:den>
                    </m:f>
                    <m:r>
                      <a:rPr lang="ru-RU" sz="4400" i="1">
                        <a:latin typeface="Cambria Math" panose="02040503050406030204" pitchFamily="18" charset="0"/>
                      </a:rPr>
                      <m:t>=2</m:t>
                    </m:r>
                  </m:oMath>
                </a14:m>
                <a:endParaRPr lang="ru-RU" sz="4400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963" t="-2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85965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«Логарифмическая комедия»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ru-RU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&gt;</m:t>
                      </m:r>
                      <m:f>
                        <m:fPr>
                          <m:ctrlPr>
                            <a:rPr lang="ru-RU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8</m:t>
                          </m:r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;  </m:t>
                      </m:r>
                    </m:oMath>
                  </m:oMathPara>
                </a14:m>
                <a:endParaRPr lang="ru-RU" i="1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sSup>
                      <m:sSup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/>
                  <a:t>;</a:t>
                </a:r>
                <a:endParaRPr lang="ru-RU" i="1" dirty="0" smtClean="0"/>
              </a:p>
              <a:p>
                <a:pPr marL="0" indent="0" algn="ctr">
                  <a:buNone/>
                </a:pP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   </m:t>
                    </m:r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func>
                    <m:r>
                      <a:rPr lang="en-US" i="1">
                        <a:latin typeface="Cambria Math" panose="02040503050406030204" pitchFamily="18" charset="0"/>
                      </a:rPr>
                      <m:t>&gt;</m:t>
                    </m:r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sSup>
                          <m:sSup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ru-RU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ru-RU" i="1">
                                        <a:latin typeface="Cambria Math" panose="020405030504060302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num>
                                  <m:den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3</m:t>
                            </m:r>
                          </m:sup>
                        </m:sSup>
                      </m:e>
                    </m:func>
                  </m:oMath>
                </a14:m>
                <a:r>
                  <a:rPr lang="en-US" dirty="0"/>
                  <a:t>;</a:t>
                </a:r>
                <a:endParaRPr lang="ru-RU" dirty="0" smtClean="0"/>
              </a:p>
              <a:p>
                <a:pPr marL="0" indent="0" algn="ctr">
                  <a:buNone/>
                </a:pPr>
                <a:r>
                  <a:rPr lang="en-US" dirty="0" smtClean="0"/>
                  <a:t>2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  <m:r>
                      <a:rPr lang="ru-RU" b="0" i="1" smtClean="0">
                        <a:latin typeface="Cambria Math"/>
                      </a:rPr>
                      <m:t>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&gt;3</m:t>
                    </m:r>
                    <m:func>
                      <m:funcPr>
                        <m:ctrlPr>
                          <a:rPr lang="ru-RU" i="1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latin typeface="Cambria Math" panose="02040503050406030204" pitchFamily="18" charset="0"/>
                          </a:rPr>
                          <m:t>lg</m:t>
                        </m:r>
                      </m:fName>
                      <m:e>
                        <m:f>
                          <m:fPr>
                            <m:ctrlPr>
                              <a:rPr lang="ru-RU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e>
                    </m:func>
                  </m:oMath>
                </a14:m>
                <a:r>
                  <a:rPr lang="en-US" dirty="0"/>
                  <a:t>;</a:t>
                </a:r>
                <a:endParaRPr lang="ru-RU" dirty="0" smtClean="0"/>
              </a:p>
              <a:p>
                <a:pPr marL="0" indent="0" algn="ctr">
                  <a:buNone/>
                </a:pPr>
                <a:r>
                  <a:rPr lang="en-US" dirty="0"/>
                  <a:t>   2</a:t>
                </a:r>
                <a:r>
                  <a:rPr lang="ru-RU" dirty="0" smtClean="0"/>
                  <a:t>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&gt;3</m:t>
                    </m:r>
                  </m:oMath>
                </a14:m>
                <a:endParaRPr lang="ru-RU" dirty="0" smtClean="0"/>
              </a:p>
              <a:p>
                <a:pPr marL="0" indent="0" algn="ctr">
                  <a:buNone/>
                </a:pPr>
                <a:r>
                  <a:rPr lang="en-US" dirty="0"/>
                  <a:t>?</a:t>
                </a:r>
                <a:endParaRPr lang="ru-RU" dirty="0"/>
              </a:p>
              <a:p>
                <a:pPr marL="0" indent="0">
                  <a:buNone/>
                </a:pPr>
                <a:endParaRPr lang="ru-RU" dirty="0"/>
              </a:p>
            </p:txBody>
          </p:sp>
        </mc:Choice>
        <mc:Fallback xmlns=""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b="-16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2349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453</Words>
  <Application>Microsoft Office PowerPoint</Application>
  <PresentationFormat>Экран (4:3)</PresentationFormat>
  <Paragraphs>123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9" baseType="lpstr">
      <vt:lpstr>Arial</vt:lpstr>
      <vt:lpstr>Book Antiqua</vt:lpstr>
      <vt:lpstr>Calibri</vt:lpstr>
      <vt:lpstr>Cambria Math</vt:lpstr>
      <vt:lpstr>Comic Sans MS</vt:lpstr>
      <vt:lpstr>Wingdings</vt:lpstr>
      <vt:lpstr>Тема Office</vt:lpstr>
      <vt:lpstr>Обобщающий урок по теме: «Логарифмы»</vt:lpstr>
      <vt:lpstr>Презентация PowerPoint</vt:lpstr>
      <vt:lpstr>Устная работа. Вычислить</vt:lpstr>
      <vt:lpstr>Устная работа. Вычислить</vt:lpstr>
      <vt:lpstr>Устная работа</vt:lpstr>
      <vt:lpstr>Устная работа</vt:lpstr>
      <vt:lpstr>Устная работа</vt:lpstr>
      <vt:lpstr>Найди ошибку</vt:lpstr>
      <vt:lpstr>«Логарифмическая комедия»</vt:lpstr>
      <vt:lpstr>Проверка решений</vt:lpstr>
      <vt:lpstr>Проверка решений</vt:lpstr>
      <vt:lpstr>Проверка решений</vt:lpstr>
      <vt:lpstr>О логарифмах…</vt:lpstr>
      <vt:lpstr>Презентация PowerPoint</vt:lpstr>
      <vt:lpstr>История</vt:lpstr>
      <vt:lpstr>Джон Непер</vt:lpstr>
      <vt:lpstr>Презентация PowerPoint</vt:lpstr>
      <vt:lpstr>Презентация PowerPoint</vt:lpstr>
      <vt:lpstr>Логарифмическая спираль</vt:lpstr>
      <vt:lpstr>Логарифмы в природе</vt:lpstr>
      <vt:lpstr>Галактика</vt:lpstr>
      <vt:lpstr>Презентация PowerPoint</vt:lpstr>
      <vt:lpstr>Презентация PowerPoint</vt:lpstr>
      <vt:lpstr> Логарифмы в музыке</vt:lpstr>
      <vt:lpstr>Логарифмы и громкость  звука</vt:lpstr>
      <vt:lpstr>Шумы</vt:lpstr>
      <vt:lpstr>Презентация PowerPoint</vt:lpstr>
      <vt:lpstr>Рычанье льва – 8-9 бел </vt:lpstr>
      <vt:lpstr>Шум водопада – 9 бел</vt:lpstr>
      <vt:lpstr>Рев двигателя самолета – 20 бел </vt:lpstr>
      <vt:lpstr>Презентация PowerPoint</vt:lpstr>
      <vt:lpstr>Презентация PowerPoint</vt:lpstr>
    </vt:vector>
  </TitlesOfParts>
  <Company>МБОУ Максатихинская СОШ № 2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Обобщающий урок по теме: «Логарифмы»</dc:title>
  <dc:creator>Тыкайло Сергей Владимирович;Тыкайло Галина Ивановна</dc:creator>
  <cp:lastModifiedBy>Сергей Тыкайло</cp:lastModifiedBy>
  <cp:revision>14</cp:revision>
  <cp:lastPrinted>2015-02-24T16:30:23Z</cp:lastPrinted>
  <dcterms:created xsi:type="dcterms:W3CDTF">2012-01-27T07:04:13Z</dcterms:created>
  <dcterms:modified xsi:type="dcterms:W3CDTF">2016-04-29T07:59:57Z</dcterms:modified>
</cp:coreProperties>
</file>