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32" r:id="rId5"/>
    <p:sldMasterId id="2147483756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64" r:id="rId12"/>
    <p:sldMasterId id="2147483876" r:id="rId13"/>
    <p:sldMasterId id="2147483888" r:id="rId14"/>
    <p:sldMasterId id="2147483900" r:id="rId15"/>
    <p:sldMasterId id="2147483912" r:id="rId16"/>
    <p:sldMasterId id="2147483924" r:id="rId17"/>
    <p:sldMasterId id="2147483936" r:id="rId18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4" r:id="rId66"/>
    <p:sldId id="303" r:id="rId67"/>
    <p:sldId id="305" r:id="rId68"/>
    <p:sldId id="306" r:id="rId69"/>
    <p:sldId id="307" r:id="rId70"/>
    <p:sldId id="314" r:id="rId71"/>
    <p:sldId id="308" r:id="rId72"/>
    <p:sldId id="309" r:id="rId73"/>
    <p:sldId id="310" r:id="rId74"/>
    <p:sldId id="311" r:id="rId75"/>
    <p:sldId id="312" r:id="rId76"/>
    <p:sldId id="313" r:id="rId77"/>
    <p:sldId id="315" r:id="rId78"/>
    <p:sldId id="316" r:id="rId79"/>
    <p:sldId id="317" r:id="rId80"/>
    <p:sldId id="318" r:id="rId81"/>
    <p:sldId id="330" r:id="rId82"/>
    <p:sldId id="319" r:id="rId83"/>
    <p:sldId id="320" r:id="rId84"/>
    <p:sldId id="321" r:id="rId85"/>
    <p:sldId id="322" r:id="rId86"/>
    <p:sldId id="323" r:id="rId87"/>
    <p:sldId id="324" r:id="rId88"/>
    <p:sldId id="325" r:id="rId89"/>
    <p:sldId id="326" r:id="rId90"/>
    <p:sldId id="327" r:id="rId91"/>
    <p:sldId id="328" r:id="rId92"/>
    <p:sldId id="329" r:id="rId9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58" autoAdjust="0"/>
    <p:restoredTop sz="94660"/>
  </p:normalViewPr>
  <p:slideViewPr>
    <p:cSldViewPr>
      <p:cViewPr varScale="1">
        <p:scale>
          <a:sx n="71" d="100"/>
          <a:sy n="71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6" Type="http://schemas.openxmlformats.org/officeDocument/2006/relationships/slide" Target="slides/slide58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slide" Target="slides/slide7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87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90" Type="http://schemas.openxmlformats.org/officeDocument/2006/relationships/slide" Target="slides/slide72.xml"/><Relationship Id="rId95" Type="http://schemas.openxmlformats.org/officeDocument/2006/relationships/viewProps" Target="viewProps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93" Type="http://schemas.openxmlformats.org/officeDocument/2006/relationships/slide" Target="slides/slide7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slide" Target="slides/slide73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5" Type="http://schemas.openxmlformats.org/officeDocument/2006/relationships/slide" Target="slide50.xml"/><Relationship Id="rId2" Type="http://schemas.openxmlformats.org/officeDocument/2006/relationships/slide" Target="slide4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189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24" Type="http://schemas.openxmlformats.org/officeDocument/2006/relationships/slide" Target="slide48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23" Type="http://schemas.openxmlformats.org/officeDocument/2006/relationships/slide" Target="slide46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Relationship Id="rId22" Type="http://schemas.openxmlformats.org/officeDocument/2006/relationships/slide" Target="slide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15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9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1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1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1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1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5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9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4.xml"/><Relationship Id="rId5" Type="http://schemas.openxmlformats.org/officeDocument/2006/relationships/slide" Target="slide70.xml"/><Relationship Id="rId4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ec3254303d3464499249693ed88cd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7"/>
            <a:ext cx="9334500" cy="4896544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Математик-бизнесмен</a:t>
            </a:r>
            <a:endParaRPr lang="ru-RU" sz="54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3"/>
            <a:ext cx="7408333" cy="3456384"/>
          </a:xfrm>
        </p:spPr>
        <p:txBody>
          <a:bodyPr>
            <a:normAutofit/>
          </a:bodyPr>
          <a:lstStyle/>
          <a:p>
            <a:r>
              <a:rPr lang="ru-RU" sz="3200" i="1" dirty="0">
                <a:latin typeface="Arial Black" panose="020B0A04020102020204" pitchFamily="34" charset="0"/>
              </a:rPr>
              <a:t>Два друга решили заработать. Они купили в киоске 100 газет по 3 р. каждая и стали продавать их по 5 р. за штуку. Какой доход они получат? 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804248" y="5877272"/>
            <a:ext cx="180020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 рублей</a:t>
            </a:r>
            <a:endParaRPr lang="ru-RU" sz="6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User\Desktop\NEWS_IMG0188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060848"/>
            <a:ext cx="6192688" cy="415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7740352" y="5229200"/>
            <a:ext cx="792088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82883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О</a:t>
            </a:r>
            <a:r>
              <a:rPr lang="ru-RU" sz="3600" dirty="0" smtClean="0"/>
              <a:t>тец </a:t>
            </a:r>
            <a:r>
              <a:rPr lang="ru-RU" sz="3600" dirty="0"/>
              <a:t>дал одному сыну 150 р., а другому – 100 р. Оказалось, что оба мальчика вместе увеличили свой капитал на 150 р. Как это объяснить? </a:t>
            </a:r>
          </a:p>
        </p:txBody>
      </p:sp>
      <p:sp>
        <p:nvSpPr>
          <p:cNvPr id="3" name="Стрелка вниз 2">
            <a:hlinkClick r:id="rId2" action="ppaction://hlinksldjump"/>
          </p:cNvPr>
          <p:cNvSpPr/>
          <p:nvPr/>
        </p:nvSpPr>
        <p:spPr>
          <a:xfrm>
            <a:off x="7740352" y="548680"/>
            <a:ext cx="864096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photodune-2964389-3-generations-hispanic-men-s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0" b="215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43200" y="1916832"/>
            <a:ext cx="5029200" cy="4104455"/>
          </a:xfrm>
        </p:spPr>
        <p:txBody>
          <a:bodyPr>
            <a:normAutofit/>
          </a:bodyPr>
          <a:lstStyle/>
          <a:p>
            <a:endParaRPr lang="ru-RU" sz="3200" dirty="0" smtClean="0">
              <a:effectLst/>
            </a:endParaRPr>
          </a:p>
          <a:p>
            <a:endParaRPr lang="ru-RU" sz="3200" dirty="0">
              <a:effectLst/>
            </a:endParaRPr>
          </a:p>
          <a:p>
            <a:r>
              <a:rPr lang="ru-RU" sz="3200" dirty="0" smtClean="0">
                <a:effectLst/>
              </a:rPr>
              <a:t>Всего </a:t>
            </a:r>
            <a:r>
              <a:rPr lang="ru-RU" sz="3200" dirty="0">
                <a:effectLst/>
              </a:rPr>
              <a:t>их было трое – дед, сын и внук. Дед дал сыну 150 р., сын сыну (внуку) 100 р, у сына 50 р, а вместе 150 рублей</a:t>
            </a:r>
            <a:endParaRPr lang="ru-RU" sz="3200" dirty="0"/>
          </a:p>
        </p:txBody>
      </p:sp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899592" y="4941168"/>
            <a:ext cx="864096" cy="11521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486678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Лиса купила у пчел 100 кг меда за 1000 р., а на рынке стала продавать его по 12 р. за килограмм. Какой доход получит лиса?</a:t>
            </a:r>
          </a:p>
        </p:txBody>
      </p:sp>
      <p:pic>
        <p:nvPicPr>
          <p:cNvPr id="5122" name="Picture 2" descr="C:\Users\User\Desktop\72907909_1301652022_D1D6FD173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2484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6444208" y="5661248"/>
            <a:ext cx="208823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200 рублей</a:t>
            </a:r>
            <a:endParaRPr lang="ru-RU" dirty="0"/>
          </a:p>
        </p:txBody>
      </p:sp>
      <p:pic>
        <p:nvPicPr>
          <p:cNvPr id="6146" name="Picture 2" descr="C:\Users\User\Desktop\i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7524328" y="5085184"/>
            <a:ext cx="1008112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80919" cy="3312368"/>
          </a:xfrm>
        </p:spPr>
        <p:txBody>
          <a:bodyPr/>
          <a:lstStyle/>
          <a:p>
            <a:r>
              <a:rPr lang="ru-RU" sz="2800" dirty="0">
                <a:effectLst/>
              </a:rPr>
              <a:t>Оля печет пирожки и продает их на рынке. В первый день она продала 100 пирожков по цене 1 р. за пирожок. На следующий день она снизила цену на 10% и продала 110 пирожков. В какой день она заработала больше и на сколько?</a:t>
            </a:r>
            <a:endParaRPr lang="ru-RU" sz="2800" dirty="0"/>
          </a:p>
        </p:txBody>
      </p:sp>
      <p:pic>
        <p:nvPicPr>
          <p:cNvPr id="1026" name="Picture 2" descr="C:\Users\User\Desktop\babycoo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19442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588224" y="6093296"/>
            <a:ext cx="172819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3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429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 В </a:t>
            </a:r>
            <a:r>
              <a:rPr lang="ru-RU" sz="4400" dirty="0"/>
              <a:t>первый день больше на 1 </a:t>
            </a:r>
            <a:r>
              <a:rPr lang="ru-RU" sz="4400" dirty="0" smtClean="0"/>
              <a:t>рубль</a:t>
            </a:r>
            <a:endParaRPr lang="ru-RU" sz="4400" dirty="0"/>
          </a:p>
        </p:txBody>
      </p:sp>
      <p:pic>
        <p:nvPicPr>
          <p:cNvPr id="2050" name="Picture 2" descr="C:\Users\User\Desktop\Kids Holiday Experience at The Ritz-Carlton Jakarta, Mega Kuningan (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r="34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8100392" y="5013176"/>
            <a:ext cx="792088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92500" lnSpcReduction="10000"/>
          </a:bodyPr>
          <a:lstStyle/>
          <a:p>
            <a:endParaRPr lang="ru-RU" sz="4000" dirty="0">
              <a:latin typeface="Arial Black" panose="020B0A04020102020204" pitchFamily="34" charset="0"/>
            </a:endParaRPr>
          </a:p>
          <a:p>
            <a:r>
              <a:rPr lang="ru-RU" sz="4000" dirty="0" smtClean="0">
                <a:latin typeface="Arial Black" panose="020B0A04020102020204" pitchFamily="34" charset="0"/>
              </a:rPr>
              <a:t>Вкладчик </a:t>
            </a:r>
            <a:r>
              <a:rPr lang="ru-RU" sz="4000" dirty="0">
                <a:latin typeface="Arial Black" panose="020B0A04020102020204" pitchFamily="34" charset="0"/>
              </a:rPr>
              <a:t>положил в банк 100000 р. Через год он забрал из банка 150000 р. Сколько % составила прибыль?</a:t>
            </a:r>
          </a:p>
        </p:txBody>
      </p:sp>
      <p:pic>
        <p:nvPicPr>
          <p:cNvPr id="3074" name="Picture 2" descr="C:\Users\User\Desktop\f_16396685221363353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320480" cy="242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со стрелкой вправо 3">
            <a:hlinkClick r:id="rId3" action="ppaction://hlinksldjump"/>
          </p:cNvPr>
          <p:cNvSpPr/>
          <p:nvPr/>
        </p:nvSpPr>
        <p:spPr>
          <a:xfrm>
            <a:off x="7524328" y="5661248"/>
            <a:ext cx="864096" cy="9361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4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ce6320c309b9ca6b83c11afa6ed935e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5319464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>
                <a:effectLst/>
              </a:rPr>
              <a:t>50%</a:t>
            </a:r>
            <a:endParaRPr lang="ru-RU" sz="7200" b="1" dirty="0"/>
          </a:p>
        </p:txBody>
      </p:sp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>
          <a:xfrm>
            <a:off x="8244408" y="5301208"/>
            <a:ext cx="648072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Правила игры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Выбрать управляющих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банками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Стартовый капитал каждого банка – 1000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анкам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предлагается по очереди выбрать себе задания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правильном ответе капитал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увеличивается на стоимость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</a:t>
            </a:r>
          </a:p>
          <a:p>
            <a:pPr lvl="0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неправильном уменьшается на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50%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100% стоимости задания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продать свое задание сопернику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Время на обдумывания задания зависит от его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цены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Акционеры помогают своему банку увеличивать капитал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Побеждает банк с большим капиталом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7200" y="620688"/>
            <a:ext cx="8305800" cy="3312368"/>
          </a:xfrm>
        </p:spPr>
        <p:txBody>
          <a:bodyPr/>
          <a:lstStyle/>
          <a:p>
            <a:pPr lvl="0"/>
            <a:r>
              <a:rPr lang="ru-RU" dirty="0"/>
              <a:t>Выручка от продажи продукции составила 50000 р. При этом было израсходовано</a:t>
            </a:r>
          </a:p>
          <a:p>
            <a:r>
              <a:rPr lang="ru-RU" dirty="0"/>
              <a:t>- сырье – 20000р.</a:t>
            </a:r>
          </a:p>
          <a:p>
            <a:r>
              <a:rPr lang="ru-RU" dirty="0"/>
              <a:t>- топливо – 1500 р.</a:t>
            </a:r>
          </a:p>
          <a:p>
            <a:r>
              <a:rPr lang="ru-RU" dirty="0"/>
              <a:t>- зарплата – 14500 р.</a:t>
            </a:r>
          </a:p>
          <a:p>
            <a:r>
              <a:rPr lang="ru-RU" dirty="0"/>
              <a:t>- налоги – 4500 р. Какова прибыль предприятия и его рентабельность?</a:t>
            </a:r>
          </a:p>
          <a:p>
            <a:endParaRPr lang="ru-RU" dirty="0"/>
          </a:p>
        </p:txBody>
      </p:sp>
      <p:pic>
        <p:nvPicPr>
          <p:cNvPr id="5122" name="Picture 2" descr="C:\Users\User\Desktop\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304800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6804248" y="5733256"/>
            <a:ext cx="172819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700808"/>
            <a:ext cx="66247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>
                <a:effectLst/>
              </a:rPr>
              <a:t>прибыль – 9500 р., </a:t>
            </a:r>
            <a:r>
              <a:rPr lang="ru-RU" sz="4800" b="1" i="1" dirty="0" smtClean="0">
                <a:effectLst/>
              </a:rPr>
              <a:t/>
            </a:r>
            <a:br>
              <a:rPr lang="ru-RU" sz="4800" b="1" i="1" dirty="0" smtClean="0">
                <a:effectLst/>
              </a:rPr>
            </a:br>
            <a:r>
              <a:rPr lang="ru-RU" sz="4800" b="1" i="1" dirty="0" smtClean="0">
                <a:effectLst/>
              </a:rPr>
              <a:t>рентабельность </a:t>
            </a:r>
            <a:r>
              <a:rPr lang="ru-RU" sz="4800" b="1" i="1" dirty="0">
                <a:effectLst/>
              </a:rPr>
              <a:t>– 23,5%</a:t>
            </a:r>
            <a:endParaRPr lang="ru-RU" sz="4800" b="1" i="1" dirty="0"/>
          </a:p>
        </p:txBody>
      </p:sp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683568" y="5373216"/>
            <a:ext cx="1080120" cy="11521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18" y="342900"/>
            <a:ext cx="2737982" cy="22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/>
          </a:bodyPr>
          <a:lstStyle/>
          <a:p>
            <a:r>
              <a:rPr lang="ru-RU" sz="2800" b="1" dirty="0"/>
              <a:t>Мальчик продавал на рынке щенка. Мимо шли три мальчика, </a:t>
            </a:r>
            <a:r>
              <a:rPr lang="ru-RU" sz="2800" b="1" dirty="0">
                <a:solidFill>
                  <a:schemeClr val="bg1"/>
                </a:solidFill>
              </a:rPr>
              <a:t>собрали по </a:t>
            </a:r>
            <a:r>
              <a:rPr lang="ru-RU" sz="2800" b="1" dirty="0"/>
              <a:t>100 р. и купили его за 300 </a:t>
            </a:r>
            <a:r>
              <a:rPr lang="ru-RU" sz="2800" b="1" dirty="0">
                <a:solidFill>
                  <a:schemeClr val="bg1"/>
                </a:solidFill>
              </a:rPr>
              <a:t>р. </a:t>
            </a:r>
            <a:r>
              <a:rPr lang="ru-RU" sz="2800" b="1" dirty="0"/>
              <a:t>Мальчику показалось, что </a:t>
            </a:r>
            <a:r>
              <a:rPr lang="ru-RU" sz="2800" b="1" dirty="0">
                <a:solidFill>
                  <a:schemeClr val="bg1"/>
                </a:solidFill>
              </a:rPr>
              <a:t>он дорого </a:t>
            </a:r>
            <a:r>
              <a:rPr lang="ru-RU" sz="2800" b="1" dirty="0"/>
              <a:t>продал щенка и побежал догонять мальчишек, чтобы отдать им 50 р. «Как же они поделят 50 р. на троих?» - подумал мальчик и решил 20 р. оставить себе. Получилось, что каждый из мальчишек заплатил по 90 р., т.е. купили щенка за 270 р., продавец оставил себе 20 р. А куда делось еще 10 р.? </a:t>
            </a: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732240" y="6093296"/>
            <a:ext cx="180020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1008"/>
            <a:ext cx="7239000" cy="223224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складывать доходы и расходы нельзя, они должны быть равны</a:t>
            </a:r>
          </a:p>
        </p:txBody>
      </p:sp>
      <p:pic>
        <p:nvPicPr>
          <p:cNvPr id="8194" name="Picture 2" descr="C:\Users\User\Desktop\pic3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7524328" y="5301208"/>
            <a:ext cx="864096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16835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Два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мальчика решили купить книгу. Одному на покупку не хватало 5 р., второму – 1 р. Они сложили деньги, но их все равно не хватало. Сколько стоила книга?</a:t>
            </a:r>
          </a:p>
        </p:txBody>
      </p:sp>
      <p:pic>
        <p:nvPicPr>
          <p:cNvPr id="10242" name="Picture 2" descr="C:\Users\User\Desktop\33_1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2945904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660232" y="5949280"/>
            <a:ext cx="158417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i="1" dirty="0" smtClean="0">
                <a:effectLst/>
              </a:rPr>
              <a:t>                </a:t>
            </a:r>
            <a:r>
              <a:rPr lang="ru-RU" sz="54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5 рублей</a:t>
            </a:r>
            <a:endParaRPr lang="ru-RU" sz="5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User\Desktop\10114595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1138"/>
            <a:ext cx="5791373" cy="511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7884368" y="5085184"/>
            <a:ext cx="864096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2204864"/>
            <a:ext cx="4536504" cy="432048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доме 100 квартир. Сколько раз на табличках номеров будут встречаться цифра 9? </a:t>
            </a:r>
          </a:p>
        </p:txBody>
      </p:sp>
      <p:pic>
        <p:nvPicPr>
          <p:cNvPr id="11267" name="Picture 3" descr="C:\Users\User\Desktop\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258444" cy="31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092280" y="6093296"/>
            <a:ext cx="15841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20 раз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60" y="1881810"/>
            <a:ext cx="4249280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1043608" y="5157192"/>
            <a:ext cx="936104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Simple-Save-Money-T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39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Отец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пообещал сыну за каждую пятерку бросать в копилку по 12 р., а за двойку сын должен возвращать по 10 р. отцу обратно. После того как было получено 20 пятерок, у сына в копилке осталось 86 р. Сколько двоек получил мальчик? 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876256" y="6021288"/>
            <a:ext cx="201622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 (3)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/>
          <a:lstStyle/>
          <a:p>
            <a:r>
              <a:rPr lang="ru-RU" sz="12000" b="1" i="1" dirty="0" smtClean="0">
                <a:effectLst/>
              </a:rPr>
              <a:t/>
            </a:r>
            <a:br>
              <a:rPr lang="ru-RU" sz="12000" b="1" i="1" dirty="0" smtClean="0">
                <a:effectLst/>
              </a:rPr>
            </a:br>
            <a:r>
              <a:rPr lang="ru-RU" sz="12000" b="1" i="1" dirty="0">
                <a:effectLst/>
              </a:rPr>
              <a:t/>
            </a:r>
            <a:br>
              <a:rPr lang="ru-RU" sz="12000" b="1" i="1" dirty="0">
                <a:effectLst/>
              </a:rPr>
            </a:br>
            <a:r>
              <a:rPr lang="ru-RU" sz="12000" b="1" i="1" dirty="0" smtClean="0">
                <a:effectLst/>
              </a:rPr>
              <a:t>8 двоек</a:t>
            </a:r>
            <a:endParaRPr lang="ru-RU" sz="12000" b="1" i="1" dirty="0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83568" y="5085184"/>
            <a:ext cx="864096" cy="15121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334485"/>
              </p:ext>
            </p:extLst>
          </p:nvPr>
        </p:nvGraphicFramePr>
        <p:xfrm>
          <a:off x="0" y="620688"/>
          <a:ext cx="9108504" cy="546470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21745"/>
                <a:gridCol w="1373991"/>
                <a:gridCol w="1368152"/>
                <a:gridCol w="1728192"/>
                <a:gridCol w="1296144"/>
                <a:gridCol w="1296144"/>
                <a:gridCol w="1224136"/>
              </a:tblGrid>
              <a:tr h="1029087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9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р.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прибыль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Решение спора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Курс валют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бизнес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Увеличение капитала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перепродажа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9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р.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Анализ фин. деятельности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Банковский вклад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рентабельность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софизм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Покупательная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 способность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Недвижимость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9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р.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бонусы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пищевых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продуктов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Ресторанный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 бизнес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Совместное предприятие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логика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Реши задачу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9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Увеличение капитала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Составление отчета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Клиент банка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Фермерство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Арифметика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action="ppaction://hlinksldjump"/>
                        </a:rPr>
                        <a:t>Признак делимости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4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404664"/>
            <a:ext cx="5328592" cy="6051072"/>
          </a:xfrm>
        </p:spPr>
        <p:txBody>
          <a:bodyPr>
            <a:normAutofit/>
          </a:bodyPr>
          <a:lstStyle/>
          <a:p>
            <a:r>
              <a:rPr lang="ru-RU" dirty="0"/>
              <a:t>Вы продаете лимонад. Затраты на производство и реализацию 1 стакана лимонада составляют 30 к. По цене 60 к. можно реализовать 130 стаканов в день, а по цене 50 к. – 200 стаканов. Какова должна быть цена стакана лимонада, чтобы прибыль была наибольшей? </a:t>
            </a:r>
            <a:endParaRPr lang="ru-RU" dirty="0"/>
          </a:p>
        </p:txBody>
      </p:sp>
      <p:pic>
        <p:nvPicPr>
          <p:cNvPr id="3074" name="Picture 2" descr="C:\Users\User\Desktop\c6abf208bf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880320" cy="431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5652120" y="5877272"/>
            <a:ext cx="223224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lemon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96752"/>
            <a:ext cx="7040331" cy="52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50 копеек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755576" y="5517232"/>
            <a:ext cx="864096" cy="9597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Дочка решила помочь маме приготовить ужин: салат, пюре и котлета. До прихода мамы оставался 1 час. На приготовление ужина необходимо затратить:</a:t>
            </a:r>
          </a:p>
          <a:p>
            <a:pPr lvl="0"/>
            <a:r>
              <a:rPr lang="ru-RU" b="1" dirty="0"/>
              <a:t>Мытье овощей – 10 минут</a:t>
            </a:r>
          </a:p>
          <a:p>
            <a:pPr lvl="0"/>
            <a:r>
              <a:rPr lang="ru-RU" b="1" dirty="0"/>
              <a:t>Резка овощей – 10 минут</a:t>
            </a:r>
          </a:p>
          <a:p>
            <a:pPr lvl="0"/>
            <a:r>
              <a:rPr lang="ru-RU" b="1" dirty="0"/>
              <a:t>Чистка картофеля – 10 минут</a:t>
            </a:r>
          </a:p>
          <a:p>
            <a:pPr lvl="0"/>
            <a:r>
              <a:rPr lang="ru-RU" b="1" dirty="0"/>
              <a:t>Варка картофеля 30 минут</a:t>
            </a:r>
          </a:p>
          <a:p>
            <a:pPr lvl="0"/>
            <a:r>
              <a:rPr lang="ru-RU" b="1" dirty="0"/>
              <a:t>Приготовление пюре – 10 минут</a:t>
            </a:r>
          </a:p>
          <a:p>
            <a:pPr lvl="0"/>
            <a:r>
              <a:rPr lang="ru-RU" b="1" dirty="0"/>
              <a:t>Приготовление котлет – 10 минут</a:t>
            </a:r>
          </a:p>
          <a:p>
            <a:pPr lvl="0"/>
            <a:r>
              <a:rPr lang="ru-RU" b="1" dirty="0"/>
              <a:t>Жарка котлет – 30 минут</a:t>
            </a:r>
          </a:p>
          <a:p>
            <a:r>
              <a:rPr lang="ru-RU" b="1" dirty="0"/>
              <a:t>Сервировка стола – 10 минут. Всего 2 часа. В какой последовательности она должна готовить, чтобы ужин был готов к приходу мамы?</a:t>
            </a:r>
            <a:endParaRPr lang="ru-RU" b="1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372200" y="5949280"/>
            <a:ext cx="25922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880320"/>
          </a:xfrm>
        </p:spPr>
        <p:txBody>
          <a:bodyPr/>
          <a:lstStyle/>
          <a:p>
            <a:pPr lvl="0"/>
            <a:r>
              <a:rPr lang="ru-RU" b="1" dirty="0"/>
              <a:t>1 –чистка </a:t>
            </a:r>
            <a:r>
              <a:rPr lang="ru-RU" b="1" dirty="0" smtClean="0"/>
              <a:t>картофеля</a:t>
            </a:r>
          </a:p>
          <a:p>
            <a:pPr lvl="0"/>
            <a:r>
              <a:rPr lang="ru-RU" b="1" dirty="0" smtClean="0"/>
              <a:t>2 </a:t>
            </a:r>
            <a:r>
              <a:rPr lang="ru-RU" b="1" dirty="0"/>
              <a:t>– варка картофеля и в это же время приготовление котлет, их жарка и мытье и нарезка овощей</a:t>
            </a:r>
            <a:r>
              <a:rPr lang="ru-RU" b="1" dirty="0" smtClean="0"/>
              <a:t>,</a:t>
            </a:r>
          </a:p>
          <a:p>
            <a:pPr lvl="0"/>
            <a:r>
              <a:rPr lang="ru-RU" b="1" dirty="0" smtClean="0"/>
              <a:t> </a:t>
            </a:r>
            <a:r>
              <a:rPr lang="ru-RU" b="1" dirty="0"/>
              <a:t>3 – приготовление пюре. </a:t>
            </a:r>
            <a:endParaRPr lang="ru-RU" b="1" dirty="0" smtClean="0"/>
          </a:p>
          <a:p>
            <a:pPr lvl="0"/>
            <a:r>
              <a:rPr lang="ru-RU" b="1" dirty="0" smtClean="0"/>
              <a:t>За </a:t>
            </a:r>
            <a:r>
              <a:rPr lang="ru-RU" b="1" dirty="0"/>
              <a:t>оставшиеся 10 минут – сервировка </a:t>
            </a:r>
            <a:r>
              <a:rPr lang="ru-RU" b="1" dirty="0" smtClean="0"/>
              <a:t>стола</a:t>
            </a:r>
            <a:endParaRPr lang="ru-RU" b="1" dirty="0"/>
          </a:p>
          <a:p>
            <a:endParaRPr lang="ru-RU" dirty="0"/>
          </a:p>
        </p:txBody>
      </p:sp>
      <p:pic>
        <p:nvPicPr>
          <p:cNvPr id="5122" name="Picture 2" descr="C:\Users\User\Desktop\15_noyabr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40" y="3068960"/>
            <a:ext cx="5250160" cy="37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755576" y="5157192"/>
            <a:ext cx="504056" cy="864096"/>
          </a:xfrm>
          <a:prstGeom prst="curvedLeftArrow">
            <a:avLst>
              <a:gd name="adj1" fmla="val 1957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0" y="332656"/>
            <a:ext cx="5220072" cy="5793507"/>
          </a:xfrm>
        </p:spPr>
        <p:txBody>
          <a:bodyPr>
            <a:normAutofit fontScale="92500"/>
          </a:bodyPr>
          <a:lstStyle/>
          <a:p>
            <a:r>
              <a:rPr lang="ru-RU" sz="3200" b="1" dirty="0"/>
              <a:t>У четырех братьев 45 р. Если деньги первого увеличить на 2 р., а второго уменьшить на 2 р., у третьего увеличить вдвое, а у четвертого уменьшить вдвое, то у всех братьев будет одинаковая сумма. Сколько денег у каждого первоначально?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8104" y="2362200"/>
            <a:ext cx="3178696" cy="3763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1"/>
            <a:ext cx="3312368" cy="40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5940152" y="6308264"/>
            <a:ext cx="1080120" cy="433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</a:t>
            </a:r>
            <a:r>
              <a:rPr lang="ru-RU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р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2 – </a:t>
            </a:r>
            <a:r>
              <a:rPr lang="ru-RU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р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3 – </a:t>
            </a:r>
            <a:r>
              <a:rPr lang="ru-RU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р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4 – </a:t>
            </a:r>
            <a:r>
              <a:rPr lang="ru-RU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20р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777686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251520" y="5733256"/>
            <a:ext cx="936104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7772400" cy="1688231"/>
          </a:xfrm>
        </p:spPr>
        <p:txBody>
          <a:bodyPr>
            <a:noAutofit/>
          </a:bodyPr>
          <a:lstStyle/>
          <a:p>
            <a:endParaRPr lang="ru-RU" sz="4000" b="1" dirty="0" smtClean="0">
              <a:latin typeface="Monotype Corsiva" panose="03010101010201010101" pitchFamily="66" charset="0"/>
            </a:endParaRPr>
          </a:p>
          <a:p>
            <a:endParaRPr lang="ru-RU" sz="4000" b="1" dirty="0"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В </a:t>
            </a:r>
            <a:r>
              <a:rPr lang="ru-RU" sz="3200" b="1" dirty="0">
                <a:latin typeface="Monotype Corsiva" panose="03010101010201010101" pitchFamily="66" charset="0"/>
              </a:rPr>
              <a:t>каком случае верно равенство </a:t>
            </a:r>
            <a:r>
              <a:rPr lang="ru-RU" sz="3200" b="1" dirty="0" smtClean="0">
                <a:latin typeface="Monotype Corsiva" panose="03010101010201010101" pitchFamily="66" charset="0"/>
              </a:rPr>
              <a:t>       </a:t>
            </a:r>
            <a:r>
              <a:rPr lang="ru-RU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19+15=10</a:t>
            </a:r>
            <a:r>
              <a:rPr lang="ru-RU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? </a:t>
            </a:r>
            <a:endParaRPr lang="ru-RU" sz="32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C:\Users\User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1" y="2420888"/>
            <a:ext cx="545720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588224" y="6237312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9" y="1196752"/>
            <a:ext cx="3368696" cy="48965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 19 </a:t>
            </a:r>
            <a:r>
              <a:rPr lang="ru-RU" sz="2800" dirty="0">
                <a:solidFill>
                  <a:schemeClr val="tx1"/>
                </a:solidFill>
              </a:rPr>
              <a:t>часов = 7 часов,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15 </a:t>
            </a:r>
            <a:r>
              <a:rPr lang="ru-RU" sz="2800" dirty="0">
                <a:solidFill>
                  <a:schemeClr val="tx1"/>
                </a:solidFill>
              </a:rPr>
              <a:t>часов = 3 </a:t>
            </a:r>
            <a:r>
              <a:rPr lang="ru-RU" sz="2800" dirty="0" smtClean="0">
                <a:solidFill>
                  <a:schemeClr val="tx1"/>
                </a:solidFill>
              </a:rPr>
              <a:t>часа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Всего – 10 часов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User\Desktop\© yuryimaging - Fotolia_c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418928" cy="44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395536" y="5085184"/>
            <a:ext cx="936104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68" y="2492896"/>
            <a:ext cx="4996226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Сколько будет, если полсотни разделить на половину? </a:t>
            </a:r>
            <a:endParaRPr lang="ru-RU" sz="4800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524328" y="6237312"/>
            <a:ext cx="1440160" cy="6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>
                <a:effectLst/>
              </a:rPr>
              <a:t>100</a:t>
            </a:r>
            <a:endParaRPr lang="ru-RU" sz="9600" b="1" i="1" dirty="0"/>
          </a:p>
        </p:txBody>
      </p:sp>
      <p:pic>
        <p:nvPicPr>
          <p:cNvPr id="10243" name="Picture 3" descr="C:\Users\User\Desktop\d0772fe2f3373b3386887c18ad289c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7056784" cy="351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467544" y="4941168"/>
            <a:ext cx="936104" cy="12820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algn="l"/>
            <a:r>
              <a:rPr lang="ru-RU" sz="4800" dirty="0"/>
              <a:t>Мастерица связала свитер и продала его за 100 р. Какую прибыль она получила, если на свитер пошло три мотка пряжи по 20 р. за моток, на украшение понадобился бисер стоимостью 10 р. 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020272" y="5517232"/>
            <a:ext cx="1512168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84976" cy="3474720"/>
          </a:xfrm>
        </p:spPr>
        <p:txBody>
          <a:bodyPr>
            <a:noAutofit/>
          </a:bodyPr>
          <a:lstStyle/>
          <a:p>
            <a:pPr lvl="0"/>
            <a:r>
              <a:rPr lang="ru-RU" sz="3200" b="1" dirty="0"/>
              <a:t>У вашего банка есть различные варианты использования капитала:</a:t>
            </a:r>
          </a:p>
          <a:p>
            <a:pPr lvl="0"/>
            <a:r>
              <a:rPr lang="ru-RU" sz="3200" b="1" dirty="0"/>
              <a:t>Вложить 80 р. и получить 100 р</a:t>
            </a:r>
          </a:p>
          <a:p>
            <a:pPr lvl="0"/>
            <a:r>
              <a:rPr lang="ru-RU" sz="3200" b="1" dirty="0"/>
              <a:t>Вложить 20 р. получить 30 р.</a:t>
            </a:r>
          </a:p>
          <a:p>
            <a:r>
              <a:rPr lang="ru-RU" sz="3200" b="1" dirty="0"/>
              <a:t>Вложить 100 р. и получить 140 р. </a:t>
            </a:r>
            <a:endParaRPr lang="ru-RU" sz="3200" b="1" dirty="0" smtClean="0"/>
          </a:p>
          <a:p>
            <a:pPr marL="45720" indent="0">
              <a:buNone/>
            </a:pPr>
            <a:r>
              <a:rPr lang="ru-RU" sz="3200" b="1" dirty="0" smtClean="0"/>
              <a:t>Какой </a:t>
            </a:r>
            <a:r>
              <a:rPr lang="ru-RU" sz="3200" b="1" dirty="0"/>
              <a:t>вариант вы </a:t>
            </a:r>
            <a:r>
              <a:rPr lang="ru-RU" sz="3200" b="1" dirty="0" smtClean="0"/>
              <a:t> выберите </a:t>
            </a:r>
            <a:r>
              <a:rPr lang="ru-RU" sz="3200" b="1" dirty="0"/>
              <a:t>и почему?</a:t>
            </a:r>
            <a:endParaRPr lang="ru-RU" sz="3200" b="1" dirty="0"/>
          </a:p>
        </p:txBody>
      </p:sp>
      <p:pic>
        <p:nvPicPr>
          <p:cNvPr id="13314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3429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812360" y="6237312"/>
            <a:ext cx="1152128" cy="6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ре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" y="116632"/>
            <a:ext cx="7344816" cy="625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второй</a:t>
            </a:r>
            <a:endParaRPr lang="ru-RU" dirty="0"/>
          </a:p>
        </p:txBody>
      </p:sp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395536" y="5445224"/>
            <a:ext cx="792088" cy="10081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3474720"/>
          </a:xfrm>
        </p:spPr>
        <p:txBody>
          <a:bodyPr>
            <a:normAutofit/>
          </a:bodyPr>
          <a:lstStyle/>
          <a:p>
            <a:r>
              <a:rPr lang="ru-RU" sz="4400" b="1" dirty="0"/>
              <a:t>В ваш банк положили 500000 р. под 10% годовых. Какова будет сумма через полгода? </a:t>
            </a:r>
          </a:p>
        </p:txBody>
      </p:sp>
      <p:pic>
        <p:nvPicPr>
          <p:cNvPr id="15362" name="Picture 2" descr="C:\Users\User\Desktop\vk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91" y="3140968"/>
            <a:ext cx="5400601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452320" y="6381328"/>
            <a:ext cx="1080120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31520"/>
            <a:ext cx="6428184" cy="3489568"/>
          </a:xfrm>
        </p:spPr>
        <p:txBody>
          <a:bodyPr>
            <a:normAutofit/>
          </a:bodyPr>
          <a:lstStyle/>
          <a:p>
            <a:r>
              <a:rPr lang="ru-RU" sz="9600" dirty="0"/>
              <a:t>525000 р.</a:t>
            </a:r>
            <a:endParaRPr lang="ru-RU" sz="9600" dirty="0"/>
          </a:p>
        </p:txBody>
      </p:sp>
      <p:pic>
        <p:nvPicPr>
          <p:cNvPr id="14338" name="Picture 2" descr="C:\Users\User\Desktop\nizkie-procenty-po-kreditam-v-krupnejshem-banke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84485"/>
            <a:ext cx="51845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323528" y="5373216"/>
            <a:ext cx="936104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010486"/>
            <a:ext cx="5688632" cy="465076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Вклад в банк составляет 500000 р. Ставка составляет 10% в год. Сколько будет на счете у вкладчика через 5 лет?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17410" name="Picture 2" descr="C:\Users\User\Desktop\procen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15240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6516216" y="587727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010486"/>
            <a:ext cx="4320481" cy="2163020"/>
          </a:xfrm>
        </p:spPr>
        <p:txBody>
          <a:bodyPr>
            <a:normAutofit/>
          </a:bodyPr>
          <a:lstStyle/>
          <a:p>
            <a:pPr lvl="1"/>
            <a:r>
              <a:rPr lang="ru-RU" sz="4800" dirty="0">
                <a:latin typeface="Arial Black" panose="020B0A04020102020204" pitchFamily="34" charset="0"/>
              </a:rPr>
              <a:t>805000 р.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16386" name="Picture 2" descr="C:\Users\User\Desktop\cont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85925"/>
            <a:ext cx="5715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395536" y="5172075"/>
            <a:ext cx="936104" cy="7051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effectLst/>
                <a:latin typeface="Arial Black" panose="020B0A04020102020204" pitchFamily="34" charset="0"/>
              </a:rPr>
              <a:t>Фермер продает лошадь по числу подковных гвоздей, которых у нее – 16. За первый гвоздь он просит 10 р., за второй 20 р., за третий – 40 р. и т.д., т.е. за каждый следующий гвоздь вдвое больше предыдущего. За сколько же фермер продает лошадь?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7380312" y="5805264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635350 </a:t>
            </a:r>
            <a:r>
              <a:rPr lang="ru-RU" dirty="0" smtClean="0">
                <a:effectLst/>
              </a:rPr>
              <a:t>рублей</a:t>
            </a:r>
            <a:endParaRPr lang="ru-RU" dirty="0"/>
          </a:p>
        </p:txBody>
      </p:sp>
      <p:pic>
        <p:nvPicPr>
          <p:cNvPr id="18434" name="Picture 2" descr="C:\Users\User\Desktop\752762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88" y="476672"/>
            <a:ext cx="670918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8244408" y="5733256"/>
            <a:ext cx="648072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9750"/>
            <a:ext cx="7620000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175351" cy="1368152"/>
          </a:xfrm>
        </p:spPr>
        <p:txBody>
          <a:bodyPr/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</a:rPr>
              <a:t>Какое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</a:rPr>
              <a:t>самое большое число можно написать четырьмя единицами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?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467544" y="5805264"/>
            <a:ext cx="1728192" cy="792088"/>
          </a:xfrm>
          <a:prstGeom prst="notchedRightArrow">
            <a:avLst/>
          </a:prstGeom>
          <a:gradFill flip="none" rotWithShape="1">
            <a:gsLst>
              <a:gs pos="0">
                <a:srgbClr val="000000">
                  <a:lumMod val="0"/>
                  <a:lumOff val="100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800"/>
            <a:ext cx="8363272" cy="62507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 algn="l"/>
            <a:r>
              <a:rPr lang="ru-RU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dirty="0">
                <a:solidFill>
                  <a:schemeClr val="tx1"/>
                </a:solidFill>
                <a:effectLst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dirty="0">
                <a:solidFill>
                  <a:schemeClr val="tx1"/>
                </a:solidFill>
                <a:effectLst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dirty="0">
                <a:solidFill>
                  <a:schemeClr val="tx1"/>
                </a:solidFill>
                <a:effectLst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Ответ: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4000" dirty="0">
                <a:solidFill>
                  <a:schemeClr val="tx1"/>
                </a:solidFill>
                <a:effectLst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>         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11</a:t>
            </a:r>
            <a:r>
              <a:rPr lang="ru-RU" sz="4000" baseline="30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11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= 250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миллиардов</a:t>
            </a:r>
            <a:r>
              <a:rPr lang="ru-RU" sz="4000" dirty="0">
                <a:effectLst/>
                <a:latin typeface="Arial Black" panose="020B0A04020102020204" pitchFamily="34" charset="0"/>
              </a:rPr>
              <a:t/>
            </a:r>
            <a:br>
              <a:rPr lang="ru-RU" sz="4000" dirty="0">
                <a:effectLst/>
                <a:latin typeface="Arial Black" panose="020B0A04020102020204" pitchFamily="34" charset="0"/>
              </a:rPr>
            </a:b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20484" name="Picture 4" descr="C:\Users\User\Desktop\numerolog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524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539552" y="5445224"/>
            <a:ext cx="576064" cy="864096"/>
          </a:xfrm>
          <a:prstGeom prst="curvedLeftArrow">
            <a:avLst/>
          </a:prstGeom>
          <a:solidFill>
            <a:srgbClr val="00B0F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39244"/>
            <a:ext cx="5217963" cy="34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5760" y="476672"/>
            <a:ext cx="4041648" cy="5649808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30 рублей</a:t>
            </a:r>
            <a:endParaRPr lang="ru-RU" sz="6000" b="1" dirty="0"/>
          </a:p>
        </p:txBody>
      </p:sp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1043608" y="5373216"/>
            <a:ext cx="1224136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86" y="3212976"/>
            <a:ext cx="5289523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728192"/>
          </a:xfrm>
        </p:spPr>
        <p:txBody>
          <a:bodyPr>
            <a:noAutofit/>
          </a:bodyPr>
          <a:lstStyle/>
          <a:p>
            <a:r>
              <a:rPr lang="ru-RU" sz="5400" b="1" dirty="0"/>
              <a:t>Как в общем виде записать число, которое при делении на 5 дает остаток? </a:t>
            </a:r>
            <a:endParaRPr lang="ru-RU" sz="5400" b="1" dirty="0"/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308304" y="6165304"/>
            <a:ext cx="151216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0"/>
            <a:ext cx="7543800" cy="1124744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таких чисел нет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Выгнутая вправо стрелка 2">
            <a:hlinkClick r:id="rId3" action="ppaction://hlinksldjump"/>
          </p:cNvPr>
          <p:cNvSpPr/>
          <p:nvPr/>
        </p:nvSpPr>
        <p:spPr>
          <a:xfrm>
            <a:off x="611560" y="5517232"/>
            <a:ext cx="792088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Arial Black" panose="020B0A04020102020204" pitchFamily="34" charset="0"/>
              </a:rPr>
              <a:t>Вопросы акционерам</a:t>
            </a:r>
            <a:endParaRPr lang="ru-RU" sz="5400" b="1" dirty="0">
              <a:latin typeface="Arial Black" panose="020B0A04020102020204" pitchFamily="34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6012160" y="5805264"/>
            <a:ext cx="1440160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Вперед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3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LxcUgVw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0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           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1 гейм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7499176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Первое задание: найти противоположные слова для понятий</a:t>
            </a:r>
          </a:p>
          <a:p>
            <a:r>
              <a:rPr lang="ru-RU" dirty="0" smtClean="0"/>
              <a:t>доход </a:t>
            </a:r>
            <a:r>
              <a:rPr lang="ru-RU" dirty="0"/>
              <a:t>–</a:t>
            </a:r>
          </a:p>
          <a:p>
            <a:r>
              <a:rPr lang="ru-RU" dirty="0" smtClean="0"/>
              <a:t>прибыль </a:t>
            </a:r>
            <a:r>
              <a:rPr lang="ru-RU" dirty="0"/>
              <a:t>–</a:t>
            </a:r>
          </a:p>
          <a:p>
            <a:r>
              <a:rPr lang="ru-RU" dirty="0" smtClean="0"/>
              <a:t>Поставщик -</a:t>
            </a:r>
          </a:p>
          <a:p>
            <a:r>
              <a:rPr lang="ru-RU" dirty="0" smtClean="0"/>
              <a:t>Продавец -  </a:t>
            </a:r>
          </a:p>
          <a:p>
            <a:r>
              <a:rPr lang="ru-RU" dirty="0" smtClean="0"/>
              <a:t>Потребление -– </a:t>
            </a:r>
            <a:endParaRPr lang="ru-RU" dirty="0"/>
          </a:p>
          <a:p>
            <a:endParaRPr lang="ru-RU" dirty="0"/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6156176" y="5589240"/>
            <a:ext cx="1512168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дальше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9480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708920"/>
            <a:ext cx="5105400" cy="3168352"/>
          </a:xfrm>
        </p:spPr>
        <p:txBody>
          <a:bodyPr/>
          <a:lstStyle/>
          <a:p>
            <a:pPr lvl="0"/>
            <a:r>
              <a:rPr lang="ru-RU" sz="3600" i="1" dirty="0">
                <a:latin typeface="Arial Black" panose="020B0A04020102020204" pitchFamily="34" charset="0"/>
              </a:rPr>
              <a:t>Судно по озеру плывет и тяжелый груз везет,</a:t>
            </a:r>
            <a:br>
              <a:rPr lang="ru-RU" sz="3600" i="1" dirty="0">
                <a:latin typeface="Arial Black" panose="020B0A04020102020204" pitchFamily="34" charset="0"/>
              </a:rPr>
            </a:br>
            <a:r>
              <a:rPr lang="ru-RU" sz="3600" i="1" dirty="0">
                <a:latin typeface="Arial Black" panose="020B0A04020102020204" pitchFamily="34" charset="0"/>
              </a:rPr>
              <a:t>Но стоит букву заменить, так можешь акции купить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6444208" y="6099467"/>
            <a:ext cx="1584176" cy="747736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2" action="ppaction://hlinksldjump"/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85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>
                <a:latin typeface="Arial Black" panose="020B0A04020102020204" pitchFamily="34" charset="0"/>
              </a:rPr>
              <a:t>Угадай, кто, как зовется,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ru-RU" sz="3600" dirty="0">
                <a:latin typeface="Arial Black" panose="020B0A04020102020204" pitchFamily="34" charset="0"/>
              </a:rPr>
              <a:t> </a:t>
            </a:r>
            <a:r>
              <a:rPr lang="ru-RU" sz="3600" dirty="0" smtClean="0">
                <a:latin typeface="Arial Black" panose="020B0A04020102020204" pitchFamily="34" charset="0"/>
              </a:rPr>
              <a:t>  что </a:t>
            </a:r>
            <a:r>
              <a:rPr lang="ru-RU" sz="3600" dirty="0">
                <a:latin typeface="Arial Black" panose="020B0A04020102020204" pitchFamily="34" charset="0"/>
              </a:rPr>
              <a:t>за </a:t>
            </a:r>
            <a:r>
              <a:rPr lang="ru-RU" sz="3600" dirty="0" smtClean="0">
                <a:latin typeface="Arial Black" panose="020B0A04020102020204" pitchFamily="34" charset="0"/>
              </a:rPr>
              <a:t>деньги </a:t>
            </a:r>
            <a:r>
              <a:rPr lang="ru-RU" sz="3600" dirty="0">
                <a:latin typeface="Arial Black" panose="020B0A04020102020204" pitchFamily="34" charset="0"/>
              </a:rPr>
              <a:t>продается.</a:t>
            </a:r>
          </a:p>
          <a:p>
            <a:pPr marL="0" indent="0">
              <a:buNone/>
            </a:pPr>
            <a:r>
              <a:rPr lang="ru-RU" sz="3600" dirty="0" smtClean="0">
                <a:latin typeface="Arial Black" panose="020B0A04020102020204" pitchFamily="34" charset="0"/>
              </a:rPr>
              <a:t>   Это </a:t>
            </a:r>
            <a:r>
              <a:rPr lang="ru-RU" sz="3600" dirty="0">
                <a:latin typeface="Arial Black" panose="020B0A04020102020204" pitchFamily="34" charset="0"/>
              </a:rPr>
              <a:t>не чудесный дар,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Arial Black" panose="020B0A04020102020204" pitchFamily="34" charset="0"/>
              </a:rPr>
              <a:t> </a:t>
            </a:r>
            <a:r>
              <a:rPr lang="ru-RU" sz="3600" dirty="0" smtClean="0">
                <a:latin typeface="Arial Black" panose="020B0A04020102020204" pitchFamily="34" charset="0"/>
              </a:rPr>
              <a:t>  а </a:t>
            </a:r>
            <a:r>
              <a:rPr lang="ru-RU" sz="3600" dirty="0">
                <a:latin typeface="Arial Black" panose="020B0A04020102020204" pitchFamily="34" charset="0"/>
              </a:rPr>
              <a:t>просто – </a:t>
            </a:r>
            <a:r>
              <a:rPr lang="ru-RU" sz="3600" dirty="0" err="1">
                <a:latin typeface="Arial Black" panose="020B0A04020102020204" pitchFamily="34" charset="0"/>
              </a:rPr>
              <a:t>напросто</a:t>
            </a:r>
            <a:r>
              <a:rPr lang="ru-RU" sz="3600" dirty="0">
                <a:latin typeface="Arial Black" panose="020B0A04020102020204" pitchFamily="34" charset="0"/>
              </a:rPr>
              <a:t>…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5796136" y="5661248"/>
            <a:ext cx="1512168" cy="7920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вперед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5792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787208" cy="4846320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Arial Black" panose="020B0A04020102020204" pitchFamily="34" charset="0"/>
              </a:rPr>
              <a:t>Возьми ты первую из нот,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ru-RU" sz="3600" dirty="0" smtClean="0">
                <a:latin typeface="Arial Black" panose="020B0A04020102020204" pitchFamily="34" charset="0"/>
              </a:rPr>
              <a:t>   и </a:t>
            </a:r>
            <a:r>
              <a:rPr lang="ru-RU" sz="3600" dirty="0">
                <a:latin typeface="Arial Black" panose="020B0A04020102020204" pitchFamily="34" charset="0"/>
              </a:rPr>
              <a:t>к ней прибавь ты слово </a:t>
            </a:r>
            <a:r>
              <a:rPr lang="ru-RU" sz="3600" dirty="0" smtClean="0">
                <a:latin typeface="Arial Black" panose="020B0A04020102020204" pitchFamily="34" charset="0"/>
              </a:rPr>
              <a:t>  «</a:t>
            </a:r>
            <a:r>
              <a:rPr lang="ru-RU" sz="3600" dirty="0">
                <a:latin typeface="Arial Black" panose="020B0A04020102020204" pitchFamily="34" charset="0"/>
              </a:rPr>
              <a:t>ход».</a:t>
            </a:r>
          </a:p>
          <a:p>
            <a:pPr marL="0" indent="0">
              <a:buNone/>
            </a:pPr>
            <a:r>
              <a:rPr lang="ru-RU" sz="3600" dirty="0" smtClean="0">
                <a:latin typeface="Arial Black" panose="020B0A04020102020204" pitchFamily="34" charset="0"/>
              </a:rPr>
              <a:t>  Получишь </a:t>
            </a:r>
            <a:r>
              <a:rPr lang="ru-RU" sz="3600" dirty="0">
                <a:latin typeface="Arial Black" panose="020B0A04020102020204" pitchFamily="34" charset="0"/>
              </a:rPr>
              <a:t>то, о чем мечтает любой</a:t>
            </a:r>
            <a:r>
              <a:rPr lang="ru-RU" sz="3600" dirty="0" smtClean="0">
                <a:latin typeface="Arial Black" panose="020B0A040201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3600" dirty="0">
                <a:latin typeface="Arial Black" panose="020B0A04020102020204" pitchFamily="34" charset="0"/>
              </a:rPr>
              <a:t> </a:t>
            </a:r>
            <a:r>
              <a:rPr lang="ru-RU" sz="3600" dirty="0" smtClean="0">
                <a:latin typeface="Arial Black" panose="020B0A04020102020204" pitchFamily="34" charset="0"/>
              </a:rPr>
              <a:t>  кто </a:t>
            </a:r>
            <a:r>
              <a:rPr lang="ru-RU" sz="3600" dirty="0">
                <a:latin typeface="Arial Black" panose="020B0A04020102020204" pitchFamily="34" charset="0"/>
              </a:rPr>
              <a:t>бизнес начинает.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6516216" y="6165304"/>
            <a:ext cx="1368152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дальше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6280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620688"/>
            <a:ext cx="8064896" cy="5400599"/>
          </a:xfrm>
        </p:spPr>
        <p:txBody>
          <a:bodyPr>
            <a:noAutofit/>
          </a:bodyPr>
          <a:lstStyle/>
          <a:p>
            <a:pPr lvl="0" algn="l"/>
            <a:r>
              <a:rPr lang="ru-RU" sz="4800" dirty="0">
                <a:latin typeface="Arial Black" panose="020B0A04020102020204" pitchFamily="34" charset="0"/>
              </a:rPr>
              <a:t>Тимофей носки связал и на рынке их продал.</a:t>
            </a:r>
          </a:p>
          <a:p>
            <a:pPr algn="l"/>
            <a:r>
              <a:rPr lang="ru-RU" sz="4800" dirty="0">
                <a:latin typeface="Arial Black" panose="020B0A04020102020204" pitchFamily="34" charset="0"/>
              </a:rPr>
              <a:t>Дешевле, чем стоили нитки. Получил одни…</a:t>
            </a:r>
            <a:endParaRPr lang="ru-RU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11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7" y="332657"/>
            <a:ext cx="3528392" cy="237626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Arial Black" panose="020B0A04020102020204" pitchFamily="34" charset="0"/>
              </a:rPr>
              <a:t>Чтоб продукты потреблять, в платьях ярких щеголять, </a:t>
            </a:r>
          </a:p>
          <a:p>
            <a:pPr marL="4572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 чтобы </a:t>
            </a:r>
            <a:r>
              <a:rPr lang="ru-RU" dirty="0">
                <a:latin typeface="Arial Black" panose="020B0A04020102020204" pitchFamily="34" charset="0"/>
              </a:rPr>
              <a:t>вкусно есть, и </a:t>
            </a:r>
            <a:r>
              <a:rPr lang="ru-RU" dirty="0" smtClean="0">
                <a:latin typeface="Arial Black" panose="020B0A04020102020204" pitchFamily="34" charset="0"/>
              </a:rPr>
              <a:t> пить</a:t>
            </a:r>
            <a:r>
              <a:rPr lang="ru-RU" dirty="0">
                <a:latin typeface="Arial Black" panose="020B0A04020102020204" pitchFamily="34" charset="0"/>
              </a:rPr>
              <a:t>, надо все это</a:t>
            </a:r>
            <a:r>
              <a:rPr lang="ru-RU" dirty="0"/>
              <a:t>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79912" y="731520"/>
            <a:ext cx="5040560" cy="5433784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Как вы помните, Карабас-</a:t>
            </a:r>
            <a:r>
              <a:rPr lang="ru-RU" dirty="0" err="1">
                <a:latin typeface="Arial Black" panose="020B0A04020102020204" pitchFamily="34" charset="0"/>
              </a:rPr>
              <a:t>Барабас</a:t>
            </a:r>
            <a:r>
              <a:rPr lang="ru-RU" dirty="0">
                <a:latin typeface="Arial Black" panose="020B0A04020102020204" pitchFamily="34" charset="0"/>
              </a:rPr>
              <a:t> был хозяином театра. Как на языке экономики можно назвать театр? Найдите ответ в строке, вычеркнув буква А, Г, Д.  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45720" indent="0">
              <a:buNone/>
            </a:pPr>
            <a:r>
              <a:rPr lang="ru-RU" dirty="0" smtClean="0"/>
              <a:t>      </a:t>
            </a:r>
            <a:r>
              <a:rPr lang="ru-RU" b="1" i="1" dirty="0">
                <a:latin typeface="Arial Black" panose="020B0A04020102020204" pitchFamily="34" charset="0"/>
              </a:rPr>
              <a:t>ДСАОГБДСДТГВАЕАННАГОДГСТГТЬ </a:t>
            </a:r>
            <a:endParaRPr lang="ru-RU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9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519147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Два бизнесмена поспорили: кто получит больше прибыли. Один выручил от продажи товара 5000 р., а его расходы составили 3000 р. Другой наторговал на 1000 р. меньше, но и затратил всего 2000 р. Кто выиграл спор? </a:t>
            </a:r>
          </a:p>
        </p:txBody>
      </p:sp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668344" y="5445224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59094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" y="0"/>
            <a:ext cx="8894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5400" dirty="0" smtClean="0">
                <a:latin typeface="Arial Black" panose="020B0A04020102020204" pitchFamily="34" charset="0"/>
              </a:rPr>
              <a:t>  </a:t>
            </a:r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 гейм</a:t>
            </a:r>
            <a:endParaRPr lang="ru-RU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48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User\Desktop\10-030.gif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3916611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\Desktop\10-025.gif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10445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735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User\Desktop\rebus_19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02433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\Desktop\1865759_html_m242f7ef7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89110"/>
            <a:ext cx="4423519" cy="2284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7514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User\Desktop\img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408712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\Desktop\8-082.gif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5249267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9895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3 гейм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698" name="Picture 2" descr="C:\Users\User\Desktop\418313_html_603b71b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85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Что нужно иметь для получения дивидендов? </a:t>
            </a:r>
          </a:p>
        </p:txBody>
      </p:sp>
      <p:pic>
        <p:nvPicPr>
          <p:cNvPr id="25603" name="Picture 3" descr="C:\Users\User\Desktop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6033"/>
            <a:ext cx="6768752" cy="50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269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Как называется дело, приносящее доход? 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26626" name="Picture 2" descr="C:\Users\User\Desktop\VDI_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5531"/>
            <a:ext cx="7056784" cy="469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960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Что помогает увеличению продажи товара? 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27650" name="Picture 2" descr="C:\Users\User\Desktop\avtob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344209"/>
            <a:ext cx="7408862" cy="21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568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6120680"/>
          </a:xfrm>
        </p:spPr>
        <p:txBody>
          <a:bodyPr>
            <a:normAutofit/>
          </a:bodyPr>
          <a:lstStyle/>
          <a:p>
            <a:r>
              <a:rPr lang="ru-RU" sz="27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Искусство коммерции – это искусство создавать условия, при которых покупатель убеждает себя сам и других о пользе покупки. Назовите литературных героев, которые действовали по этому принципу</a:t>
            </a:r>
            <a:r>
              <a:rPr lang="ru-RU" sz="2700" dirty="0">
                <a:solidFill>
                  <a:schemeClr val="tx1"/>
                </a:solidFill>
              </a:rPr>
              <a:t>.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6588224" y="5373216"/>
            <a:ext cx="1872208" cy="10801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Ответ</a:t>
            </a:r>
            <a:r>
              <a:rPr lang="ru-RU" dirty="0" smtClean="0"/>
              <a:t>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2063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4850"/>
            <a:ext cx="3145532" cy="23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User\Desktop\79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69575"/>
            <a:ext cx="2743373" cy="45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User\Desktop\119706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2" y="3116159"/>
            <a:ext cx="4816288" cy="361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с вырезом 3">
            <a:hlinkClick r:id="rId5" action="ppaction://hlinksldjump"/>
          </p:cNvPr>
          <p:cNvSpPr/>
          <p:nvPr/>
        </p:nvSpPr>
        <p:spPr>
          <a:xfrm>
            <a:off x="7020272" y="6237312"/>
            <a:ext cx="1728192" cy="491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дальше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27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Никто не выиграл спор</a:t>
            </a:r>
            <a:endParaRPr lang="ru-RU" dirty="0"/>
          </a:p>
        </p:txBody>
      </p:sp>
      <p:pic>
        <p:nvPicPr>
          <p:cNvPr id="1026" name="Picture 2" descr="C:\Users\User\Desktop\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9928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611560" y="5445224"/>
            <a:ext cx="1224136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2" y="620688"/>
            <a:ext cx="3820055" cy="550547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Как называются деньги иностранного государства?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548680"/>
            <a:ext cx="3822192" cy="5577483"/>
          </a:xfrm>
        </p:spPr>
        <p:txBody>
          <a:bodyPr>
            <a:normAutofit/>
          </a:bodyPr>
          <a:lstStyle/>
          <a:p>
            <a:endParaRPr lang="ru-RU" sz="3200" dirty="0" smtClean="0">
              <a:latin typeface="Arial Black" panose="020B0A04020102020204" pitchFamily="34" charset="0"/>
            </a:endParaRPr>
          </a:p>
          <a:p>
            <a:endParaRPr lang="ru-RU" sz="3200" dirty="0">
              <a:latin typeface="Arial Black" panose="020B0A04020102020204" pitchFamily="34" charset="0"/>
            </a:endParaRPr>
          </a:p>
          <a:p>
            <a:endParaRPr lang="ru-RU" sz="3200" dirty="0" smtClean="0">
              <a:latin typeface="Arial Black" panose="020B0A04020102020204" pitchFamily="34" charset="0"/>
            </a:endParaRPr>
          </a:p>
          <a:p>
            <a:endParaRPr lang="ru-RU" sz="3200" dirty="0">
              <a:latin typeface="Arial Black" panose="020B0A04020102020204" pitchFamily="34" charset="0"/>
            </a:endParaRPr>
          </a:p>
          <a:p>
            <a:endParaRPr lang="ru-RU" sz="3200" dirty="0" smtClean="0">
              <a:latin typeface="Arial Black" panose="020B0A04020102020204" pitchFamily="34" charset="0"/>
            </a:endParaRPr>
          </a:p>
          <a:p>
            <a:endParaRPr lang="ru-RU" sz="3200" dirty="0">
              <a:latin typeface="Arial Black" panose="020B0A04020102020204" pitchFamily="34" charset="0"/>
            </a:endParaRPr>
          </a:p>
          <a:p>
            <a:endParaRPr lang="ru-RU" sz="3200" dirty="0" smtClean="0">
              <a:latin typeface="Arial Black" panose="020B0A04020102020204" pitchFamily="34" charset="0"/>
            </a:endParaRPr>
          </a:p>
          <a:p>
            <a:r>
              <a:rPr lang="ru-RU" sz="3200" dirty="0" smtClean="0">
                <a:latin typeface="Arial Black" panose="020B0A04020102020204" pitchFamily="34" charset="0"/>
              </a:rPr>
              <a:t>Плата </a:t>
            </a:r>
            <a:r>
              <a:rPr lang="ru-RU" sz="3200" dirty="0">
                <a:latin typeface="Arial Black" panose="020B0A04020102020204" pitchFamily="34" charset="0"/>
              </a:rPr>
              <a:t>за кредит – это… </a:t>
            </a:r>
          </a:p>
        </p:txBody>
      </p:sp>
    </p:spTree>
    <p:extLst>
      <p:ext uri="{BB962C8B-B14F-4D97-AF65-F5344CB8AC3E}">
        <p14:creationId xmlns:p14="http://schemas.microsoft.com/office/powerpoint/2010/main" val="15827231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3" y="692697"/>
            <a:ext cx="8147248" cy="4514304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Какими понятиями обозначается экономическая помощь? </a:t>
            </a:r>
            <a:endParaRPr lang="ru-RU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679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Arial Black" panose="020B0A04020102020204" pitchFamily="34" charset="0"/>
              </a:rPr>
              <a:t>Что такое уменьшение покупательной способности денег? </a:t>
            </a:r>
            <a:endParaRPr lang="ru-RU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991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Arial Black" panose="020B0A04020102020204" pitchFamily="34" charset="0"/>
              </a:rPr>
              <a:t>Посредник между покупателем и продавцом на бирже – это… </a:t>
            </a:r>
            <a:endParaRPr lang="ru-RU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290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8748463" cy="3777283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Arial Black" panose="020B0A04020102020204" pitchFamily="34" charset="0"/>
              </a:rPr>
              <a:t>Каким одним понятием можно назвать: вексель, банкнота, чек, акция?</a:t>
            </a:r>
            <a:endParaRPr lang="ru-RU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311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Arial Black" panose="020B0A04020102020204" pitchFamily="34" charset="0"/>
              </a:rPr>
              <a:t>А - В = С, если С – прибыль, что такое А и В?</a:t>
            </a:r>
            <a:endParaRPr lang="ru-RU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74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80920" cy="3832449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Костюм стоит 110 долларов. Сколько рублей надо заплатить за этот костюм, если курс рубля по отношению к доллару составляет 79 р.? 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6084168" y="5733256"/>
            <a:ext cx="208823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8690 </a:t>
            </a:r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2050" name="Picture 2" descr="C:\Users\User\Desktop\kreditvaluta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827584" y="5229200"/>
            <a:ext cx="1008112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1414</Words>
  <Application>Microsoft Office PowerPoint</Application>
  <PresentationFormat>Экран (4:3)</PresentationFormat>
  <Paragraphs>174</Paragraphs>
  <Slides>75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75</vt:i4>
      </vt:variant>
    </vt:vector>
  </HeadingPairs>
  <TitlesOfParts>
    <vt:vector size="93" baseType="lpstr">
      <vt:lpstr>Воздушный поток</vt:lpstr>
      <vt:lpstr>Обычная</vt:lpstr>
      <vt:lpstr>Волна</vt:lpstr>
      <vt:lpstr>1_Волна</vt:lpstr>
      <vt:lpstr>Бумажная</vt:lpstr>
      <vt:lpstr>Изящная</vt:lpstr>
      <vt:lpstr>Открытая</vt:lpstr>
      <vt:lpstr>Литейная</vt:lpstr>
      <vt:lpstr>Исполнительная</vt:lpstr>
      <vt:lpstr>1_Открытая</vt:lpstr>
      <vt:lpstr>1_Изящная</vt:lpstr>
      <vt:lpstr>Твердый переплет</vt:lpstr>
      <vt:lpstr>Соседство</vt:lpstr>
      <vt:lpstr>1_Воздушный поток</vt:lpstr>
      <vt:lpstr>Базовая</vt:lpstr>
      <vt:lpstr>Горизонт</vt:lpstr>
      <vt:lpstr>1_Твердый переплет</vt:lpstr>
      <vt:lpstr>1_Базовая</vt:lpstr>
      <vt:lpstr>Математик-бизнесмен</vt:lpstr>
      <vt:lpstr>Правила игры</vt:lpstr>
      <vt:lpstr>Презентация PowerPoint</vt:lpstr>
      <vt:lpstr>Мастерица связала свитер и продала его за 100 р. Какую прибыль она получила, если на свитер пошло три мотка пряжи по 20 р. за моток, на украшение понадобился бисер стоимостью 10 р. </vt:lpstr>
      <vt:lpstr>Презентация PowerPoint</vt:lpstr>
      <vt:lpstr>Презентация PowerPoint</vt:lpstr>
      <vt:lpstr>Никто не выиграл спор</vt:lpstr>
      <vt:lpstr>Презентация PowerPoint</vt:lpstr>
      <vt:lpstr>8690 рублей</vt:lpstr>
      <vt:lpstr>Презентация PowerPoint</vt:lpstr>
      <vt:lpstr>200 рублей</vt:lpstr>
      <vt:lpstr>Презентация PowerPoint</vt:lpstr>
      <vt:lpstr>Презентация PowerPoint</vt:lpstr>
      <vt:lpstr>Презентация PowerPoint</vt:lpstr>
      <vt:lpstr>200 рублей</vt:lpstr>
      <vt:lpstr>Оля печет пирожки и продает их на рынке. В первый день она продала 100 пирожков по цене 1 р. за пирожок. На следующий день она снизила цену на 10% и продала 110 пирожков. В какой день она заработала больше и на сколько?</vt:lpstr>
      <vt:lpstr>Презентация PowerPoint</vt:lpstr>
      <vt:lpstr>Презентация PowerPoint</vt:lpstr>
      <vt:lpstr>50%</vt:lpstr>
      <vt:lpstr>Презентация PowerPoint</vt:lpstr>
      <vt:lpstr>прибыль – 9500 р.,  рентабельность – 23,5%</vt:lpstr>
      <vt:lpstr>Презентация PowerPoint</vt:lpstr>
      <vt:lpstr>складывать доходы и расходы нельзя, они должны быть равны</vt:lpstr>
      <vt:lpstr>Презентация PowerPoint</vt:lpstr>
      <vt:lpstr>                5 рублей</vt:lpstr>
      <vt:lpstr>Презентация PowerPoint</vt:lpstr>
      <vt:lpstr>20 раз</vt:lpstr>
      <vt:lpstr>Презентация PowerPoint</vt:lpstr>
      <vt:lpstr>  8 двоек</vt:lpstr>
      <vt:lpstr>Презентация PowerPoint</vt:lpstr>
      <vt:lpstr>                        50 копеек</vt:lpstr>
      <vt:lpstr>Презентация PowerPoint</vt:lpstr>
      <vt:lpstr>Презентация PowerPoint</vt:lpstr>
      <vt:lpstr>Презентация PowerPoint</vt:lpstr>
      <vt:lpstr>1 – 8 р., 2 – 12 р., 3 – 5 р., 4 – 20р.</vt:lpstr>
      <vt:lpstr>Презентация PowerPoint</vt:lpstr>
      <vt:lpstr>Презентация PowerPoint</vt:lpstr>
      <vt:lpstr>Презентация PowerPoint</vt:lpstr>
      <vt:lpstr>100</vt:lpstr>
      <vt:lpstr>Презентация PowerPoint</vt:lpstr>
      <vt:lpstr>второй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635350 рублей</vt:lpstr>
      <vt:lpstr>    Какое самое большое число можно написать четырьмя единицами? </vt:lpstr>
      <vt:lpstr>       Ответ:            1111 = 250 миллиардов </vt:lpstr>
      <vt:lpstr>Как в общем виде записать число, которое при делении на 5 дает остаток? </vt:lpstr>
      <vt:lpstr>таких чисел нет</vt:lpstr>
      <vt:lpstr>Презентация PowerPoint</vt:lpstr>
      <vt:lpstr>                         1 гейм</vt:lpstr>
      <vt:lpstr>Презентация PowerPoint</vt:lpstr>
      <vt:lpstr>Судно по озеру плывет и тяжелый груз везет, Но стоит букву заменить, так можешь акции купить.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гейм</vt:lpstr>
      <vt:lpstr> Что нужно иметь для получения дивидендов? </vt:lpstr>
      <vt:lpstr>Как называется дело, приносящее доход? </vt:lpstr>
      <vt:lpstr>Что помогает увеличению продажи товара? </vt:lpstr>
      <vt:lpstr>Искусство коммерции – это искусство создавать условия, при которых покупатель убеждает себя сам и других о пользе покупки. Назовите литературных героев, которые действовали по этому принципу.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Математик-бизнесмен</dc:title>
  <dc:creator>User</dc:creator>
  <cp:lastModifiedBy>User</cp:lastModifiedBy>
  <cp:revision>35</cp:revision>
  <dcterms:created xsi:type="dcterms:W3CDTF">2016-02-14T10:43:20Z</dcterms:created>
  <dcterms:modified xsi:type="dcterms:W3CDTF">2016-02-22T07:43:40Z</dcterms:modified>
</cp:coreProperties>
</file>