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6" r:id="rId4"/>
    <p:sldId id="271" r:id="rId5"/>
    <p:sldId id="274" r:id="rId6"/>
    <p:sldId id="273" r:id="rId7"/>
    <p:sldId id="260" r:id="rId8"/>
    <p:sldId id="265" r:id="rId9"/>
    <p:sldId id="286" r:id="rId10"/>
    <p:sldId id="257" r:id="rId11"/>
    <p:sldId id="258" r:id="rId12"/>
    <p:sldId id="259" r:id="rId13"/>
    <p:sldId id="272" r:id="rId14"/>
    <p:sldId id="275" r:id="rId15"/>
    <p:sldId id="287" r:id="rId16"/>
    <p:sldId id="277" r:id="rId17"/>
    <p:sldId id="269" r:id="rId18"/>
    <p:sldId id="268" r:id="rId19"/>
    <p:sldId id="279" r:id="rId20"/>
    <p:sldId id="280" r:id="rId21"/>
    <p:sldId id="281" r:id="rId22"/>
    <p:sldId id="291" r:id="rId23"/>
    <p:sldId id="282" r:id="rId24"/>
    <p:sldId id="285" r:id="rId25"/>
    <p:sldId id="283" r:id="rId26"/>
    <p:sldId id="284" r:id="rId27"/>
    <p:sldId id="290" r:id="rId28"/>
    <p:sldId id="288" r:id="rId29"/>
    <p:sldId id="289" r:id="rId30"/>
    <p:sldId id="293"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FD73"/>
    <a:srgbClr val="01D561"/>
    <a:srgbClr val="01BB55"/>
    <a:srgbClr val="5400A8"/>
    <a:srgbClr val="4D01A1"/>
    <a:srgbClr val="FEF202"/>
    <a:srgbClr val="003E68"/>
    <a:srgbClr val="A8FED1"/>
    <a:srgbClr val="003399"/>
    <a:srgbClr val="FFAFE2"/>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157" autoAdjust="0"/>
  </p:normalViewPr>
  <p:slideViewPr>
    <p:cSldViewPr>
      <p:cViewPr varScale="1">
        <p:scale>
          <a:sx n="53" d="100"/>
          <a:sy n="53" d="100"/>
        </p:scale>
        <p:origin x="-109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39395E5-484D-4600-8609-AE7735929B78}" type="datetimeFigureOut">
              <a:rPr lang="ru-RU" smtClean="0"/>
              <a:pPr/>
              <a:t>25.02.2016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545D11-86A3-4851-90FF-8370C1ABB3D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9395E5-484D-4600-8609-AE7735929B78}" type="datetimeFigureOut">
              <a:rPr lang="ru-RU" smtClean="0"/>
              <a:pPr/>
              <a:t>25.02.2016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545D11-86A3-4851-90FF-8370C1ABB3D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9395E5-484D-4600-8609-AE7735929B78}" type="datetimeFigureOut">
              <a:rPr lang="ru-RU" smtClean="0"/>
              <a:pPr/>
              <a:t>25.02.2016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545D11-86A3-4851-90FF-8370C1ABB3D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9395E5-484D-4600-8609-AE7735929B78}" type="datetimeFigureOut">
              <a:rPr lang="ru-RU" smtClean="0"/>
              <a:pPr/>
              <a:t>25.02.2016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545D11-86A3-4851-90FF-8370C1ABB3D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39395E5-484D-4600-8609-AE7735929B78}" type="datetimeFigureOut">
              <a:rPr lang="ru-RU" smtClean="0"/>
              <a:pPr/>
              <a:t>25.02.2016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545D11-86A3-4851-90FF-8370C1ABB3D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39395E5-484D-4600-8609-AE7735929B78}" type="datetimeFigureOut">
              <a:rPr lang="ru-RU" smtClean="0"/>
              <a:pPr/>
              <a:t>25.02.2016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D545D11-86A3-4851-90FF-8370C1ABB3D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39395E5-484D-4600-8609-AE7735929B78}" type="datetimeFigureOut">
              <a:rPr lang="ru-RU" smtClean="0"/>
              <a:pPr/>
              <a:t>25.02.2016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D545D11-86A3-4851-90FF-8370C1ABB3D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39395E5-484D-4600-8609-AE7735929B78}" type="datetimeFigureOut">
              <a:rPr lang="ru-RU" smtClean="0"/>
              <a:pPr/>
              <a:t>25.02.2016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D545D11-86A3-4851-90FF-8370C1ABB3D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39395E5-484D-4600-8609-AE7735929B78}" type="datetimeFigureOut">
              <a:rPr lang="ru-RU" smtClean="0"/>
              <a:pPr/>
              <a:t>25.02.2016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D545D11-86A3-4851-90FF-8370C1ABB3D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9395E5-484D-4600-8609-AE7735929B78}" type="datetimeFigureOut">
              <a:rPr lang="ru-RU" smtClean="0"/>
              <a:pPr/>
              <a:t>25.02.2016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D545D11-86A3-4851-90FF-8370C1ABB3D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9395E5-484D-4600-8609-AE7735929B78}" type="datetimeFigureOut">
              <a:rPr lang="ru-RU" smtClean="0"/>
              <a:pPr/>
              <a:t>25.02.2016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D545D11-86A3-4851-90FF-8370C1ABB3D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395E5-484D-4600-8609-AE7735929B78}" type="datetimeFigureOut">
              <a:rPr lang="ru-RU" smtClean="0"/>
              <a:pPr/>
              <a:t>25.02.2016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45D11-86A3-4851-90FF-8370C1ABB3D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4" name="Подзаголовок 2"/>
          <p:cNvSpPr txBox="1">
            <a:spLocks/>
          </p:cNvSpPr>
          <p:nvPr/>
        </p:nvSpPr>
        <p:spPr>
          <a:xfrm>
            <a:off x="0" y="285728"/>
            <a:ext cx="8659688" cy="576064"/>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1" i="0" u="none" strike="noStrike" kern="1200" cap="none" spc="0" normalizeH="0" baseline="0" noProof="0" dirty="0" smtClean="0">
                <a:ln>
                  <a:noFill/>
                </a:ln>
                <a:solidFill>
                  <a:schemeClr val="tx1">
                    <a:tint val="75000"/>
                  </a:schemeClr>
                </a:solidFill>
                <a:effectLst/>
                <a:uLnTx/>
                <a:uFillTx/>
                <a:latin typeface="+mn-lt"/>
                <a:ea typeface="+mn-ea"/>
                <a:cs typeface="+mn-cs"/>
              </a:rPr>
              <a:t>  </a:t>
            </a:r>
            <a:endParaRPr kumimoji="0" lang="ru-RU" sz="2400" b="1" i="0" u="none" strike="noStrike" kern="1200" cap="none" spc="0" normalizeH="0" baseline="0" noProof="0" dirty="0" smtClean="0">
              <a:ln>
                <a:noFill/>
              </a:ln>
              <a:solidFill>
                <a:schemeClr val="tx1">
                  <a:lumMod val="95000"/>
                  <a:lumOff val="5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1"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b="0" i="0" u="none" strike="noStrike" kern="1200" cap="none" spc="0" normalizeH="0" baseline="0" noProof="0" dirty="0" smtClean="0">
              <a:ln>
                <a:noFill/>
              </a:ln>
              <a:solidFill>
                <a:schemeClr val="bg2">
                  <a:lumMod val="10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400" b="0" i="0" u="none" strike="noStrike" kern="1200" cap="none" spc="0" normalizeH="0" baseline="0" noProof="0" dirty="0" smtClean="0">
                <a:ln>
                  <a:noFill/>
                </a:ln>
                <a:solidFill>
                  <a:schemeClr val="bg2">
                    <a:lumMod val="10000"/>
                  </a:schemeClr>
                </a:solidFill>
                <a:effectLst/>
                <a:uLnTx/>
                <a:uFillTx/>
                <a:latin typeface="+mn-lt"/>
                <a:ea typeface="+mn-ea"/>
                <a:cs typeface="+mn-cs"/>
              </a:rPr>
              <a:t> </a:t>
            </a:r>
            <a:endParaRPr kumimoji="0" lang="ru-RU" sz="24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b="0" i="0"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Прямоугольник 5"/>
          <p:cNvSpPr/>
          <p:nvPr/>
        </p:nvSpPr>
        <p:spPr>
          <a:xfrm>
            <a:off x="3571868" y="6215082"/>
            <a:ext cx="4109586" cy="461665"/>
          </a:xfrm>
          <a:prstGeom prst="rect">
            <a:avLst/>
          </a:prstGeom>
        </p:spPr>
        <p:txBody>
          <a:bodyPr wrap="square">
            <a:spAutoFit/>
          </a:bodyPr>
          <a:lstStyle/>
          <a:p>
            <a:r>
              <a:rPr lang="ru-RU" sz="2400" dirty="0" smtClean="0">
                <a:solidFill>
                  <a:prstClr val="black">
                    <a:lumMod val="85000"/>
                    <a:lumOff val="15000"/>
                  </a:prstClr>
                </a:solidFill>
                <a:latin typeface="Arial" pitchFamily="34" charset="0"/>
                <a:cs typeface="Arial" pitchFamily="34" charset="0"/>
              </a:rPr>
              <a:t> Москва 2015</a:t>
            </a:r>
            <a:endParaRPr lang="ru-RU" dirty="0"/>
          </a:p>
        </p:txBody>
      </p:sp>
      <p:sp>
        <p:nvSpPr>
          <p:cNvPr id="8" name="Прямоугольник 7"/>
          <p:cNvSpPr/>
          <p:nvPr/>
        </p:nvSpPr>
        <p:spPr>
          <a:xfrm>
            <a:off x="928662" y="857232"/>
            <a:ext cx="7215238" cy="1471172"/>
          </a:xfrm>
          <a:prstGeom prst="rect">
            <a:avLst/>
          </a:prstGeom>
        </p:spPr>
        <p:txBody>
          <a:bodyPr wrap="square">
            <a:spAutoFit/>
          </a:bodyPr>
          <a:lstStyle/>
          <a:p>
            <a:pPr lvl="0" algn="ctr">
              <a:spcBef>
                <a:spcPct val="20000"/>
              </a:spcBef>
            </a:pPr>
            <a:r>
              <a:rPr lang="ru-RU" sz="3200" b="1" dirty="0" smtClean="0">
                <a:solidFill>
                  <a:prstClr val="black">
                    <a:lumMod val="95000"/>
                    <a:lumOff val="5000"/>
                  </a:prstClr>
                </a:solidFill>
                <a:latin typeface="Arial" pitchFamily="34" charset="0"/>
                <a:cs typeface="Arial" pitchFamily="34" charset="0"/>
              </a:rPr>
              <a:t>Презентация</a:t>
            </a:r>
            <a:r>
              <a:rPr lang="ru-RU" sz="3200" dirty="0" smtClean="0">
                <a:solidFill>
                  <a:prstClr val="black">
                    <a:lumMod val="95000"/>
                    <a:lumOff val="5000"/>
                  </a:prstClr>
                </a:solidFill>
                <a:latin typeface="Arial" pitchFamily="34" charset="0"/>
                <a:cs typeface="Arial" pitchFamily="34" charset="0"/>
              </a:rPr>
              <a:t> </a:t>
            </a:r>
            <a:r>
              <a:rPr lang="ru-RU" sz="3200" b="1" dirty="0" smtClean="0">
                <a:solidFill>
                  <a:prstClr val="black">
                    <a:lumMod val="95000"/>
                    <a:lumOff val="5000"/>
                  </a:prstClr>
                </a:solidFill>
                <a:latin typeface="Arial" pitchFamily="34" charset="0"/>
                <a:cs typeface="Arial" pitchFamily="34" charset="0"/>
              </a:rPr>
              <a:t>на тему</a:t>
            </a:r>
            <a:r>
              <a:rPr lang="ru-RU" sz="3200" b="1" dirty="0" smtClean="0">
                <a:solidFill>
                  <a:schemeClr val="bg2">
                    <a:lumMod val="10000"/>
                  </a:schemeClr>
                </a:solidFill>
                <a:latin typeface="Arial" pitchFamily="34" charset="0"/>
                <a:cs typeface="Arial" pitchFamily="34" charset="0"/>
              </a:rPr>
              <a:t>:</a:t>
            </a:r>
          </a:p>
          <a:p>
            <a:pPr lvl="0" algn="ctr">
              <a:spcBef>
                <a:spcPct val="20000"/>
              </a:spcBef>
            </a:pPr>
            <a:r>
              <a:rPr lang="de-DE" sz="4800" b="1" dirty="0" smtClean="0">
                <a:solidFill>
                  <a:srgbClr val="FF0000"/>
                </a:solidFill>
                <a:latin typeface="Arial" pitchFamily="34" charset="0"/>
                <a:cs typeface="Arial" pitchFamily="34" charset="0"/>
              </a:rPr>
              <a:t> Jahreszeiten. Frühling</a:t>
            </a:r>
            <a:endParaRPr lang="ru-RU" sz="4800" b="1" dirty="0" smtClean="0">
              <a:solidFill>
                <a:prstClr val="black">
                  <a:lumMod val="95000"/>
                  <a:lumOff val="5000"/>
                </a:prstClr>
              </a:solidFill>
              <a:latin typeface="Arial" pitchFamily="34" charset="0"/>
              <a:cs typeface="Arial" pitchFamily="34" charset="0"/>
            </a:endParaRPr>
          </a:p>
        </p:txBody>
      </p:sp>
      <p:sp>
        <p:nvSpPr>
          <p:cNvPr id="9" name="Прямоугольник 8"/>
          <p:cNvSpPr/>
          <p:nvPr/>
        </p:nvSpPr>
        <p:spPr>
          <a:xfrm>
            <a:off x="3643306" y="4000504"/>
            <a:ext cx="5040560" cy="1717393"/>
          </a:xfrm>
          <a:prstGeom prst="rect">
            <a:avLst/>
          </a:prstGeom>
        </p:spPr>
        <p:txBody>
          <a:bodyPr wrap="square">
            <a:spAutoFit/>
          </a:bodyPr>
          <a:lstStyle/>
          <a:p>
            <a:pPr lvl="0" algn="r">
              <a:spcBef>
                <a:spcPct val="20000"/>
              </a:spcBef>
            </a:pPr>
            <a:r>
              <a:rPr lang="ru-RU" sz="2400" dirty="0" smtClean="0">
                <a:solidFill>
                  <a:srgbClr val="EEECE1">
                    <a:lumMod val="10000"/>
                  </a:srgbClr>
                </a:solidFill>
                <a:latin typeface="Arial" pitchFamily="34" charset="0"/>
                <a:cs typeface="Arial" pitchFamily="34" charset="0"/>
              </a:rPr>
              <a:t>Автор:</a:t>
            </a:r>
            <a:r>
              <a:rPr lang="de-DE" sz="2400" dirty="0" smtClean="0">
                <a:solidFill>
                  <a:srgbClr val="EEECE1">
                    <a:lumMod val="10000"/>
                  </a:srgbClr>
                </a:solidFill>
                <a:latin typeface="Arial" pitchFamily="34" charset="0"/>
                <a:cs typeface="Arial" pitchFamily="34" charset="0"/>
              </a:rPr>
              <a:t>    </a:t>
            </a:r>
            <a:r>
              <a:rPr lang="ru-RU" sz="2400" dirty="0" smtClean="0">
                <a:solidFill>
                  <a:srgbClr val="EEECE1">
                    <a:lumMod val="10000"/>
                  </a:srgbClr>
                </a:solidFill>
                <a:latin typeface="Arial" pitchFamily="34" charset="0"/>
                <a:cs typeface="Arial" pitchFamily="34" charset="0"/>
              </a:rPr>
              <a:t>Тищенко Ирина </a:t>
            </a:r>
            <a:r>
              <a:rPr lang="de-DE" sz="2400" dirty="0" smtClean="0">
                <a:solidFill>
                  <a:srgbClr val="EEECE1">
                    <a:lumMod val="10000"/>
                  </a:srgbClr>
                </a:solidFill>
                <a:latin typeface="Arial" pitchFamily="34" charset="0"/>
                <a:cs typeface="Arial" pitchFamily="34" charset="0"/>
              </a:rPr>
              <a:t>          </a:t>
            </a:r>
            <a:r>
              <a:rPr lang="ru-RU" sz="2400" dirty="0" smtClean="0">
                <a:solidFill>
                  <a:srgbClr val="EEECE1">
                    <a:lumMod val="10000"/>
                  </a:srgbClr>
                </a:solidFill>
                <a:latin typeface="Arial" pitchFamily="34" charset="0"/>
                <a:cs typeface="Arial" pitchFamily="34" charset="0"/>
              </a:rPr>
              <a:t>Анатольевна, учитель </a:t>
            </a:r>
            <a:endParaRPr lang="de-DE" sz="2400" dirty="0" smtClean="0">
              <a:solidFill>
                <a:srgbClr val="EEECE1">
                  <a:lumMod val="10000"/>
                </a:srgbClr>
              </a:solidFill>
              <a:latin typeface="Arial" pitchFamily="34" charset="0"/>
              <a:cs typeface="Arial" pitchFamily="34" charset="0"/>
            </a:endParaRPr>
          </a:p>
          <a:p>
            <a:pPr lvl="0" algn="r">
              <a:spcBef>
                <a:spcPct val="20000"/>
              </a:spcBef>
            </a:pPr>
            <a:r>
              <a:rPr lang="ru-RU" sz="2400" dirty="0" smtClean="0">
                <a:solidFill>
                  <a:srgbClr val="EEECE1">
                    <a:lumMod val="10000"/>
                  </a:srgbClr>
                </a:solidFill>
                <a:latin typeface="Arial" pitchFamily="34" charset="0"/>
                <a:cs typeface="Arial" pitchFamily="34" charset="0"/>
              </a:rPr>
              <a:t>немецкого языка ГБОУ </a:t>
            </a:r>
            <a:endParaRPr lang="de-DE" sz="2400" dirty="0" smtClean="0">
              <a:solidFill>
                <a:srgbClr val="EEECE1">
                  <a:lumMod val="10000"/>
                </a:srgbClr>
              </a:solidFill>
              <a:latin typeface="Arial" pitchFamily="34" charset="0"/>
              <a:cs typeface="Arial" pitchFamily="34" charset="0"/>
            </a:endParaRPr>
          </a:p>
          <a:p>
            <a:pPr lvl="0" algn="r">
              <a:spcBef>
                <a:spcPct val="20000"/>
              </a:spcBef>
            </a:pPr>
            <a:r>
              <a:rPr lang="ru-RU" sz="2400" dirty="0" smtClean="0">
                <a:solidFill>
                  <a:srgbClr val="EEECE1">
                    <a:lumMod val="10000"/>
                  </a:srgbClr>
                </a:solidFill>
                <a:latin typeface="Arial" pitchFamily="34" charset="0"/>
                <a:cs typeface="Arial" pitchFamily="34" charset="0"/>
              </a:rPr>
              <a:t>г.Москвы «Школа №1935».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8" name="Прямоугольник 7"/>
          <p:cNvSpPr/>
          <p:nvPr/>
        </p:nvSpPr>
        <p:spPr>
          <a:xfrm>
            <a:off x="5220072" y="1628800"/>
            <a:ext cx="3744416" cy="3539430"/>
          </a:xfrm>
          <a:prstGeom prst="rect">
            <a:avLst/>
          </a:prstGeom>
        </p:spPr>
        <p:txBody>
          <a:bodyPr wrap="square">
            <a:spAutoFit/>
          </a:bodyPr>
          <a:lstStyle/>
          <a:p>
            <a:pPr algn="ctr">
              <a:spcBef>
                <a:spcPct val="20000"/>
              </a:spcBef>
            </a:pPr>
            <a:r>
              <a:rPr lang="de-DE" sz="2800" b="1" dirty="0" smtClean="0">
                <a:solidFill>
                  <a:srgbClr val="01FD73"/>
                </a:solidFill>
                <a:latin typeface="Arial" pitchFamily="34" charset="0"/>
                <a:cs typeface="Arial" pitchFamily="34" charset="0"/>
              </a:rPr>
              <a:t>D</a:t>
            </a:r>
            <a:r>
              <a:rPr lang="de-DE" sz="2800" dirty="0" smtClean="0">
                <a:solidFill>
                  <a:schemeClr val="bg1"/>
                </a:solidFill>
                <a:latin typeface="Arial" pitchFamily="34" charset="0"/>
                <a:cs typeface="Arial" pitchFamily="34" charset="0"/>
              </a:rPr>
              <a:t>er Monat</a:t>
            </a:r>
            <a:r>
              <a:rPr lang="de-DE" sz="2800" b="1" dirty="0" smtClean="0">
                <a:solidFill>
                  <a:schemeClr val="bg1"/>
                </a:solidFill>
                <a:latin typeface="Arial" pitchFamily="34" charset="0"/>
                <a:cs typeface="Arial" pitchFamily="34" charset="0"/>
              </a:rPr>
              <a:t> </a:t>
            </a:r>
            <a:r>
              <a:rPr lang="de-DE" sz="2800" b="1" dirty="0" smtClean="0">
                <a:solidFill>
                  <a:srgbClr val="01FD73"/>
                </a:solidFill>
                <a:latin typeface="Arial" pitchFamily="34" charset="0"/>
                <a:cs typeface="Arial" pitchFamily="34" charset="0"/>
              </a:rPr>
              <a:t>März</a:t>
            </a:r>
            <a:r>
              <a:rPr lang="de-DE" sz="2800" dirty="0" smtClean="0">
                <a:solidFill>
                  <a:schemeClr val="bg1"/>
                </a:solidFill>
                <a:latin typeface="Arial" pitchFamily="34" charset="0"/>
                <a:cs typeface="Arial" pitchFamily="34" charset="0"/>
              </a:rPr>
              <a:t>,</a:t>
            </a:r>
            <a:r>
              <a:rPr lang="de-DE" sz="2800" dirty="0" smtClean="0">
                <a:latin typeface="Arial" pitchFamily="34" charset="0"/>
                <a:cs typeface="Arial" pitchFamily="34" charset="0"/>
              </a:rPr>
              <a:t> </a:t>
            </a:r>
            <a:r>
              <a:rPr lang="de-DE" sz="2800" dirty="0" smtClean="0">
                <a:solidFill>
                  <a:schemeClr val="bg1"/>
                </a:solidFill>
                <a:latin typeface="Arial" pitchFamily="34" charset="0"/>
                <a:cs typeface="Arial" pitchFamily="34" charset="0"/>
              </a:rPr>
              <a:t>vor der Julianischen Kalenderreform der </a:t>
            </a:r>
            <a:r>
              <a:rPr lang="de-DE" sz="2800"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erste</a:t>
            </a:r>
            <a:r>
              <a:rPr lang="de-DE" sz="2800" dirty="0" smtClean="0">
                <a:solidFill>
                  <a:schemeClr val="bg1"/>
                </a:solidFill>
                <a:latin typeface="Arial" pitchFamily="34" charset="0"/>
                <a:cs typeface="Arial" pitchFamily="34" charset="0"/>
              </a:rPr>
              <a:t> Monat des Jahres, wurde nach dem römischen Kriegsgott </a:t>
            </a:r>
            <a:r>
              <a:rPr lang="de-DE" sz="28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Mars</a:t>
            </a:r>
            <a:r>
              <a:rPr lang="de-DE" sz="2800" dirty="0" smtClean="0">
                <a:latin typeface="Arial" pitchFamily="34" charset="0"/>
                <a:cs typeface="Arial" pitchFamily="34" charset="0"/>
              </a:rPr>
              <a:t> </a:t>
            </a:r>
            <a:r>
              <a:rPr lang="de-DE" sz="2800" dirty="0" smtClean="0">
                <a:solidFill>
                  <a:schemeClr val="bg1"/>
                </a:solidFill>
                <a:latin typeface="Arial" pitchFamily="34" charset="0"/>
                <a:cs typeface="Arial" pitchFamily="34" charset="0"/>
              </a:rPr>
              <a:t>benannt.  </a:t>
            </a:r>
            <a:endParaRPr lang="ru-RU" sz="2800" dirty="0">
              <a:solidFill>
                <a:schemeClr val="bg1"/>
              </a:solidFill>
              <a:latin typeface="Arial" pitchFamily="34" charset="0"/>
              <a:cs typeface="Arial" pitchFamily="34" charset="0"/>
            </a:endParaRPr>
          </a:p>
        </p:txBody>
      </p:sp>
      <p:sp>
        <p:nvSpPr>
          <p:cNvPr id="12" name="Заголовок 11"/>
          <p:cNvSpPr>
            <a:spLocks noGrp="1"/>
          </p:cNvSpPr>
          <p:nvPr>
            <p:ph type="title"/>
          </p:nvPr>
        </p:nvSpPr>
        <p:spPr>
          <a:xfrm>
            <a:off x="539552" y="-243408"/>
            <a:ext cx="8229600" cy="1143000"/>
          </a:xfrm>
        </p:spPr>
        <p:txBody>
          <a:bodyPr>
            <a:normAutofit/>
          </a:bodyPr>
          <a:lstStyle/>
          <a:p>
            <a:r>
              <a:rPr lang="de-DE" sz="4000" b="1" dirty="0" smtClean="0">
                <a:solidFill>
                  <a:schemeClr val="accent5">
                    <a:lumMod val="20000"/>
                    <a:lumOff val="80000"/>
                  </a:schemeClr>
                </a:solidFill>
                <a:effectLst>
                  <a:outerShdw blurRad="38100" dist="38100" dir="2700000" algn="tl">
                    <a:srgbClr val="000000">
                      <a:alpha val="43137"/>
                    </a:srgbClr>
                  </a:outerShdw>
                </a:effectLst>
                <a:latin typeface="Arial" pitchFamily="34" charset="0"/>
                <a:cs typeface="Arial" pitchFamily="34" charset="0"/>
              </a:rPr>
              <a:t>Herkunft der Monatsbezeichnung</a:t>
            </a:r>
            <a:endParaRPr lang="ru-RU" sz="4000" b="1" dirty="0">
              <a:solidFill>
                <a:schemeClr val="accent5">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2050" name="Picture 2" descr="C:\Users\ЕленаВл\Pictures\mars.png"/>
          <p:cNvPicPr>
            <a:picLocks noChangeAspect="1" noChangeArrowheads="1"/>
          </p:cNvPicPr>
          <p:nvPr/>
        </p:nvPicPr>
        <p:blipFill>
          <a:blip r:embed="rId3" cstate="print">
            <a:lum bright="34000" contrast="50000"/>
          </a:blip>
          <a:srcRect/>
          <a:stretch>
            <a:fillRect/>
          </a:stretch>
        </p:blipFill>
        <p:spPr bwMode="auto">
          <a:xfrm>
            <a:off x="467544" y="2132856"/>
            <a:ext cx="3136900" cy="44577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0" r="-20000"/>
          </a:stretch>
        </a:blipFill>
        <a:effectLst/>
      </p:bgPr>
    </p:bg>
    <p:spTree>
      <p:nvGrpSpPr>
        <p:cNvPr id="1" name=""/>
        <p:cNvGrpSpPr/>
        <p:nvPr/>
      </p:nvGrpSpPr>
      <p:grpSpPr>
        <a:xfrm>
          <a:off x="0" y="0"/>
          <a:ext cx="0" cy="0"/>
          <a:chOff x="0" y="0"/>
          <a:chExt cx="0" cy="0"/>
        </a:xfrm>
      </p:grpSpPr>
      <p:pic>
        <p:nvPicPr>
          <p:cNvPr id="4" name="Рисунок 3"/>
          <p:cNvPicPr/>
          <p:nvPr/>
        </p:nvPicPr>
        <p:blipFill>
          <a:blip r:embed="rId3" cstate="print">
            <a:lum bright="-2000" contrast="7000"/>
          </a:blip>
          <a:srcRect/>
          <a:stretch>
            <a:fillRect/>
          </a:stretch>
        </p:blipFill>
        <p:spPr bwMode="auto">
          <a:xfrm>
            <a:off x="5436096" y="1556792"/>
            <a:ext cx="3240360" cy="4305533"/>
          </a:xfrm>
          <a:prstGeom prst="rect">
            <a:avLst/>
          </a:prstGeom>
          <a:noFill/>
          <a:ln w="9525">
            <a:noFill/>
            <a:miter lim="800000"/>
            <a:headEnd/>
            <a:tailEnd/>
          </a:ln>
          <a:effectLst>
            <a:outerShdw blurRad="50800" dist="50800" dir="5400000" algn="ctr" rotWithShape="0">
              <a:srgbClr val="000000"/>
            </a:outerShdw>
          </a:effectLst>
        </p:spPr>
      </p:pic>
      <p:sp>
        <p:nvSpPr>
          <p:cNvPr id="6" name="Заголовок 11"/>
          <p:cNvSpPr txBox="1">
            <a:spLocks/>
          </p:cNvSpPr>
          <p:nvPr/>
        </p:nvSpPr>
        <p:spPr>
          <a:xfrm>
            <a:off x="539552" y="-243408"/>
            <a:ext cx="8229600" cy="1143000"/>
          </a:xfrm>
          <a:prstGeom prst="rect">
            <a:avLst/>
          </a:prstGeom>
          <a:effectLst>
            <a:outerShdw blurRad="50800" dist="50800" dir="5400000" algn="ctr" rotWithShape="0">
              <a:srgbClr val="005400"/>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000" b="1" i="0" u="none" strike="noStrike" kern="1200" cap="none" spc="0" normalizeH="0" baseline="0" noProof="0" dirty="0" smtClean="0">
                <a:ln>
                  <a:noFill/>
                </a:ln>
                <a:solidFill>
                  <a:schemeClr val="accent5">
                    <a:lumMod val="20000"/>
                    <a:lumOff val="80000"/>
                  </a:schemeClr>
                </a:solidFill>
                <a:effectLst>
                  <a:outerShdw blurRad="38100" dist="38100" dir="2700000" algn="tl">
                    <a:srgbClr val="000000">
                      <a:alpha val="43137"/>
                    </a:srgbClr>
                  </a:outerShdw>
                </a:effectLst>
                <a:uLnTx/>
                <a:uFillTx/>
                <a:latin typeface="Arial" pitchFamily="34" charset="0"/>
                <a:ea typeface="+mj-ea"/>
                <a:cs typeface="Arial" pitchFamily="34" charset="0"/>
              </a:rPr>
              <a:t>Herkunft der Monatsbezeichnung</a:t>
            </a:r>
            <a:endParaRPr kumimoji="0" lang="ru-RU" sz="4000" b="1" i="0" u="none" strike="noStrike" kern="1200" cap="none" spc="0" normalizeH="0" baseline="0" noProof="0" dirty="0">
              <a:ln>
                <a:noFill/>
              </a:ln>
              <a:solidFill>
                <a:schemeClr val="accent5">
                  <a:lumMod val="20000"/>
                  <a:lumOff val="80000"/>
                </a:schemeClr>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75" name="Rectangle 3"/>
          <p:cNvSpPr>
            <a:spLocks noChangeArrowheads="1"/>
          </p:cNvSpPr>
          <p:nvPr/>
        </p:nvSpPr>
        <p:spPr bwMode="auto">
          <a:xfrm>
            <a:off x="323528" y="692696"/>
            <a:ext cx="9793088" cy="954107"/>
          </a:xfrm>
          <a:prstGeom prst="rect">
            <a:avLst/>
          </a:prstGeom>
          <a:noFill/>
          <a:ln w="9525">
            <a:noFill/>
            <a:miter lim="800000"/>
            <a:headEnd/>
            <a:tailEnd/>
          </a:ln>
          <a:effectLst>
            <a:outerShdw dist="215900" dir="4800000" sx="134000" sy="134000" algn="ctr" rotWithShape="0">
              <a:schemeClr val="tx1"/>
            </a:outerShdw>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de-DE" sz="28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April</a:t>
            </a:r>
            <a:r>
              <a:rPr kumimoji="0" lang="de-DE"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de-DE" sz="2800" b="1" i="0" u="none" strike="noStrike" cap="none" normalizeH="0" baseline="0" dirty="0" smtClean="0">
                <a:ln>
                  <a:noFill/>
                </a:ln>
                <a:effectLst>
                  <a:outerShdw blurRad="38100" dist="38100" dir="2700000" algn="tl">
                    <a:srgbClr val="000000">
                      <a:alpha val="43137"/>
                    </a:srgbClr>
                  </a:outerShdw>
                </a:effectLst>
                <a:latin typeface="Arial" pitchFamily="34" charset="0"/>
                <a:ea typeface="Times New Roman" pitchFamily="18" charset="0"/>
                <a:cs typeface="Arial" pitchFamily="34" charset="0"/>
              </a:rPr>
              <a:t>hat seinen Namen von dem  lateinischen Wort „</a:t>
            </a:r>
            <a:r>
              <a:rPr kumimoji="0" lang="de-DE" sz="2800" b="1" i="1" u="none" strike="noStrike" cap="none" normalizeH="0" baseline="0" dirty="0" err="1" smtClean="0">
                <a:ln>
                  <a:noFill/>
                </a:ln>
                <a:effectLst>
                  <a:outerShdw blurRad="38100" dist="38100" dir="2700000" algn="tl">
                    <a:srgbClr val="000000">
                      <a:alpha val="43137"/>
                    </a:srgbClr>
                  </a:outerShdw>
                </a:effectLst>
                <a:latin typeface="Arial" pitchFamily="34" charset="0"/>
                <a:ea typeface="Times New Roman" pitchFamily="18" charset="0"/>
                <a:cs typeface="Arial" pitchFamily="34" charset="0"/>
              </a:rPr>
              <a:t>aperire</a:t>
            </a:r>
            <a:r>
              <a:rPr kumimoji="0" lang="de-DE" sz="2800" b="1" i="0" u="none" strike="noStrike" cap="none" normalizeH="0" baseline="0" dirty="0" smtClean="0">
                <a:ln>
                  <a:noFill/>
                </a:ln>
                <a:effectLst>
                  <a:outerShdw blurRad="38100" dist="38100" dir="2700000" algn="tl">
                    <a:srgbClr val="000000">
                      <a:alpha val="43137"/>
                    </a:srgbClr>
                  </a:outerShdw>
                </a:effectLst>
                <a:latin typeface="Arial" pitchFamily="34" charset="0"/>
                <a:ea typeface="Times New Roman" pitchFamily="18" charset="0"/>
                <a:cs typeface="Arial" pitchFamily="34" charset="0"/>
              </a:rPr>
              <a:t>“, das bedeutet: </a:t>
            </a:r>
            <a:r>
              <a:rPr kumimoji="0" lang="de-DE" sz="2800" b="1" i="1" u="none" strike="noStrike" cap="none" normalizeH="0" baseline="0" dirty="0" smtClean="0">
                <a:ln>
                  <a:noFill/>
                </a:ln>
                <a:effectLst>
                  <a:outerShdw blurRad="38100" dist="38100" dir="2700000" algn="tl">
                    <a:srgbClr val="000000">
                      <a:alpha val="43137"/>
                    </a:srgbClr>
                  </a:outerShdw>
                </a:effectLst>
                <a:latin typeface="Arial" pitchFamily="34" charset="0"/>
                <a:ea typeface="Times New Roman" pitchFamily="18" charset="0"/>
                <a:cs typeface="Arial" pitchFamily="34" charset="0"/>
              </a:rPr>
              <a:t>öffnen</a:t>
            </a:r>
            <a:r>
              <a:rPr kumimoji="0" lang="de-DE" sz="2800" b="1" i="0" u="none" strike="noStrike" cap="none" normalizeH="0" baseline="0" dirty="0" smtClean="0">
                <a:ln>
                  <a:noFill/>
                </a:ln>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endParaRPr kumimoji="0" lang="de-DE" sz="28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sp>
        <p:nvSpPr>
          <p:cNvPr id="7" name="Прямоугольник 6"/>
          <p:cNvSpPr/>
          <p:nvPr/>
        </p:nvSpPr>
        <p:spPr>
          <a:xfrm>
            <a:off x="357158" y="1500174"/>
            <a:ext cx="4752528" cy="1384995"/>
          </a:xfrm>
          <a:prstGeom prst="rect">
            <a:avLst/>
          </a:prstGeom>
        </p:spPr>
        <p:txBody>
          <a:bodyPr wrap="square">
            <a:spAutoFit/>
          </a:bodyPr>
          <a:lstStyle/>
          <a:p>
            <a:r>
              <a:rPr lang="de-DE" sz="2800" b="1" dirty="0" smtClean="0">
                <a:solidFill>
                  <a:prstClr val="black"/>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Damit wollten die Menschen sagen: Alles ist nun für den Frühling offen. </a:t>
            </a:r>
            <a:endParaRPr lang="ru-RU"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9000" r="-29000"/>
          </a:stretch>
        </a:blipFill>
        <a:effectLst/>
      </p:bgPr>
    </p:bg>
    <p:spTree>
      <p:nvGrpSpPr>
        <p:cNvPr id="1" name=""/>
        <p:cNvGrpSpPr/>
        <p:nvPr/>
      </p:nvGrpSpPr>
      <p:grpSpPr>
        <a:xfrm>
          <a:off x="0" y="0"/>
          <a:ext cx="0" cy="0"/>
          <a:chOff x="0" y="0"/>
          <a:chExt cx="0" cy="0"/>
        </a:xfrm>
      </p:grpSpPr>
      <p:pic>
        <p:nvPicPr>
          <p:cNvPr id="4" name="Рисунок 3"/>
          <p:cNvPicPr/>
          <p:nvPr/>
        </p:nvPicPr>
        <p:blipFill>
          <a:blip r:embed="rId3" cstate="print"/>
          <a:srcRect/>
          <a:stretch>
            <a:fillRect/>
          </a:stretch>
        </p:blipFill>
        <p:spPr bwMode="auto">
          <a:xfrm>
            <a:off x="539552" y="2204864"/>
            <a:ext cx="3168352" cy="4378087"/>
          </a:xfrm>
          <a:prstGeom prst="rect">
            <a:avLst/>
          </a:prstGeom>
          <a:noFill/>
          <a:ln w="9525">
            <a:noFill/>
            <a:miter lim="800000"/>
            <a:headEnd/>
            <a:tailEnd/>
          </a:ln>
        </p:spPr>
      </p:pic>
      <p:sp>
        <p:nvSpPr>
          <p:cNvPr id="6" name="Заголовок 11"/>
          <p:cNvSpPr txBox="1">
            <a:spLocks/>
          </p:cNvSpPr>
          <p:nvPr/>
        </p:nvSpPr>
        <p:spPr>
          <a:xfrm>
            <a:off x="539552" y="-243408"/>
            <a:ext cx="8229600" cy="1143000"/>
          </a:xfrm>
          <a:prstGeom prst="rect">
            <a:avLst/>
          </a:prstGeom>
          <a:effectLst>
            <a:outerShdw blurRad="50800" dist="50800" dir="5400000" algn="ctr" rotWithShape="0">
              <a:schemeClr val="tx1">
                <a:lumMod val="75000"/>
                <a:lumOff val="25000"/>
              </a:schemeClr>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000" b="1" i="0" u="none" strike="noStrike" kern="1200" cap="none" spc="0" normalizeH="0" baseline="0" noProof="0" dirty="0" smtClean="0">
                <a:ln>
                  <a:noFill/>
                </a:ln>
                <a:solidFill>
                  <a:schemeClr val="accent5">
                    <a:lumMod val="20000"/>
                    <a:lumOff val="80000"/>
                  </a:schemeClr>
                </a:solidFill>
                <a:effectLst>
                  <a:outerShdw blurRad="38100" dist="38100" dir="2700000" algn="tl">
                    <a:srgbClr val="000000">
                      <a:alpha val="43137"/>
                    </a:srgbClr>
                  </a:outerShdw>
                </a:effectLst>
                <a:uLnTx/>
                <a:uFillTx/>
                <a:latin typeface="Arial" pitchFamily="34" charset="0"/>
                <a:ea typeface="+mj-ea"/>
                <a:cs typeface="Arial" pitchFamily="34" charset="0"/>
              </a:rPr>
              <a:t>Herkunft der Monatsbezeichnung</a:t>
            </a:r>
            <a:endParaRPr kumimoji="0" lang="ru-RU" sz="4000" b="1" i="0" u="none" strike="noStrike" kern="1200" cap="none" spc="0" normalizeH="0" baseline="0" noProof="0" dirty="0">
              <a:ln>
                <a:noFill/>
              </a:ln>
              <a:solidFill>
                <a:schemeClr val="accent5">
                  <a:lumMod val="20000"/>
                  <a:lumOff val="80000"/>
                </a:schemeClr>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8" name="Прямоугольник 7"/>
          <p:cNvSpPr/>
          <p:nvPr/>
        </p:nvSpPr>
        <p:spPr>
          <a:xfrm>
            <a:off x="4427984" y="836712"/>
            <a:ext cx="4392488" cy="2677656"/>
          </a:xfrm>
          <a:prstGeom prst="rect">
            <a:avLst/>
          </a:prstGeom>
        </p:spPr>
        <p:txBody>
          <a:bodyPr wrap="square">
            <a:spAutoFit/>
          </a:bodyPr>
          <a:lstStyle/>
          <a:p>
            <a:pPr algn="ctr"/>
            <a:r>
              <a:rPr lang="de-DE" sz="2800" b="1" dirty="0" smtClean="0">
                <a:solidFill>
                  <a:srgbClr val="00B0F0"/>
                </a:solidFill>
                <a:latin typeface="Arial" pitchFamily="34" charset="0"/>
                <a:cs typeface="Arial" pitchFamily="34" charset="0"/>
              </a:rPr>
              <a:t>Mai</a:t>
            </a:r>
            <a:r>
              <a:rPr lang="de-DE" sz="2800" dirty="0" smtClean="0">
                <a:solidFill>
                  <a:srgbClr val="0070C0"/>
                </a:solidFill>
                <a:latin typeface="Arial" pitchFamily="34" charset="0"/>
                <a:cs typeface="Arial" pitchFamily="34" charset="0"/>
              </a:rPr>
              <a:t> </a:t>
            </a:r>
            <a:r>
              <a:rPr lang="de-DE" sz="2800" dirty="0" smtClean="0">
                <a:latin typeface="Arial" pitchFamily="34" charset="0"/>
                <a:cs typeface="Arial" pitchFamily="34" charset="0"/>
              </a:rPr>
              <a:t>wurde der Göttin des Wachsens und Blühens geweiht, der Göttin</a:t>
            </a:r>
            <a:r>
              <a:rPr lang="de-DE" sz="2800" dirty="0" smtClean="0">
                <a:effectLst>
                  <a:outerShdw blurRad="38100" dist="38100" dir="2700000" algn="tl">
                    <a:srgbClr val="000000">
                      <a:alpha val="43137"/>
                    </a:srgbClr>
                  </a:outerShdw>
                </a:effectLst>
                <a:latin typeface="Arial" pitchFamily="34" charset="0"/>
                <a:cs typeface="Arial" pitchFamily="34" charset="0"/>
              </a:rPr>
              <a:t> Maia</a:t>
            </a:r>
            <a:r>
              <a:rPr lang="de-DE" sz="2800" dirty="0" smtClean="0">
                <a:latin typeface="Arial" pitchFamily="34" charset="0"/>
                <a:cs typeface="Arial" pitchFamily="34" charset="0"/>
              </a:rPr>
              <a:t>. Im «wunderschönen Monat Mai»  grünt und blüht alles.</a:t>
            </a:r>
            <a:endParaRPr lang="ru-RU"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normAutofit/>
          </a:bodyPr>
          <a:lstStyle/>
          <a:p>
            <a:r>
              <a:rPr lang="de-DE" sz="4000" dirty="0" smtClean="0">
                <a:latin typeface="Arial" pitchFamily="34" charset="0"/>
                <a:cs typeface="Arial" pitchFamily="34" charset="0"/>
              </a:rPr>
              <a:t>Stellt die </a:t>
            </a:r>
            <a:r>
              <a:rPr lang="de-DE" sz="4000" b="1" dirty="0" smtClean="0">
                <a:solidFill>
                  <a:srgbClr val="CC3399"/>
                </a:solidFill>
                <a:effectLst>
                  <a:outerShdw blurRad="38100" dist="38100" dir="2700000" algn="tl">
                    <a:srgbClr val="000000">
                      <a:alpha val="43137"/>
                    </a:srgbClr>
                  </a:outerShdw>
                </a:effectLst>
                <a:latin typeface="Arial" pitchFamily="34" charset="0"/>
                <a:cs typeface="Arial" pitchFamily="34" charset="0"/>
              </a:rPr>
              <a:t>Sprichwörter</a:t>
            </a:r>
            <a:r>
              <a:rPr lang="de-DE" sz="4000" dirty="0" smtClean="0">
                <a:latin typeface="Arial" pitchFamily="34" charset="0"/>
                <a:cs typeface="Arial" pitchFamily="34" charset="0"/>
              </a:rPr>
              <a:t>  zusammen</a:t>
            </a:r>
            <a:endParaRPr lang="ru-RU" sz="4000" dirty="0">
              <a:latin typeface="Arial" pitchFamily="34" charset="0"/>
              <a:cs typeface="Arial" pitchFamily="34" charset="0"/>
            </a:endParaRPr>
          </a:p>
        </p:txBody>
      </p:sp>
      <p:graphicFrame>
        <p:nvGraphicFramePr>
          <p:cNvPr id="5" name="Таблица 4"/>
          <p:cNvGraphicFramePr>
            <a:graphicFrameLocks noGrp="1"/>
          </p:cNvGraphicFramePr>
          <p:nvPr/>
        </p:nvGraphicFramePr>
        <p:xfrm>
          <a:off x="857224" y="1643050"/>
          <a:ext cx="7818092" cy="3833229"/>
        </p:xfrm>
        <a:graphic>
          <a:graphicData uri="http://schemas.openxmlformats.org/drawingml/2006/table">
            <a:tbl>
              <a:tblPr firstRow="1" bandRow="1">
                <a:tableStyleId>{5C22544A-7EE6-4342-B048-85BDC9FD1C3A}</a:tableStyleId>
              </a:tblPr>
              <a:tblGrid>
                <a:gridCol w="3857652"/>
                <a:gridCol w="3960440"/>
              </a:tblGrid>
              <a:tr h="1240505">
                <a:tc>
                  <a:txBody>
                    <a:bodyPr/>
                    <a:lstStyle/>
                    <a:p>
                      <a:pPr algn="ctr">
                        <a:spcAft>
                          <a:spcPts val="0"/>
                        </a:spcAft>
                      </a:pPr>
                      <a:r>
                        <a:rPr lang="de-DE" sz="3600" b="0" dirty="0">
                          <a:solidFill>
                            <a:schemeClr val="tx1"/>
                          </a:solidFill>
                          <a:latin typeface="Times New Roman"/>
                          <a:ea typeface="Times New Roman"/>
                        </a:rPr>
                        <a:t>Gute </a:t>
                      </a:r>
                      <a:r>
                        <a:rPr lang="de-DE" sz="3600" b="0" dirty="0" smtClean="0">
                          <a:solidFill>
                            <a:schemeClr val="tx1"/>
                          </a:solidFill>
                          <a:latin typeface="Times New Roman"/>
                          <a:ea typeface="Times New Roman"/>
                        </a:rPr>
                        <a:t>Saat…</a:t>
                      </a:r>
                      <a:endParaRPr lang="ru-RU" sz="3600" b="0" dirty="0">
                        <a:solidFill>
                          <a:schemeClr val="tx1"/>
                        </a:solidFill>
                        <a:latin typeface="Times New Roman"/>
                        <a:ea typeface="Times New Roman"/>
                      </a:endParaRPr>
                    </a:p>
                  </a:txBody>
                  <a:tcPr marL="145839" marR="145839" marT="0" marB="0" anchor="ctr">
                    <a:solidFill>
                      <a:srgbClr val="E9EFF7"/>
                    </a:solidFill>
                  </a:tcPr>
                </a:tc>
                <a:tc>
                  <a:txBody>
                    <a:bodyPr/>
                    <a:lstStyle/>
                    <a:p>
                      <a:pPr algn="ctr"/>
                      <a:r>
                        <a:rPr lang="de-DE" sz="3600" b="0" dirty="0" smtClean="0">
                          <a:solidFill>
                            <a:schemeClr val="tx1"/>
                          </a:solidFill>
                          <a:latin typeface="Times New Roman" pitchFamily="18" charset="0"/>
                          <a:cs typeface="Times New Roman" pitchFamily="18" charset="0"/>
                        </a:rPr>
                        <a:t>…der April mit dem Gras</a:t>
                      </a:r>
                      <a:endParaRPr lang="ru-RU" sz="3600" b="0" dirty="0"/>
                    </a:p>
                  </a:txBody>
                  <a:tcPr marL="116671" marR="116671" marT="0" marB="58335" anchor="ctr">
                    <a:solidFill>
                      <a:srgbClr val="E9EFF7"/>
                    </a:solidFill>
                  </a:tcPr>
                </a:tc>
              </a:tr>
              <a:tr h="1437109">
                <a:tc>
                  <a:txBody>
                    <a:bodyPr/>
                    <a:lstStyle/>
                    <a:p>
                      <a:pPr algn="ctr"/>
                      <a:r>
                        <a:rPr lang="de-DE" sz="3600" kern="1200" dirty="0" smtClean="0">
                          <a:solidFill>
                            <a:schemeClr val="dk1"/>
                          </a:solidFill>
                          <a:latin typeface="Times New Roman" pitchFamily="18" charset="0"/>
                          <a:ea typeface="+mn-ea"/>
                          <a:cs typeface="Times New Roman" pitchFamily="18" charset="0"/>
                        </a:rPr>
                        <a:t>Mai kühl und nass…</a:t>
                      </a:r>
                      <a:endParaRPr lang="ru-RU" sz="3600" dirty="0">
                        <a:latin typeface="Times New Roman" pitchFamily="18" charset="0"/>
                        <a:cs typeface="Times New Roman" pitchFamily="18" charset="0"/>
                      </a:endParaRPr>
                    </a:p>
                  </a:txBody>
                  <a:tcPr marL="116671" marR="116671" marT="0" marB="58335" anchor="ctr"/>
                </a:tc>
                <a:tc>
                  <a:txBody>
                    <a:bodyPr/>
                    <a:lstStyle/>
                    <a:p>
                      <a:pPr algn="ctr"/>
                      <a:r>
                        <a:rPr lang="de-DE" sz="3600" dirty="0" smtClean="0">
                          <a:latin typeface="Times New Roman"/>
                          <a:ea typeface="Times New Roman"/>
                        </a:rPr>
                        <a:t>…gute Ernte</a:t>
                      </a:r>
                      <a:endParaRPr lang="ru-RU" sz="3600" dirty="0"/>
                    </a:p>
                  </a:txBody>
                  <a:tcPr marL="116671" marR="116671" marT="0" marB="58335" anchor="ct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3600" dirty="0" smtClean="0">
                          <a:solidFill>
                            <a:schemeClr val="tx1"/>
                          </a:solidFill>
                          <a:latin typeface="Times New Roman" pitchFamily="18" charset="0"/>
                          <a:cs typeface="Times New Roman" pitchFamily="18" charset="0"/>
                        </a:rPr>
                        <a:t>Der März mit dem Wasser… </a:t>
                      </a:r>
                    </a:p>
                  </a:txBody>
                  <a:tcPr marL="116671" marR="116671" marT="0" marB="5833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3600" kern="1200" dirty="0" smtClean="0">
                          <a:solidFill>
                            <a:schemeClr val="dk1"/>
                          </a:solidFill>
                          <a:latin typeface="Times New Roman" pitchFamily="18" charset="0"/>
                          <a:ea typeface="+mn-ea"/>
                          <a:cs typeface="Times New Roman" pitchFamily="18" charset="0"/>
                        </a:rPr>
                        <a:t>…füllt</a:t>
                      </a:r>
                      <a:r>
                        <a:rPr lang="de-DE" sz="3600" kern="1200" baseline="0" dirty="0" smtClean="0">
                          <a:solidFill>
                            <a:schemeClr val="dk1"/>
                          </a:solidFill>
                          <a:latin typeface="Times New Roman" pitchFamily="18" charset="0"/>
                          <a:ea typeface="+mn-ea"/>
                          <a:cs typeface="Times New Roman" pitchFamily="18" charset="0"/>
                        </a:rPr>
                        <a:t> </a:t>
                      </a:r>
                      <a:r>
                        <a:rPr lang="de-DE" sz="3600" kern="1200" dirty="0" smtClean="0">
                          <a:solidFill>
                            <a:schemeClr val="dk1"/>
                          </a:solidFill>
                          <a:latin typeface="Times New Roman" pitchFamily="18" charset="0"/>
                          <a:ea typeface="+mn-ea"/>
                          <a:cs typeface="Times New Roman" pitchFamily="18" charset="0"/>
                        </a:rPr>
                        <a:t>dem Bauer Scheuer und Fass</a:t>
                      </a:r>
                      <a:endParaRPr lang="ru-RU" sz="3600" dirty="0">
                        <a:latin typeface="Times New Roman" pitchFamily="18" charset="0"/>
                        <a:cs typeface="Times New Roman" pitchFamily="18" charset="0"/>
                      </a:endParaRPr>
                    </a:p>
                  </a:txBody>
                  <a:tcPr marL="116671" marR="116671" marT="0" marB="58335" anchor="ctr"/>
                </a:tc>
              </a:tr>
            </a:tbl>
          </a:graphicData>
        </a:graphic>
      </p:graphicFrame>
      <p:sp>
        <p:nvSpPr>
          <p:cNvPr id="6" name="Стрелка вправо 5"/>
          <p:cNvSpPr/>
          <p:nvPr/>
        </p:nvSpPr>
        <p:spPr>
          <a:xfrm rot="2325314">
            <a:off x="3676988" y="2901518"/>
            <a:ext cx="2053096" cy="163215"/>
          </a:xfrm>
          <a:prstGeom prst="rightArrow">
            <a:avLst>
              <a:gd name="adj1" fmla="val 50000"/>
              <a:gd name="adj2" fmla="val 6229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p:cNvSpPr/>
          <p:nvPr/>
        </p:nvSpPr>
        <p:spPr>
          <a:xfrm rot="17696832" flipV="1">
            <a:off x="3591196" y="3309877"/>
            <a:ext cx="2384625" cy="166238"/>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право 6"/>
          <p:cNvSpPr/>
          <p:nvPr/>
        </p:nvSpPr>
        <p:spPr>
          <a:xfrm rot="2958177">
            <a:off x="3905222" y="3947672"/>
            <a:ext cx="1249118" cy="1475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71472" y="1571612"/>
          <a:ext cx="7889530" cy="4641291"/>
        </p:xfrm>
        <a:graphic>
          <a:graphicData uri="http://schemas.openxmlformats.org/drawingml/2006/table">
            <a:tbl>
              <a:tblPr firstRow="1" bandRow="1">
                <a:tableStyleId>{5C22544A-7EE6-4342-B048-85BDC9FD1C3A}</a:tableStyleId>
              </a:tblPr>
              <a:tblGrid>
                <a:gridCol w="3919873"/>
                <a:gridCol w="3969657"/>
              </a:tblGrid>
              <a:tr h="12327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3600" b="0" dirty="0" smtClean="0">
                          <a:solidFill>
                            <a:schemeClr val="tx1"/>
                          </a:solidFill>
                          <a:latin typeface="Times New Roman"/>
                          <a:ea typeface="Times New Roman"/>
                        </a:rPr>
                        <a:t>Gute Saat, gute Ernte</a:t>
                      </a:r>
                      <a:r>
                        <a:rPr lang="ru-RU" sz="3600" b="0" dirty="0" smtClean="0">
                          <a:latin typeface="Times New Roman"/>
                          <a:ea typeface="Times New Roman"/>
                        </a:rPr>
                        <a:t>.</a:t>
                      </a:r>
                      <a:endParaRPr lang="ru-RU" sz="3600" b="0" dirty="0" smtClean="0"/>
                    </a:p>
                  </a:txBody>
                  <a:tcPr marL="145839" marR="145839" marT="0" marB="0" anchor="ctr">
                    <a:solidFill>
                      <a:srgbClr val="F7FCFF"/>
                    </a:solidFill>
                  </a:tcPr>
                </a:tc>
                <a:tc>
                  <a:txBody>
                    <a:bodyPr/>
                    <a:lstStyle/>
                    <a:p>
                      <a:pPr algn="ctr"/>
                      <a:r>
                        <a:rPr lang="ru-RU" sz="3600" b="0" dirty="0" smtClean="0">
                          <a:solidFill>
                            <a:schemeClr val="tx1"/>
                          </a:solidFill>
                          <a:latin typeface="Times New Roman"/>
                          <a:ea typeface="Times New Roman"/>
                        </a:rPr>
                        <a:t>Май холодный – год хлебородный</a:t>
                      </a:r>
                      <a:endParaRPr lang="ru-RU" sz="3600" b="0" dirty="0">
                        <a:solidFill>
                          <a:schemeClr val="tx1"/>
                        </a:solidFill>
                      </a:endParaRPr>
                    </a:p>
                  </a:txBody>
                  <a:tcPr marL="116671" marR="116671" marT="0" marB="58335" anchor="ctr">
                    <a:solidFill>
                      <a:srgbClr val="F7FCFF"/>
                    </a:solidFill>
                  </a:tcPr>
                </a:tc>
              </a:tr>
              <a:tr h="13822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3600" kern="1200" dirty="0" smtClean="0">
                          <a:solidFill>
                            <a:schemeClr val="dk1"/>
                          </a:solidFill>
                          <a:latin typeface="Times New Roman" pitchFamily="18" charset="0"/>
                          <a:ea typeface="+mn-ea"/>
                          <a:cs typeface="Times New Roman" pitchFamily="18" charset="0"/>
                        </a:rPr>
                        <a:t>Mai kühl und nass füllt</a:t>
                      </a:r>
                      <a:r>
                        <a:rPr lang="de-DE" sz="3600" kern="1200" baseline="0" dirty="0" smtClean="0">
                          <a:solidFill>
                            <a:schemeClr val="dk1"/>
                          </a:solidFill>
                          <a:latin typeface="Times New Roman" pitchFamily="18" charset="0"/>
                          <a:ea typeface="+mn-ea"/>
                          <a:cs typeface="Times New Roman" pitchFamily="18" charset="0"/>
                        </a:rPr>
                        <a:t> </a:t>
                      </a:r>
                      <a:r>
                        <a:rPr lang="de-DE" sz="3600" kern="1200" dirty="0" smtClean="0">
                          <a:solidFill>
                            <a:schemeClr val="dk1"/>
                          </a:solidFill>
                          <a:latin typeface="Times New Roman" pitchFamily="18" charset="0"/>
                          <a:ea typeface="+mn-ea"/>
                          <a:cs typeface="Times New Roman" pitchFamily="18" charset="0"/>
                        </a:rPr>
                        <a:t>dem Bauer Scheuer und Fass</a:t>
                      </a:r>
                      <a:endParaRPr lang="ru-RU" sz="3600" dirty="0" smtClean="0">
                        <a:latin typeface="Times New Roman" pitchFamily="18" charset="0"/>
                        <a:cs typeface="Times New Roman" pitchFamily="18" charset="0"/>
                      </a:endParaRPr>
                    </a:p>
                  </a:txBody>
                  <a:tcPr marL="116671" marR="116671" marT="0" marB="5833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3600" dirty="0" smtClean="0">
                          <a:solidFill>
                            <a:schemeClr val="tx1"/>
                          </a:solidFill>
                          <a:latin typeface="Times New Roman" pitchFamily="18" charset="0"/>
                          <a:cs typeface="Times New Roman" pitchFamily="18" charset="0"/>
                        </a:rPr>
                        <a:t>Март с водой </a:t>
                      </a:r>
                      <a:r>
                        <a:rPr lang="en-US" sz="36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3600" dirty="0" smtClean="0">
                        <a:solidFill>
                          <a:schemeClr val="tx1"/>
                        </a:solidFill>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3600" dirty="0" smtClean="0">
                          <a:solidFill>
                            <a:schemeClr val="tx1"/>
                          </a:solidFill>
                          <a:latin typeface="Times New Roman" pitchFamily="18" charset="0"/>
                          <a:cs typeface="Times New Roman" pitchFamily="18" charset="0"/>
                        </a:rPr>
                        <a:t> апрель с травой</a:t>
                      </a:r>
                      <a:endParaRPr lang="de-DE" sz="3600" dirty="0" smtClean="0">
                        <a:solidFill>
                          <a:schemeClr val="tx1"/>
                        </a:solidFill>
                        <a:latin typeface="Times New Roman" pitchFamily="18" charset="0"/>
                        <a:cs typeface="Times New Roman" pitchFamily="18" charset="0"/>
                      </a:endParaRPr>
                    </a:p>
                  </a:txBody>
                  <a:tcPr marL="116671" marR="116671" marT="0" marB="58335" anchor="ctr"/>
                </a:tc>
              </a:tr>
              <a:tr h="13454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3600" dirty="0" smtClean="0">
                          <a:solidFill>
                            <a:schemeClr val="tx1"/>
                          </a:solidFill>
                          <a:latin typeface="Times New Roman" pitchFamily="18" charset="0"/>
                          <a:cs typeface="Times New Roman" pitchFamily="18" charset="0"/>
                        </a:rPr>
                        <a:t>Der März mit dem Wasser, der April mit dem Gras</a:t>
                      </a:r>
                    </a:p>
                  </a:txBody>
                  <a:tcPr marL="116671" marR="116671" marT="0" marB="5833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3600" kern="1200" dirty="0" smtClean="0">
                          <a:solidFill>
                            <a:schemeClr val="dk1"/>
                          </a:solidFill>
                          <a:latin typeface="Times New Roman" pitchFamily="18" charset="0"/>
                          <a:ea typeface="+mn-ea"/>
                          <a:cs typeface="Times New Roman" pitchFamily="18" charset="0"/>
                        </a:rPr>
                        <a:t>Что посеешь, то и пожнёшь</a:t>
                      </a:r>
                      <a:endParaRPr lang="ru-RU" sz="3600" dirty="0" smtClean="0">
                        <a:latin typeface="Times New Roman" pitchFamily="18" charset="0"/>
                        <a:cs typeface="Times New Roman" pitchFamily="18" charset="0"/>
                      </a:endParaRPr>
                    </a:p>
                  </a:txBody>
                  <a:tcPr marL="116671" marR="116671" marT="0" marB="58335" anchor="ctr"/>
                </a:tc>
              </a:tr>
            </a:tbl>
          </a:graphicData>
        </a:graphic>
      </p:graphicFrame>
      <p:sp>
        <p:nvSpPr>
          <p:cNvPr id="5" name="Заголовок 1"/>
          <p:cNvSpPr>
            <a:spLocks noGrp="1"/>
          </p:cNvSpPr>
          <p:nvPr>
            <p:ph type="title"/>
          </p:nvPr>
        </p:nvSpPr>
        <p:spPr>
          <a:xfrm>
            <a:off x="-180528" y="188640"/>
            <a:ext cx="9541568" cy="1143000"/>
          </a:xfrm>
        </p:spPr>
        <p:txBody>
          <a:bodyPr>
            <a:noAutofit/>
          </a:bodyPr>
          <a:lstStyle/>
          <a:p>
            <a:r>
              <a:rPr lang="de-DE" sz="3600" dirty="0" smtClean="0">
                <a:latin typeface="Arial" pitchFamily="34" charset="0"/>
                <a:cs typeface="Arial" pitchFamily="34" charset="0"/>
              </a:rPr>
              <a:t>Findet die deutsch-russischen </a:t>
            </a:r>
            <a:r>
              <a:rPr lang="de-DE" sz="3600" b="1" dirty="0" smtClean="0">
                <a:solidFill>
                  <a:srgbClr val="CC3399"/>
                </a:solidFill>
                <a:effectLst>
                  <a:outerShdw blurRad="38100" dist="38100" dir="2700000" algn="tl">
                    <a:srgbClr val="000000">
                      <a:alpha val="43137"/>
                    </a:srgbClr>
                  </a:outerShdw>
                </a:effectLst>
                <a:latin typeface="Arial" pitchFamily="34" charset="0"/>
                <a:cs typeface="Arial" pitchFamily="34" charset="0"/>
              </a:rPr>
              <a:t>Äquivalente</a:t>
            </a:r>
            <a:r>
              <a:rPr lang="de-DE" sz="3600" b="1" dirty="0" smtClean="0">
                <a:latin typeface="Arial" pitchFamily="34" charset="0"/>
                <a:cs typeface="Arial" pitchFamily="34" charset="0"/>
              </a:rPr>
              <a:t> </a:t>
            </a:r>
            <a:endParaRPr lang="ru-RU" sz="3600" b="1" dirty="0">
              <a:latin typeface="Arial" pitchFamily="34" charset="0"/>
              <a:cs typeface="Arial" pitchFamily="34" charset="0"/>
            </a:endParaRPr>
          </a:p>
        </p:txBody>
      </p:sp>
      <p:sp>
        <p:nvSpPr>
          <p:cNvPr id="9" name="Стрелка вправо 8"/>
          <p:cNvSpPr/>
          <p:nvPr/>
        </p:nvSpPr>
        <p:spPr>
          <a:xfrm rot="-3420000">
            <a:off x="3759120" y="3145273"/>
            <a:ext cx="1284281" cy="1325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право 6"/>
          <p:cNvSpPr/>
          <p:nvPr/>
        </p:nvSpPr>
        <p:spPr>
          <a:xfrm rot="25500000">
            <a:off x="3479187" y="3635173"/>
            <a:ext cx="2314619" cy="175333"/>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p:cNvSpPr/>
          <p:nvPr/>
        </p:nvSpPr>
        <p:spPr>
          <a:xfrm rot="18428397">
            <a:off x="4021581" y="4124403"/>
            <a:ext cx="1298828" cy="193370"/>
          </a:xfrm>
          <a:prstGeom prst="rightArrow">
            <a:avLst>
              <a:gd name="adj1" fmla="val 50000"/>
              <a:gd name="adj2" fmla="val 6229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1"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8000" b="-28000"/>
          </a:stretch>
        </a:blipFill>
        <a:effectLst/>
      </p:bgPr>
    </p:bg>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643306" y="0"/>
            <a:ext cx="6588224" cy="1143000"/>
          </a:xfrm>
        </p:spPr>
        <p:txBody>
          <a:bodyPr>
            <a:noAutofit/>
          </a:bodyPr>
          <a:lstStyle/>
          <a:p>
            <a:r>
              <a:rPr lang="de-DE" sz="60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Das Wetter</a:t>
            </a:r>
            <a:endParaRPr lang="ru-RU" sz="60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Прямоугольник 4"/>
          <p:cNvSpPr/>
          <p:nvPr/>
        </p:nvSpPr>
        <p:spPr>
          <a:xfrm>
            <a:off x="4572000" y="692696"/>
            <a:ext cx="5112568" cy="1015663"/>
          </a:xfrm>
          <a:prstGeom prst="rect">
            <a:avLst/>
          </a:prstGeom>
        </p:spPr>
        <p:txBody>
          <a:bodyPr wrap="square">
            <a:spAutoFit/>
          </a:bodyPr>
          <a:lstStyle/>
          <a:p>
            <a:pPr algn="ctr"/>
            <a:r>
              <a:rPr lang="de-DE" sz="6000"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im</a:t>
            </a:r>
          </a:p>
        </p:txBody>
      </p:sp>
      <p:sp>
        <p:nvSpPr>
          <p:cNvPr id="6" name="Прямоугольник 5"/>
          <p:cNvSpPr/>
          <p:nvPr/>
        </p:nvSpPr>
        <p:spPr>
          <a:xfrm>
            <a:off x="4788024" y="1340768"/>
            <a:ext cx="4729882" cy="1015663"/>
          </a:xfrm>
          <a:prstGeom prst="rect">
            <a:avLst/>
          </a:prstGeom>
        </p:spPr>
        <p:txBody>
          <a:bodyPr wrap="square">
            <a:spAutoFit/>
          </a:bodyPr>
          <a:lstStyle/>
          <a:p>
            <a:pPr lvl="0" algn="ctr"/>
            <a:r>
              <a:rPr lang="de-DE" sz="60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Frühling</a:t>
            </a:r>
            <a:endParaRPr lang="ru-RU" sz="60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2616" y="-243408"/>
            <a:ext cx="6048672" cy="1584176"/>
          </a:xfrm>
        </p:spPr>
        <p:txBody>
          <a:bodyPr>
            <a:normAutofit/>
          </a:bodyPr>
          <a:lstStyle/>
          <a:p>
            <a:r>
              <a:rPr lang="de-DE" sz="5400"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Wetterregeln</a:t>
            </a:r>
            <a:r>
              <a:rPr lang="de-DE" sz="4800" dirty="0" smtClean="0">
                <a:solidFill>
                  <a:srgbClr val="00B0F0"/>
                </a:solidFill>
                <a:effectLst>
                  <a:outerShdw blurRad="38100" dist="38100" dir="2700000" algn="tl">
                    <a:srgbClr val="000000">
                      <a:alpha val="43137"/>
                    </a:srgbClr>
                  </a:outerShdw>
                </a:effectLst>
              </a:rPr>
              <a:t> </a:t>
            </a:r>
            <a:endParaRPr lang="ru-RU" sz="4800" dirty="0">
              <a:solidFill>
                <a:srgbClr val="00B0F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067944" y="1484784"/>
            <a:ext cx="4644008" cy="1540767"/>
          </a:xfrm>
        </p:spPr>
        <p:txBody>
          <a:bodyPr>
            <a:noAutofit/>
          </a:bodyPr>
          <a:lstStyle/>
          <a:p>
            <a:pPr algn="ctr">
              <a:buNone/>
            </a:pPr>
            <a:r>
              <a:rPr lang="de-DE"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sich trocken an, bringt er Brot für jedermann.</a:t>
            </a:r>
            <a:endParaRPr lang="ru-RU"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Прямоугольник 3"/>
          <p:cNvSpPr/>
          <p:nvPr/>
        </p:nvSpPr>
        <p:spPr>
          <a:xfrm>
            <a:off x="3491880" y="3933056"/>
            <a:ext cx="5832648" cy="1123384"/>
          </a:xfrm>
          <a:prstGeom prst="rect">
            <a:avLst/>
          </a:prstGeom>
        </p:spPr>
        <p:txBody>
          <a:bodyPr wrap="square">
            <a:spAutoFit/>
          </a:bodyPr>
          <a:lstStyle/>
          <a:p>
            <a:pPr algn="ctr"/>
            <a:r>
              <a:rPr lang="de-DE"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alle Tag’</a:t>
            </a:r>
            <a:r>
              <a:rPr lang="de-DE" sz="3200" dirty="0" smtClean="0">
                <a:solidFill>
                  <a:prstClr val="white"/>
                </a:solidFill>
                <a:effectLst>
                  <a:outerShdw blurRad="38100" dist="38100" dir="2700000" algn="tl">
                    <a:srgbClr val="000000">
                      <a:alpha val="43137"/>
                    </a:srgbClr>
                  </a:outerShdw>
                </a:effectLst>
                <a:latin typeface="Arial" pitchFamily="34" charset="0"/>
                <a:cs typeface="Arial" pitchFamily="34" charset="0"/>
              </a:rPr>
              <a:t> neunmal sein Spiel.</a:t>
            </a:r>
            <a:endParaRPr lang="ru-RU" sz="3200" dirty="0" smtClean="0">
              <a:latin typeface="Arial" pitchFamily="34" charset="0"/>
              <a:cs typeface="Arial" pitchFamily="34" charset="0"/>
            </a:endParaRPr>
          </a:p>
          <a:p>
            <a:pPr algn="ctr"/>
            <a:endParaRPr lang="ru-RU" sz="3500" dirty="0">
              <a:solidFill>
                <a:schemeClr val="bg1"/>
              </a:solidFill>
              <a:effectLst>
                <a:outerShdw blurRad="38100" dist="38100" dir="2700000" algn="tl">
                  <a:srgbClr val="000000">
                    <a:alpha val="43137"/>
                  </a:srgbClr>
                </a:outerShdw>
              </a:effectLst>
            </a:endParaRPr>
          </a:p>
        </p:txBody>
      </p:sp>
      <p:sp>
        <p:nvSpPr>
          <p:cNvPr id="5" name="Прямоугольник 4"/>
          <p:cNvSpPr/>
          <p:nvPr/>
        </p:nvSpPr>
        <p:spPr>
          <a:xfrm>
            <a:off x="3923928" y="6021288"/>
            <a:ext cx="4499992" cy="523220"/>
          </a:xfrm>
          <a:prstGeom prst="rect">
            <a:avLst/>
          </a:prstGeom>
        </p:spPr>
        <p:txBody>
          <a:bodyPr wrap="square">
            <a:spAutoFit/>
          </a:bodyPr>
          <a:lstStyle/>
          <a:p>
            <a:pPr algn="ctr"/>
            <a:r>
              <a:rPr lang="de-DE"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singt der Bauer Juchhei.</a:t>
            </a:r>
            <a:endParaRPr lang="ru-RU" sz="28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Прямоугольник 5"/>
          <p:cNvSpPr/>
          <p:nvPr/>
        </p:nvSpPr>
        <p:spPr>
          <a:xfrm>
            <a:off x="179512" y="1196752"/>
            <a:ext cx="2555776" cy="523220"/>
          </a:xfrm>
          <a:prstGeom prst="rect">
            <a:avLst/>
          </a:prstGeom>
        </p:spPr>
        <p:txBody>
          <a:bodyPr wrap="square">
            <a:spAutoFit/>
          </a:bodyPr>
          <a:lstStyle/>
          <a:p>
            <a:pPr algn="ctr"/>
            <a:r>
              <a:rPr lang="de-DE" sz="2800" dirty="0" smtClean="0">
                <a:solidFill>
                  <a:schemeClr val="bg1"/>
                </a:solidFill>
                <a:latin typeface="Arial" pitchFamily="34" charset="0"/>
                <a:ea typeface="+mj-ea"/>
                <a:cs typeface="Arial" pitchFamily="34" charset="0"/>
              </a:rPr>
              <a:t>Was meint ihr</a:t>
            </a:r>
            <a:r>
              <a:rPr lang="en-US" sz="2800" dirty="0" smtClean="0">
                <a:solidFill>
                  <a:schemeClr val="bg1"/>
                </a:solidFill>
                <a:latin typeface="Arial" pitchFamily="34" charset="0"/>
                <a:ea typeface="+mj-ea"/>
                <a:cs typeface="Arial" pitchFamily="34" charset="0"/>
              </a:rPr>
              <a:t>? </a:t>
            </a:r>
            <a:endParaRPr lang="ru-RU" sz="2800" dirty="0">
              <a:solidFill>
                <a:schemeClr val="bg1"/>
              </a:solidFill>
              <a:latin typeface="Arial" pitchFamily="34" charset="0"/>
              <a:cs typeface="Arial" pitchFamily="34" charset="0"/>
            </a:endParaRPr>
          </a:p>
        </p:txBody>
      </p:sp>
      <p:sp>
        <p:nvSpPr>
          <p:cNvPr id="7" name="Прямоугольник 6"/>
          <p:cNvSpPr/>
          <p:nvPr/>
        </p:nvSpPr>
        <p:spPr>
          <a:xfrm>
            <a:off x="5220072" y="3284984"/>
            <a:ext cx="1939954" cy="769441"/>
          </a:xfrm>
          <a:prstGeom prst="rect">
            <a:avLst/>
          </a:prstGeom>
          <a:noFill/>
        </p:spPr>
        <p:txBody>
          <a:bodyPr wrap="none" lIns="91440" tIns="45720" rIns="91440" bIns="45720">
            <a:spAutoFit/>
          </a:bodyPr>
          <a:lstStyle/>
          <a:p>
            <a:pPr algn="ctr"/>
            <a:r>
              <a:rPr lang="de-DE" sz="4400" b="1" cap="all" dirty="0" smtClean="0">
                <a:ln w="9000"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effectLst>
                  <a:outerShdw blurRad="50800" dist="50800" dir="5400000" algn="ctr" rotWithShape="0">
                    <a:srgbClr val="000000"/>
                  </a:outerShdw>
                  <a:reflection blurRad="12700" stA="28000" endPos="45000" dist="1000" dir="5400000" sy="-100000" algn="bl" rotWithShape="0"/>
                </a:effectLst>
                <a:latin typeface="Times New Roman" pitchFamily="18" charset="0"/>
                <a:cs typeface="Times New Roman" pitchFamily="18" charset="0"/>
              </a:rPr>
              <a:t>April</a:t>
            </a:r>
            <a:endParaRPr lang="ru-RU" sz="4400" b="1" cap="all" spc="0" dirty="0">
              <a:ln w="9000"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effectLst>
                <a:outerShdw blurRad="50800" dist="50800" dir="5400000" algn="ctr" rotWithShape="0">
                  <a:srgbClr val="000000"/>
                </a:outerShdw>
                <a:reflection blurRad="12700" stA="28000" endPos="45000" dist="1000" dir="5400000" sy="-100000" algn="bl" rotWithShape="0"/>
              </a:effectLst>
              <a:latin typeface="Times New Roman" pitchFamily="18" charset="0"/>
              <a:cs typeface="Times New Roman" pitchFamily="18" charset="0"/>
            </a:endParaRPr>
          </a:p>
        </p:txBody>
      </p:sp>
      <p:sp>
        <p:nvSpPr>
          <p:cNvPr id="8" name="Прямоугольник 7"/>
          <p:cNvSpPr/>
          <p:nvPr/>
        </p:nvSpPr>
        <p:spPr>
          <a:xfrm>
            <a:off x="4283968" y="3429000"/>
            <a:ext cx="845103" cy="584775"/>
          </a:xfrm>
          <a:prstGeom prst="rect">
            <a:avLst/>
          </a:prstGeom>
        </p:spPr>
        <p:txBody>
          <a:bodyPr wrap="none">
            <a:spAutoFit/>
          </a:bodyPr>
          <a:lstStyle/>
          <a:p>
            <a:r>
              <a:rPr lang="de-DE" sz="3200" dirty="0" smtClean="0">
                <a:solidFill>
                  <a:prstClr val="white"/>
                </a:solidFill>
                <a:effectLst>
                  <a:outerShdw blurRad="38100" dist="38100" dir="2700000" algn="tl">
                    <a:srgbClr val="000000">
                      <a:alpha val="43137"/>
                    </a:srgbClr>
                  </a:outerShdw>
                </a:effectLst>
                <a:latin typeface="Arial" pitchFamily="34" charset="0"/>
                <a:cs typeface="Arial" pitchFamily="34" charset="0"/>
              </a:rPr>
              <a:t>Der</a:t>
            </a:r>
            <a:endParaRPr lang="ru-RU" sz="3200" dirty="0">
              <a:latin typeface="Arial" pitchFamily="34" charset="0"/>
              <a:cs typeface="Arial" pitchFamily="34" charset="0"/>
            </a:endParaRPr>
          </a:p>
        </p:txBody>
      </p:sp>
      <p:sp>
        <p:nvSpPr>
          <p:cNvPr id="9" name="Прямоугольник 8"/>
          <p:cNvSpPr/>
          <p:nvPr/>
        </p:nvSpPr>
        <p:spPr>
          <a:xfrm>
            <a:off x="357158" y="1571612"/>
            <a:ext cx="1978427" cy="646331"/>
          </a:xfrm>
          <a:prstGeom prst="rect">
            <a:avLst/>
          </a:prstGeom>
        </p:spPr>
        <p:txBody>
          <a:bodyPr wrap="none">
            <a:spAutoFit/>
          </a:bodyPr>
          <a:lstStyle/>
          <a:p>
            <a:r>
              <a:rPr lang="en-US" sz="2800" dirty="0" err="1" smtClean="0">
                <a:solidFill>
                  <a:prstClr val="white"/>
                </a:solidFill>
                <a:latin typeface="Arial" pitchFamily="34" charset="0"/>
                <a:cs typeface="Arial" pitchFamily="34" charset="0"/>
              </a:rPr>
              <a:t>Ist</a:t>
            </a:r>
            <a:r>
              <a:rPr lang="en-US" sz="2800" dirty="0" smtClean="0">
                <a:solidFill>
                  <a:prstClr val="white"/>
                </a:solidFill>
                <a:latin typeface="Arial" pitchFamily="34" charset="0"/>
                <a:cs typeface="Arial" pitchFamily="34" charset="0"/>
              </a:rPr>
              <a:t> das so</a:t>
            </a:r>
            <a:r>
              <a:rPr lang="en-US" sz="3600" dirty="0" smtClean="0">
                <a:solidFill>
                  <a:prstClr val="white"/>
                </a:solidFill>
                <a:latin typeface="Arial" pitchFamily="34" charset="0"/>
                <a:cs typeface="Arial" pitchFamily="34" charset="0"/>
              </a:rPr>
              <a:t>?</a:t>
            </a:r>
          </a:p>
        </p:txBody>
      </p:sp>
      <p:sp>
        <p:nvSpPr>
          <p:cNvPr id="10" name="Прямоугольник 9"/>
          <p:cNvSpPr/>
          <p:nvPr/>
        </p:nvSpPr>
        <p:spPr>
          <a:xfrm>
            <a:off x="6444208" y="836712"/>
            <a:ext cx="1907895" cy="769441"/>
          </a:xfrm>
          <a:prstGeom prst="rect">
            <a:avLst/>
          </a:prstGeom>
          <a:noFill/>
        </p:spPr>
        <p:txBody>
          <a:bodyPr wrap="none" lIns="91440" tIns="45720" rIns="91440" bIns="45720">
            <a:spAutoFit/>
          </a:bodyPr>
          <a:lstStyle/>
          <a:p>
            <a:pPr algn="ctr"/>
            <a:r>
              <a:rPr lang="de-DE" sz="4400" b="1" cap="all" dirty="0" smtClean="0">
                <a:ln w="9000"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effectLst>
                  <a:outerShdw blurRad="50800" dist="50800" dir="5400000" algn="ctr" rotWithShape="0">
                    <a:srgbClr val="000000"/>
                  </a:outerShdw>
                  <a:reflection blurRad="12700" stA="28000" endPos="45000" dist="1000" dir="5400000" sy="-100000" algn="bl" rotWithShape="0"/>
                </a:effectLst>
                <a:latin typeface="Times New Roman" pitchFamily="18" charset="0"/>
                <a:cs typeface="Times New Roman" pitchFamily="18" charset="0"/>
              </a:rPr>
              <a:t>März</a:t>
            </a:r>
            <a:endParaRPr lang="ru-RU" sz="4400" b="1" cap="all" spc="0" dirty="0">
              <a:ln w="9000"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effectLst>
                <a:outerShdw blurRad="50800" dist="50800" dir="5400000" algn="ctr" rotWithShape="0">
                  <a:srgbClr val="000000"/>
                </a:outerShdw>
                <a:reflection blurRad="12700" stA="28000" endPos="45000" dist="1000" dir="5400000" sy="-100000" algn="bl" rotWithShape="0"/>
              </a:effectLst>
              <a:latin typeface="Times New Roman" pitchFamily="18" charset="0"/>
              <a:cs typeface="Times New Roman" pitchFamily="18" charset="0"/>
            </a:endParaRPr>
          </a:p>
        </p:txBody>
      </p:sp>
      <p:sp>
        <p:nvSpPr>
          <p:cNvPr id="11" name="Прямоугольник 10"/>
          <p:cNvSpPr/>
          <p:nvPr/>
        </p:nvSpPr>
        <p:spPr>
          <a:xfrm>
            <a:off x="4716016" y="908720"/>
            <a:ext cx="1983235" cy="584775"/>
          </a:xfrm>
          <a:prstGeom prst="rect">
            <a:avLst/>
          </a:prstGeom>
        </p:spPr>
        <p:txBody>
          <a:bodyPr wrap="none">
            <a:spAutoFit/>
          </a:bodyPr>
          <a:lstStyle/>
          <a:p>
            <a:r>
              <a:rPr lang="de-DE" sz="3200" dirty="0" smtClean="0">
                <a:solidFill>
                  <a:prstClr val="white"/>
                </a:solidFill>
                <a:effectLst>
                  <a:outerShdw blurRad="38100" dist="38100" dir="2700000" algn="tl">
                    <a:srgbClr val="000000">
                      <a:alpha val="43137"/>
                    </a:srgbClr>
                  </a:outerShdw>
                </a:effectLst>
                <a:latin typeface="Arial" pitchFamily="34" charset="0"/>
                <a:cs typeface="Arial" pitchFamily="34" charset="0"/>
              </a:rPr>
              <a:t>Lässt der </a:t>
            </a:r>
            <a:endParaRPr lang="ru-RU" sz="3200" dirty="0">
              <a:latin typeface="Arial" pitchFamily="34" charset="0"/>
              <a:cs typeface="Arial" pitchFamily="34" charset="0"/>
            </a:endParaRPr>
          </a:p>
        </p:txBody>
      </p:sp>
      <p:sp>
        <p:nvSpPr>
          <p:cNvPr id="13" name="Прямоугольник 12"/>
          <p:cNvSpPr/>
          <p:nvPr/>
        </p:nvSpPr>
        <p:spPr>
          <a:xfrm>
            <a:off x="6804248" y="5301208"/>
            <a:ext cx="1343638" cy="769441"/>
          </a:xfrm>
          <a:prstGeom prst="rect">
            <a:avLst/>
          </a:prstGeom>
          <a:noFill/>
        </p:spPr>
        <p:txBody>
          <a:bodyPr wrap="none" lIns="91440" tIns="45720" rIns="91440" bIns="45720">
            <a:spAutoFit/>
          </a:bodyPr>
          <a:lstStyle/>
          <a:p>
            <a:pPr algn="ctr"/>
            <a:r>
              <a:rPr lang="de-DE" sz="4400" b="1" cap="all" dirty="0" smtClean="0">
                <a:ln w="9000"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effectLst>
                  <a:outerShdw blurRad="50800" dist="50800" dir="5400000" algn="ctr" rotWithShape="0">
                    <a:srgbClr val="000000"/>
                  </a:outerShdw>
                  <a:reflection blurRad="12700" stA="28000" endPos="45000" dist="1000" dir="5400000" sy="-100000" algn="bl" rotWithShape="0"/>
                </a:effectLst>
                <a:latin typeface="Times New Roman" pitchFamily="18" charset="0"/>
                <a:cs typeface="Times New Roman" pitchFamily="18" charset="0"/>
              </a:rPr>
              <a:t>Mai</a:t>
            </a:r>
            <a:endParaRPr lang="ru-RU" sz="4400" b="1" cap="all" spc="0" dirty="0">
              <a:ln w="9000"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effectLst>
                <a:outerShdw blurRad="50800" dist="50800" dir="5400000" algn="ctr" rotWithShape="0">
                  <a:srgbClr val="000000"/>
                </a:outerShdw>
                <a:reflection blurRad="12700" stA="28000" endPos="45000" dist="1000" dir="5400000" sy="-100000" algn="bl" rotWithShape="0"/>
              </a:effectLst>
              <a:latin typeface="Times New Roman" pitchFamily="18" charset="0"/>
              <a:cs typeface="Times New Roman" pitchFamily="18" charset="0"/>
            </a:endParaRPr>
          </a:p>
        </p:txBody>
      </p:sp>
      <p:sp>
        <p:nvSpPr>
          <p:cNvPr id="14" name="Прямоугольник 13"/>
          <p:cNvSpPr/>
          <p:nvPr/>
        </p:nvSpPr>
        <p:spPr>
          <a:xfrm>
            <a:off x="3707904" y="5373216"/>
            <a:ext cx="3337173" cy="584775"/>
          </a:xfrm>
          <a:prstGeom prst="rect">
            <a:avLst/>
          </a:prstGeom>
        </p:spPr>
        <p:txBody>
          <a:bodyPr wrap="square">
            <a:spAutoFit/>
          </a:bodyPr>
          <a:lstStyle/>
          <a:p>
            <a:r>
              <a:rPr lang="de-DE" sz="3200" dirty="0" smtClean="0">
                <a:solidFill>
                  <a:prstClr val="white"/>
                </a:solidFill>
                <a:effectLst>
                  <a:outerShdw blurRad="38100" dist="38100" dir="2700000" algn="tl">
                    <a:srgbClr val="000000">
                      <a:alpha val="43137"/>
                    </a:srgbClr>
                  </a:outerShdw>
                </a:effectLst>
                <a:latin typeface="Arial" pitchFamily="34" charset="0"/>
                <a:cs typeface="Arial" pitchFamily="34" charset="0"/>
              </a:rPr>
              <a:t>Viel Gewitter im </a:t>
            </a:r>
            <a:endParaRPr lang="ru-RU" sz="3200" dirty="0">
              <a:latin typeface="Arial" pitchFamily="34" charset="0"/>
              <a:cs typeface="Arial" pitchFamily="34" charset="0"/>
            </a:endParaRPr>
          </a:p>
        </p:txBody>
      </p:sp>
      <p:sp>
        <p:nvSpPr>
          <p:cNvPr id="15" name="Прямоугольник 14"/>
          <p:cNvSpPr/>
          <p:nvPr/>
        </p:nvSpPr>
        <p:spPr>
          <a:xfrm>
            <a:off x="8100392" y="5373216"/>
            <a:ext cx="407484" cy="630942"/>
          </a:xfrm>
          <a:prstGeom prst="rect">
            <a:avLst/>
          </a:prstGeom>
        </p:spPr>
        <p:txBody>
          <a:bodyPr wrap="none">
            <a:spAutoFit/>
          </a:bodyPr>
          <a:lstStyle/>
          <a:p>
            <a:r>
              <a:rPr lang="en-US" sz="3500" dirty="0" smtClean="0">
                <a:solidFill>
                  <a:prstClr val="white"/>
                </a:solidFill>
                <a:effectLst>
                  <a:outerShdw blurRad="38100" dist="38100" dir="2700000" algn="tl">
                    <a:srgbClr val="000000">
                      <a:alpha val="43137"/>
                    </a:srgbClr>
                  </a:outerShdw>
                </a:effectLst>
              </a:rPr>
              <a:t>–</a:t>
            </a:r>
            <a:endParaRPr lang="ru-RU" dirty="0"/>
          </a:p>
        </p:txBody>
      </p:sp>
      <p:sp>
        <p:nvSpPr>
          <p:cNvPr id="16" name="Прямоугольник 15"/>
          <p:cNvSpPr/>
          <p:nvPr/>
        </p:nvSpPr>
        <p:spPr>
          <a:xfrm>
            <a:off x="7236296" y="3356992"/>
            <a:ext cx="1401346" cy="630942"/>
          </a:xfrm>
          <a:prstGeom prst="rect">
            <a:avLst/>
          </a:prstGeom>
        </p:spPr>
        <p:txBody>
          <a:bodyPr wrap="none">
            <a:spAutoFit/>
          </a:bodyPr>
          <a:lstStyle/>
          <a:p>
            <a:r>
              <a:rPr lang="de-DE" sz="3200" dirty="0" smtClean="0">
                <a:solidFill>
                  <a:prstClr val="white"/>
                </a:solidFill>
                <a:effectLst>
                  <a:outerShdw blurRad="38100" dist="38100" dir="2700000" algn="tl">
                    <a:srgbClr val="000000">
                      <a:alpha val="43137"/>
                    </a:srgbClr>
                  </a:outerShdw>
                </a:effectLst>
                <a:latin typeface="Arial" pitchFamily="34" charset="0"/>
                <a:cs typeface="Arial" pitchFamily="34" charset="0"/>
              </a:rPr>
              <a:t>macht</a:t>
            </a:r>
            <a:r>
              <a:rPr lang="de-DE" sz="3500" dirty="0" smtClean="0">
                <a:solidFill>
                  <a:prstClr val="white"/>
                </a:solidFill>
                <a:effectLst>
                  <a:outerShdw blurRad="38100" dist="38100" dir="2700000" algn="tl">
                    <a:srgbClr val="000000">
                      <a:alpha val="43137"/>
                    </a:srgbClr>
                  </a:outerShdw>
                </a:effectLst>
              </a:rPr>
              <a:t> </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7000" r="-27000"/>
          </a:stretch>
        </a:blipFill>
        <a:effectLst/>
      </p:bgPr>
    </p:bg>
    <p:spTree>
      <p:nvGrpSpPr>
        <p:cNvPr id="1" name=""/>
        <p:cNvGrpSpPr/>
        <p:nvPr/>
      </p:nvGrpSpPr>
      <p:grpSpPr>
        <a:xfrm>
          <a:off x="0" y="0"/>
          <a:ext cx="0" cy="0"/>
          <a:chOff x="0" y="0"/>
          <a:chExt cx="0" cy="0"/>
        </a:xfrm>
      </p:grpSpPr>
      <p:sp>
        <p:nvSpPr>
          <p:cNvPr id="5" name="Заголовок 1"/>
          <p:cNvSpPr txBox="1">
            <a:spLocks noGrp="1"/>
          </p:cNvSpPr>
          <p:nvPr>
            <p:ph type="title"/>
          </p:nvPr>
        </p:nvSpPr>
        <p:spPr>
          <a:xfrm>
            <a:off x="467544" y="-171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CC0000"/>
                </a:solidFill>
                <a:effectLst>
                  <a:outerShdw blurRad="38100" dist="38100" dir="2700000" algn="tl">
                    <a:srgbClr val="000000">
                      <a:alpha val="43137"/>
                    </a:srgbClr>
                  </a:outerShdw>
                </a:effectLst>
                <a:uLnTx/>
                <a:uFillTx/>
                <a:latin typeface="Arial" pitchFamily="34" charset="0"/>
                <a:cs typeface="Arial" pitchFamily="34" charset="0"/>
              </a:rPr>
              <a:t>Lest die “Es-</a:t>
            </a:r>
            <a:r>
              <a:rPr kumimoji="0" lang="en-US" sz="4400" b="0" i="0" u="none" strike="noStrike" kern="1200" cap="none" spc="0" normalizeH="0" baseline="0" noProof="0" dirty="0" err="1" smtClean="0">
                <a:ln>
                  <a:noFill/>
                </a:ln>
                <a:solidFill>
                  <a:srgbClr val="CC0000"/>
                </a:solidFill>
                <a:effectLst>
                  <a:outerShdw blurRad="38100" dist="38100" dir="2700000" algn="tl">
                    <a:srgbClr val="000000">
                      <a:alpha val="43137"/>
                    </a:srgbClr>
                  </a:outerShdw>
                </a:effectLst>
                <a:uLnTx/>
                <a:uFillTx/>
                <a:latin typeface="Arial" pitchFamily="34" charset="0"/>
                <a:cs typeface="Arial" pitchFamily="34" charset="0"/>
              </a:rPr>
              <a:t>Wettergeschichte</a:t>
            </a:r>
            <a:r>
              <a:rPr kumimoji="0" lang="en-US" sz="4400" b="0" i="0" u="none" strike="noStrike" kern="1200" cap="none" spc="0" normalizeH="0" baseline="0" noProof="0" dirty="0" smtClean="0">
                <a:ln>
                  <a:noFill/>
                </a:ln>
                <a:solidFill>
                  <a:srgbClr val="CC0000"/>
                </a:solidFill>
                <a:effectLst>
                  <a:outerShdw blurRad="38100" dist="38100" dir="2700000" algn="tl">
                    <a:srgbClr val="000000">
                      <a:alpha val="43137"/>
                    </a:srgbClr>
                  </a:outerShdw>
                </a:effectLst>
                <a:uLnTx/>
                <a:uFillTx/>
                <a:latin typeface="+mj-lt"/>
                <a:ea typeface="+mj-ea"/>
                <a:cs typeface="+mj-cs"/>
              </a:rPr>
              <a:t>”</a:t>
            </a:r>
            <a:endParaRPr kumimoji="0" lang="ru-RU" sz="4400" b="0" i="0" u="none" strike="noStrike" kern="1200" cap="none" spc="0" normalizeH="0" baseline="0" noProof="0" dirty="0">
              <a:ln>
                <a:noFill/>
              </a:ln>
              <a:solidFill>
                <a:srgbClr val="CC0000"/>
              </a:solidFill>
              <a:effectLst>
                <a:outerShdw blurRad="38100" dist="38100" dir="2700000" algn="tl">
                  <a:srgbClr val="000000">
                    <a:alpha val="43137"/>
                  </a:srgbClr>
                </a:outerShdw>
              </a:effectLst>
              <a:uLnTx/>
              <a:uFillTx/>
              <a:latin typeface="+mj-lt"/>
              <a:ea typeface="+mj-ea"/>
              <a:cs typeface="+mj-cs"/>
            </a:endParaRPr>
          </a:p>
        </p:txBody>
      </p:sp>
      <p:grpSp>
        <p:nvGrpSpPr>
          <p:cNvPr id="21" name="Группа 20"/>
          <p:cNvGrpSpPr/>
          <p:nvPr/>
        </p:nvGrpSpPr>
        <p:grpSpPr>
          <a:xfrm rot="20419660">
            <a:off x="5400000" y="2060285"/>
            <a:ext cx="3312368" cy="1851945"/>
            <a:chOff x="7092280" y="1865086"/>
            <a:chExt cx="3312368" cy="1851945"/>
          </a:xfrm>
          <a:blipFill dpi="0" rotWithShape="0">
            <a:blip r:embed="rId3"/>
            <a:srcRect/>
            <a:stretch>
              <a:fillRect/>
            </a:stretch>
          </a:blipFill>
        </p:grpSpPr>
        <p:sp>
          <p:nvSpPr>
            <p:cNvPr id="7" name="Овал 6"/>
            <p:cNvSpPr/>
            <p:nvPr/>
          </p:nvSpPr>
          <p:spPr>
            <a:xfrm>
              <a:off x="7379804" y="1865086"/>
              <a:ext cx="3024844" cy="185194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rot="1180340">
              <a:off x="7092280" y="2405499"/>
              <a:ext cx="2286000" cy="553998"/>
            </a:xfrm>
            <a:prstGeom prst="rect">
              <a:avLst/>
            </a:prstGeom>
            <a:noFill/>
            <a:ln>
              <a:noFill/>
            </a:ln>
          </p:spPr>
          <p:txBody>
            <a:bodyPr>
              <a:spAutoFit/>
            </a:bodyPr>
            <a:lstStyle/>
            <a:p>
              <a:pPr marL="342900" lvl="0" indent="-342900" algn="ctr">
                <a:spcBef>
                  <a:spcPct val="20000"/>
                </a:spcBef>
              </a:pPr>
              <a:r>
                <a:rPr lang="en-US" sz="3000" dirty="0" smtClean="0">
                  <a:solidFill>
                    <a:schemeClr val="bg1"/>
                  </a:solidFill>
                  <a:latin typeface="Arial" pitchFamily="34" charset="0"/>
                  <a:cs typeface="Arial" pitchFamily="34" charset="0"/>
                </a:rPr>
                <a:t>Es </a:t>
              </a:r>
              <a:r>
                <a:rPr lang="en-US" sz="3000" dirty="0" err="1" smtClean="0">
                  <a:solidFill>
                    <a:schemeClr val="bg1"/>
                  </a:solidFill>
                  <a:latin typeface="Arial" pitchFamily="34" charset="0"/>
                  <a:cs typeface="Arial" pitchFamily="34" charset="0"/>
                </a:rPr>
                <a:t>blitzt</a:t>
              </a:r>
              <a:r>
                <a:rPr lang="en-US" sz="3000" dirty="0" smtClean="0">
                  <a:solidFill>
                    <a:schemeClr val="bg1"/>
                  </a:solidFill>
                </a:rPr>
                <a:t>.</a:t>
              </a:r>
            </a:p>
          </p:txBody>
        </p:sp>
      </p:grpSp>
      <p:grpSp>
        <p:nvGrpSpPr>
          <p:cNvPr id="19" name="Группа 18"/>
          <p:cNvGrpSpPr/>
          <p:nvPr/>
        </p:nvGrpSpPr>
        <p:grpSpPr>
          <a:xfrm>
            <a:off x="3214678" y="785794"/>
            <a:ext cx="2915816" cy="2160240"/>
            <a:chOff x="251520" y="3789040"/>
            <a:chExt cx="2915816" cy="2160240"/>
          </a:xfrm>
        </p:grpSpPr>
        <p:sp>
          <p:nvSpPr>
            <p:cNvPr id="11" name="Овал 10"/>
            <p:cNvSpPr/>
            <p:nvPr/>
          </p:nvSpPr>
          <p:spPr>
            <a:xfrm>
              <a:off x="251520" y="3789040"/>
              <a:ext cx="2915816" cy="2160240"/>
            </a:xfrm>
            <a:prstGeom prst="ellipse">
              <a:avLst/>
            </a:prstGeom>
            <a:blipFill dpi="0" rotWithShape="1">
              <a:blip r:embed="rId4"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Прямоугольник 11"/>
            <p:cNvSpPr/>
            <p:nvPr/>
          </p:nvSpPr>
          <p:spPr>
            <a:xfrm>
              <a:off x="971600" y="5301208"/>
              <a:ext cx="1728192" cy="553998"/>
            </a:xfrm>
            <a:prstGeom prst="rect">
              <a:avLst/>
            </a:prstGeom>
            <a:ln>
              <a:noFill/>
            </a:ln>
          </p:spPr>
          <p:txBody>
            <a:bodyPr wrap="square">
              <a:spAutoFit/>
            </a:bodyPr>
            <a:lstStyle/>
            <a:p>
              <a:pPr algn="ctr"/>
              <a:r>
                <a:rPr lang="en-US" sz="2400" b="1" dirty="0" smtClean="0">
                  <a:solidFill>
                    <a:schemeClr val="bg1"/>
                  </a:solidFill>
                  <a:latin typeface="Arial" pitchFamily="34" charset="0"/>
                  <a:cs typeface="Arial" pitchFamily="34" charset="0"/>
                </a:rPr>
                <a:t>Es </a:t>
              </a:r>
              <a:r>
                <a:rPr lang="en-US" sz="2400" b="1" dirty="0" err="1" smtClean="0">
                  <a:solidFill>
                    <a:schemeClr val="bg1"/>
                  </a:solidFill>
                  <a:latin typeface="Arial" pitchFamily="34" charset="0"/>
                  <a:cs typeface="Arial" pitchFamily="34" charset="0"/>
                </a:rPr>
                <a:t>regnet</a:t>
              </a:r>
              <a:r>
                <a:rPr lang="en-US" sz="3000" dirty="0" smtClean="0">
                  <a:solidFill>
                    <a:schemeClr val="bg1"/>
                  </a:solidFill>
                </a:rPr>
                <a:t>.</a:t>
              </a:r>
              <a:endParaRPr lang="ru-RU" sz="3000" dirty="0">
                <a:solidFill>
                  <a:schemeClr val="bg1"/>
                </a:solidFill>
              </a:endParaRPr>
            </a:p>
          </p:txBody>
        </p:sp>
      </p:grpSp>
      <p:grpSp>
        <p:nvGrpSpPr>
          <p:cNvPr id="20" name="Группа 19"/>
          <p:cNvGrpSpPr/>
          <p:nvPr/>
        </p:nvGrpSpPr>
        <p:grpSpPr>
          <a:xfrm>
            <a:off x="3013200" y="5004000"/>
            <a:ext cx="2971700" cy="1818593"/>
            <a:chOff x="5652120" y="4509120"/>
            <a:chExt cx="2592288" cy="1901011"/>
          </a:xfrm>
        </p:grpSpPr>
        <p:sp>
          <p:nvSpPr>
            <p:cNvPr id="13" name="Овал 12"/>
            <p:cNvSpPr/>
            <p:nvPr/>
          </p:nvSpPr>
          <p:spPr>
            <a:xfrm>
              <a:off x="5652120" y="4509120"/>
              <a:ext cx="2592288" cy="1901011"/>
            </a:xfrm>
            <a:prstGeom prst="ellipse">
              <a:avLst/>
            </a:prstGeom>
            <a:blipFill dpi="0" rotWithShape="0">
              <a:blip r:embed="rId5"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Прямоугольник 13"/>
            <p:cNvSpPr/>
            <p:nvPr/>
          </p:nvSpPr>
          <p:spPr>
            <a:xfrm>
              <a:off x="6079436" y="4985234"/>
              <a:ext cx="1819519" cy="611277"/>
            </a:xfrm>
            <a:prstGeom prst="rect">
              <a:avLst/>
            </a:prstGeom>
            <a:ln>
              <a:noFill/>
            </a:ln>
          </p:spPr>
          <p:txBody>
            <a:bodyPr wrap="none">
              <a:spAutoFit/>
            </a:bodyPr>
            <a:lstStyle/>
            <a:p>
              <a:pPr marL="342900" lvl="0" indent="-342900" algn="ctr">
                <a:spcBef>
                  <a:spcPct val="20000"/>
                </a:spcBef>
              </a:pPr>
              <a:r>
                <a:rPr lang="en-US" sz="3200" dirty="0" smtClean="0">
                  <a:solidFill>
                    <a:prstClr val="white"/>
                  </a:solidFill>
                  <a:cs typeface="Arial" pitchFamily="34" charset="0"/>
                </a:rPr>
                <a:t>Es </a:t>
              </a:r>
              <a:r>
                <a:rPr lang="en-US" sz="3200" dirty="0" err="1" smtClean="0">
                  <a:solidFill>
                    <a:prstClr val="white"/>
                  </a:solidFill>
                  <a:cs typeface="Arial" pitchFamily="34" charset="0"/>
                </a:rPr>
                <a:t>donnert</a:t>
              </a:r>
              <a:r>
                <a:rPr lang="en-US" sz="3000" dirty="0" smtClean="0">
                  <a:solidFill>
                    <a:prstClr val="white"/>
                  </a:solidFill>
                </a:rPr>
                <a:t>.</a:t>
              </a:r>
            </a:p>
          </p:txBody>
        </p:sp>
      </p:grpSp>
      <p:grpSp>
        <p:nvGrpSpPr>
          <p:cNvPr id="18" name="Группа 17"/>
          <p:cNvGrpSpPr/>
          <p:nvPr/>
        </p:nvGrpSpPr>
        <p:grpSpPr>
          <a:xfrm rot="558467">
            <a:off x="453380" y="2005240"/>
            <a:ext cx="3024844" cy="1851945"/>
            <a:chOff x="323528" y="4797152"/>
            <a:chExt cx="3024844" cy="1851945"/>
          </a:xfrm>
          <a:blipFill dpi="0" rotWithShape="0">
            <a:blip r:embed="rId6"/>
            <a:srcRect/>
            <a:stretch>
              <a:fillRect/>
            </a:stretch>
          </a:blipFill>
        </p:grpSpPr>
        <p:sp>
          <p:nvSpPr>
            <p:cNvPr id="16" name="Овал 15"/>
            <p:cNvSpPr/>
            <p:nvPr/>
          </p:nvSpPr>
          <p:spPr>
            <a:xfrm>
              <a:off x="323528" y="4797152"/>
              <a:ext cx="3024844" cy="185194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rot="21041533">
              <a:off x="539552" y="5213811"/>
              <a:ext cx="1634654" cy="553998"/>
            </a:xfrm>
            <a:prstGeom prst="rect">
              <a:avLst/>
            </a:prstGeom>
            <a:grpFill/>
            <a:ln>
              <a:noFill/>
            </a:ln>
          </p:spPr>
          <p:txBody>
            <a:bodyPr wrap="square">
              <a:spAutoFit/>
            </a:bodyPr>
            <a:lstStyle/>
            <a:p>
              <a:r>
                <a:rPr lang="en-US" sz="3000" dirty="0" smtClean="0">
                  <a:solidFill>
                    <a:schemeClr val="bg1"/>
                  </a:solidFill>
                  <a:latin typeface="Arial" pitchFamily="34" charset="0"/>
                  <a:cs typeface="Arial" pitchFamily="34" charset="0"/>
                </a:rPr>
                <a:t>Es </a:t>
              </a:r>
              <a:r>
                <a:rPr lang="en-US" sz="3000" dirty="0" err="1" smtClean="0">
                  <a:solidFill>
                    <a:schemeClr val="bg1"/>
                  </a:solidFill>
                  <a:latin typeface="Arial" pitchFamily="34" charset="0"/>
                  <a:cs typeface="Arial" pitchFamily="34" charset="0"/>
                </a:rPr>
                <a:t>friert</a:t>
              </a:r>
              <a:r>
                <a:rPr lang="en-US" sz="3000" dirty="0" smtClean="0">
                  <a:solidFill>
                    <a:schemeClr val="bg1"/>
                  </a:solidFill>
                </a:rPr>
                <a:t>.</a:t>
              </a:r>
              <a:endParaRPr lang="ru-RU" sz="3000" dirty="0">
                <a:solidFill>
                  <a:schemeClr val="bg1"/>
                </a:solidFill>
              </a:endParaRPr>
            </a:p>
          </p:txBody>
        </p:sp>
      </p:grpSp>
      <p:grpSp>
        <p:nvGrpSpPr>
          <p:cNvPr id="24" name="Группа 23"/>
          <p:cNvGrpSpPr/>
          <p:nvPr/>
        </p:nvGrpSpPr>
        <p:grpSpPr>
          <a:xfrm rot="840223">
            <a:off x="5580000" y="4055495"/>
            <a:ext cx="3024844" cy="1851945"/>
            <a:chOff x="539552" y="3233238"/>
            <a:chExt cx="3024844" cy="1851945"/>
          </a:xfrm>
          <a:blipFill dpi="0" rotWithShape="0">
            <a:blip r:embed="rId7"/>
            <a:srcRect/>
            <a:stretch>
              <a:fillRect/>
            </a:stretch>
          </a:blipFill>
        </p:grpSpPr>
        <p:sp>
          <p:nvSpPr>
            <p:cNvPr id="15" name="Овал 14"/>
            <p:cNvSpPr/>
            <p:nvPr/>
          </p:nvSpPr>
          <p:spPr>
            <a:xfrm>
              <a:off x="539552" y="3233238"/>
              <a:ext cx="3024844" cy="185194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rot="20759777">
              <a:off x="593339" y="3700749"/>
              <a:ext cx="2162772" cy="553998"/>
            </a:xfrm>
            <a:prstGeom prst="rect">
              <a:avLst/>
            </a:prstGeom>
            <a:noFill/>
            <a:ln>
              <a:noFill/>
            </a:ln>
          </p:spPr>
          <p:txBody>
            <a:bodyPr wrap="none">
              <a:spAutoFit/>
            </a:bodyPr>
            <a:lstStyle/>
            <a:p>
              <a:r>
                <a:rPr lang="en-US" sz="3000" dirty="0" smtClean="0">
                  <a:solidFill>
                    <a:schemeClr val="bg1"/>
                  </a:solidFill>
                  <a:latin typeface="Arial" pitchFamily="34" charset="0"/>
                  <a:cs typeface="Arial" pitchFamily="34" charset="0"/>
                </a:rPr>
                <a:t>Es </a:t>
              </a:r>
              <a:r>
                <a:rPr lang="en-US" sz="3000" dirty="0" err="1" smtClean="0">
                  <a:solidFill>
                    <a:schemeClr val="bg1"/>
                  </a:solidFill>
                  <a:latin typeface="Arial" pitchFamily="34" charset="0"/>
                  <a:cs typeface="Arial" pitchFamily="34" charset="0"/>
                </a:rPr>
                <a:t>schneit</a:t>
              </a:r>
              <a:r>
                <a:rPr lang="en-US" sz="3000" dirty="0" smtClean="0">
                  <a:solidFill>
                    <a:schemeClr val="bg1"/>
                  </a:solidFill>
                  <a:latin typeface="Arial" pitchFamily="34" charset="0"/>
                  <a:cs typeface="Arial" pitchFamily="34" charset="0"/>
                </a:rPr>
                <a:t>.</a:t>
              </a:r>
              <a:r>
                <a:rPr lang="en-US" sz="3000" dirty="0" smtClean="0">
                  <a:solidFill>
                    <a:prstClr val="black"/>
                  </a:solidFill>
                </a:rPr>
                <a:t>.</a:t>
              </a:r>
              <a:endParaRPr lang="ru-RU" sz="3000" dirty="0"/>
            </a:p>
          </p:txBody>
        </p:sp>
      </p:grpSp>
      <p:grpSp>
        <p:nvGrpSpPr>
          <p:cNvPr id="29" name="Группа 28"/>
          <p:cNvGrpSpPr/>
          <p:nvPr/>
        </p:nvGrpSpPr>
        <p:grpSpPr>
          <a:xfrm>
            <a:off x="3428992" y="3204000"/>
            <a:ext cx="2376136" cy="1512168"/>
            <a:chOff x="3373832" y="2636912"/>
            <a:chExt cx="2286000" cy="1512168"/>
          </a:xfrm>
        </p:grpSpPr>
        <p:sp>
          <p:nvSpPr>
            <p:cNvPr id="26" name="Скругленный прямоугольник 25"/>
            <p:cNvSpPr/>
            <p:nvPr/>
          </p:nvSpPr>
          <p:spPr>
            <a:xfrm>
              <a:off x="3563888" y="2636912"/>
              <a:ext cx="1800200" cy="1512168"/>
            </a:xfrm>
            <a:prstGeom prst="roundRect">
              <a:avLst>
                <a:gd name="adj" fmla="val 34092"/>
              </a:avLst>
            </a:prstGeom>
            <a:solidFill>
              <a:srgbClr val="FDE96F">
                <a:alpha val="60000"/>
              </a:srgbClr>
            </a:solidFill>
            <a:ln w="127000" cmpd="tri">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rmAutofit/>
            </a:bodyPr>
            <a:lstStyle/>
            <a:p>
              <a:pPr algn="ctr"/>
              <a:endParaRPr lang="ru-RU" sz="2400" b="1" dirty="0" smtClean="0">
                <a:solidFill>
                  <a:prstClr val="black"/>
                </a:solidFill>
                <a:effectLst>
                  <a:outerShdw blurRad="38100" dist="38100" dir="2700000" algn="tl">
                    <a:srgbClr val="000000">
                      <a:alpha val="43137"/>
                    </a:srgbClr>
                  </a:outerShdw>
                </a:effectLst>
              </a:endParaRPr>
            </a:p>
            <a:p>
              <a:pPr algn="ctr"/>
              <a:endParaRPr lang="ru-RU" dirty="0"/>
            </a:p>
          </p:txBody>
        </p:sp>
        <p:sp>
          <p:nvSpPr>
            <p:cNvPr id="28" name="Прямоугольник 27"/>
            <p:cNvSpPr/>
            <p:nvPr/>
          </p:nvSpPr>
          <p:spPr>
            <a:xfrm>
              <a:off x="3373832" y="2790474"/>
              <a:ext cx="2286000" cy="1261884"/>
            </a:xfrm>
            <a:prstGeom prst="rect">
              <a:avLst/>
            </a:prstGeom>
            <a:ln>
              <a:noFill/>
            </a:ln>
          </p:spPr>
          <p:txBody>
            <a:bodyPr>
              <a:spAutoFit/>
            </a:bodyPr>
            <a:lstStyle/>
            <a:p>
              <a:pPr lvl="0" algn="ctr"/>
              <a:r>
                <a:rPr lang="en-US" sz="24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Es </a:t>
              </a:r>
              <a:r>
                <a:rPr lang="en-US" sz="2400" b="1" dirty="0" err="1" smtClean="0">
                  <a:solidFill>
                    <a:prstClr val="black"/>
                  </a:solidFill>
                  <a:effectLst>
                    <a:outerShdw blurRad="38100" dist="38100" dir="2700000" algn="tl">
                      <a:srgbClr val="000000">
                        <a:alpha val="43137"/>
                      </a:srgbClr>
                    </a:outerShdw>
                  </a:effectLst>
                  <a:latin typeface="Arial" pitchFamily="34" charset="0"/>
                  <a:cs typeface="Arial" pitchFamily="34" charset="0"/>
                </a:rPr>
                <a:t>ist</a:t>
              </a:r>
              <a:r>
                <a:rPr lang="en-US" sz="24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400" b="1" dirty="0" err="1" smtClean="0">
                  <a:solidFill>
                    <a:prstClr val="black"/>
                  </a:solidFill>
                  <a:effectLst>
                    <a:outerShdw blurRad="38100" dist="38100" dir="2700000" algn="tl">
                      <a:srgbClr val="000000">
                        <a:alpha val="43137"/>
                      </a:srgbClr>
                    </a:outerShdw>
                  </a:effectLst>
                  <a:latin typeface="Arial" pitchFamily="34" charset="0"/>
                  <a:cs typeface="Arial" pitchFamily="34" charset="0"/>
                </a:rPr>
                <a:t>März</a:t>
              </a:r>
              <a:r>
                <a:rPr lang="en-US" sz="24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a:t>
              </a:r>
            </a:p>
            <a:p>
              <a:pPr lvl="0" algn="ctr"/>
              <a:r>
                <a:rPr lang="en-US" sz="24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Es </a:t>
              </a:r>
              <a:r>
                <a:rPr lang="en-US" sz="2400" b="1" dirty="0" err="1" smtClean="0">
                  <a:solidFill>
                    <a:prstClr val="black"/>
                  </a:solidFill>
                  <a:effectLst>
                    <a:outerShdw blurRad="38100" dist="38100" dir="2700000" algn="tl">
                      <a:srgbClr val="000000">
                        <a:alpha val="43137"/>
                      </a:srgbClr>
                    </a:outerShdw>
                  </a:effectLst>
                  <a:latin typeface="Arial" pitchFamily="34" charset="0"/>
                  <a:cs typeface="Arial" pitchFamily="34" charset="0"/>
                </a:rPr>
                <a:t>ist</a:t>
              </a:r>
              <a:r>
                <a:rPr lang="en-US" sz="24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April.</a:t>
              </a:r>
            </a:p>
            <a:p>
              <a:pPr lvl="0" algn="ctr"/>
              <a:r>
                <a:rPr lang="en-US" sz="24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Es </a:t>
              </a:r>
              <a:r>
                <a:rPr lang="en-US" sz="2400" b="1" dirty="0" err="1" smtClean="0">
                  <a:solidFill>
                    <a:prstClr val="black"/>
                  </a:solidFill>
                  <a:effectLst>
                    <a:outerShdw blurRad="38100" dist="38100" dir="2700000" algn="tl">
                      <a:srgbClr val="000000">
                        <a:alpha val="43137"/>
                      </a:srgbClr>
                    </a:outerShdw>
                  </a:effectLst>
                  <a:latin typeface="Arial" pitchFamily="34" charset="0"/>
                  <a:cs typeface="Arial" pitchFamily="34" charset="0"/>
                </a:rPr>
                <a:t>ist</a:t>
              </a:r>
              <a:r>
                <a:rPr lang="en-US" sz="24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Mai</a:t>
              </a:r>
              <a:r>
                <a:rPr lang="en-US" sz="2800" b="1" dirty="0" smtClean="0">
                  <a:solidFill>
                    <a:prstClr val="black"/>
                  </a:solidFill>
                  <a:effectLst>
                    <a:outerShdw blurRad="38100" dist="38100" dir="2700000" algn="tl">
                      <a:srgbClr val="000000">
                        <a:alpha val="43137"/>
                      </a:srgbClr>
                    </a:outerShdw>
                  </a:effectLst>
                </a:rPr>
                <a:t>.</a:t>
              </a:r>
              <a:endParaRPr lang="ru-RU" sz="2800" b="1" dirty="0" smtClean="0">
                <a:solidFill>
                  <a:prstClr val="black"/>
                </a:solidFill>
                <a:effectLst>
                  <a:outerShdw blurRad="38100" dist="38100" dir="2700000" algn="tl">
                    <a:srgbClr val="000000">
                      <a:alpha val="43137"/>
                    </a:srgbClr>
                  </a:outerShdw>
                </a:effectLst>
              </a:endParaRPr>
            </a:p>
          </p:txBody>
        </p:sp>
      </p:grpSp>
      <p:grpSp>
        <p:nvGrpSpPr>
          <p:cNvPr id="30" name="Группа 29"/>
          <p:cNvGrpSpPr/>
          <p:nvPr/>
        </p:nvGrpSpPr>
        <p:grpSpPr>
          <a:xfrm rot="20419660">
            <a:off x="215055" y="4076509"/>
            <a:ext cx="3312368" cy="1851945"/>
            <a:chOff x="7092280" y="1865086"/>
            <a:chExt cx="3312368" cy="1851945"/>
          </a:xfrm>
          <a:blipFill dpi="0" rotWithShape="0">
            <a:blip r:embed="rId8"/>
            <a:srcRect/>
            <a:stretch>
              <a:fillRect/>
            </a:stretch>
          </a:blipFill>
        </p:grpSpPr>
        <p:sp>
          <p:nvSpPr>
            <p:cNvPr id="31" name="Овал 30"/>
            <p:cNvSpPr/>
            <p:nvPr/>
          </p:nvSpPr>
          <p:spPr>
            <a:xfrm>
              <a:off x="7379804" y="1865086"/>
              <a:ext cx="3024844" cy="185194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rot="1180340">
              <a:off x="7092280" y="2405499"/>
              <a:ext cx="2286000" cy="553998"/>
            </a:xfrm>
            <a:prstGeom prst="rect">
              <a:avLst/>
            </a:prstGeom>
            <a:noFill/>
            <a:ln>
              <a:noFill/>
            </a:ln>
          </p:spPr>
          <p:txBody>
            <a:bodyPr>
              <a:spAutoFit/>
            </a:bodyPr>
            <a:lstStyle/>
            <a:p>
              <a:pPr marL="342900" lvl="0" indent="-342900" algn="ctr">
                <a:spcBef>
                  <a:spcPct val="20000"/>
                </a:spcBef>
              </a:pPr>
              <a:r>
                <a:rPr lang="en-US" sz="3000" dirty="0" smtClean="0">
                  <a:solidFill>
                    <a:schemeClr val="bg1"/>
                  </a:solidFill>
                  <a:latin typeface="Arial" pitchFamily="34" charset="0"/>
                  <a:cs typeface="Arial" pitchFamily="34" charset="0"/>
                </a:rPr>
                <a:t>Es taut.</a:t>
              </a:r>
              <a:r>
                <a:rPr lang="en-US" sz="3000" dirty="0" smtClean="0"/>
                <a:t>.</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9" name="Выноска-облако 28"/>
          <p:cNvSpPr/>
          <p:nvPr/>
        </p:nvSpPr>
        <p:spPr>
          <a:xfrm rot="854105">
            <a:off x="4903092" y="1285018"/>
            <a:ext cx="3893182" cy="3314306"/>
          </a:xfrm>
          <a:prstGeom prst="cloudCallout">
            <a:avLst>
              <a:gd name="adj1" fmla="val 50201"/>
              <a:gd name="adj2" fmla="val 71055"/>
            </a:avLst>
          </a:prstGeom>
          <a:solidFill>
            <a:srgbClr val="FCD904">
              <a:alpha val="44000"/>
            </a:srgbClr>
          </a:solidFill>
          <a:ln>
            <a:solidFill>
              <a:srgbClr val="F99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TextBox 12"/>
          <p:cNvSpPr txBox="1"/>
          <p:nvPr/>
        </p:nvSpPr>
        <p:spPr>
          <a:xfrm>
            <a:off x="5563478" y="1618543"/>
            <a:ext cx="1584176"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bewölkt</a:t>
            </a:r>
            <a:endParaRPr lang="ru-RU" sz="2400" dirty="0">
              <a:latin typeface="Times New Roman" pitchFamily="18" charset="0"/>
              <a:cs typeface="Times New Roman" pitchFamily="18" charset="0"/>
            </a:endParaRPr>
          </a:p>
        </p:txBody>
      </p:sp>
      <p:sp>
        <p:nvSpPr>
          <p:cNvPr id="17" name="TextBox 16"/>
          <p:cNvSpPr txBox="1"/>
          <p:nvPr/>
        </p:nvSpPr>
        <p:spPr>
          <a:xfrm>
            <a:off x="5000628" y="2266615"/>
            <a:ext cx="1717446"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unter</a:t>
            </a:r>
            <a:r>
              <a:rPr lang="en-US" sz="2400" dirty="0" smtClean="0">
                <a:latin typeface="Times New Roman" pitchFamily="18" charset="0"/>
                <a:cs typeface="Times New Roman" pitchFamily="18" charset="0"/>
              </a:rPr>
              <a:t> Null</a:t>
            </a:r>
            <a:endParaRPr lang="ru-RU" sz="2400" dirty="0">
              <a:latin typeface="Times New Roman" pitchFamily="18" charset="0"/>
              <a:cs typeface="Times New Roman" pitchFamily="18" charset="0"/>
            </a:endParaRPr>
          </a:p>
        </p:txBody>
      </p:sp>
      <p:sp>
        <p:nvSpPr>
          <p:cNvPr id="21" name="TextBox 20"/>
          <p:cNvSpPr txBox="1"/>
          <p:nvPr/>
        </p:nvSpPr>
        <p:spPr>
          <a:xfrm>
            <a:off x="5059422" y="2914687"/>
            <a:ext cx="1440160"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grau</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blau</a:t>
            </a:r>
            <a:endParaRPr lang="ru-RU" sz="2400" dirty="0">
              <a:latin typeface="Times New Roman" pitchFamily="18" charset="0"/>
              <a:cs typeface="Times New Roman" pitchFamily="18" charset="0"/>
            </a:endParaRPr>
          </a:p>
        </p:txBody>
      </p:sp>
      <p:grpSp>
        <p:nvGrpSpPr>
          <p:cNvPr id="50" name="Группа 49"/>
          <p:cNvGrpSpPr/>
          <p:nvPr/>
        </p:nvGrpSpPr>
        <p:grpSpPr>
          <a:xfrm>
            <a:off x="214282" y="928670"/>
            <a:ext cx="2304256" cy="1137763"/>
            <a:chOff x="1475656" y="980728"/>
            <a:chExt cx="2304256" cy="1137763"/>
          </a:xfrm>
        </p:grpSpPr>
        <p:sp>
          <p:nvSpPr>
            <p:cNvPr id="49" name="Овал 48"/>
            <p:cNvSpPr/>
            <p:nvPr/>
          </p:nvSpPr>
          <p:spPr>
            <a:xfrm>
              <a:off x="1475656" y="980728"/>
              <a:ext cx="2304256" cy="1137763"/>
            </a:xfrm>
            <a:prstGeom prst="ellipse">
              <a:avLst/>
            </a:prstGeom>
            <a:solidFill>
              <a:srgbClr val="7B4581">
                <a:alpha val="50980"/>
              </a:srgbClr>
            </a:solidFill>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0">
              <a:noAutofit/>
            </a:bodyPr>
            <a:lstStyle/>
            <a:p>
              <a:pPr algn="ctr"/>
              <a:endParaRPr lang="ru-RU" dirty="0"/>
            </a:p>
          </p:txBody>
        </p:sp>
        <p:sp>
          <p:nvSpPr>
            <p:cNvPr id="22" name="TextBox 21"/>
            <p:cNvSpPr txBox="1"/>
            <p:nvPr/>
          </p:nvSpPr>
          <p:spPr>
            <a:xfrm>
              <a:off x="1547664" y="1340768"/>
              <a:ext cx="2016224" cy="523220"/>
            </a:xfrm>
            <a:prstGeom prst="rect">
              <a:avLst/>
            </a:prstGeom>
            <a:noFill/>
          </p:spPr>
          <p:txBody>
            <a:bodyPr wrap="square" rtlCol="0">
              <a:spAutoFit/>
            </a:bodyPr>
            <a:lstStyle/>
            <a:p>
              <a:pPr algn="ctr"/>
              <a:r>
                <a:rPr lang="en-US" sz="2800" dirty="0">
                  <a:effectLst>
                    <a:outerShdw blurRad="38100" dist="38100" dir="2700000" algn="tl">
                      <a:srgbClr val="000000">
                        <a:alpha val="43137"/>
                      </a:srgbClr>
                    </a:outerShdw>
                  </a:effectLst>
                  <a:latin typeface="Times New Roman" pitchFamily="18" charset="0"/>
                  <a:cs typeface="Times New Roman" pitchFamily="18" charset="0"/>
                </a:rPr>
                <a:t>d</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er Wind</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25" name="TextBox 24"/>
          <p:cNvSpPr txBox="1"/>
          <p:nvPr/>
        </p:nvSpPr>
        <p:spPr>
          <a:xfrm>
            <a:off x="6859622" y="1546535"/>
            <a:ext cx="1548172"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stürmich</a:t>
            </a:r>
            <a:endParaRPr lang="ru-RU" sz="2400" dirty="0">
              <a:latin typeface="Times New Roman" pitchFamily="18" charset="0"/>
              <a:cs typeface="Times New Roman" pitchFamily="18" charset="0"/>
            </a:endParaRPr>
          </a:p>
        </p:txBody>
      </p:sp>
      <p:sp>
        <p:nvSpPr>
          <p:cNvPr id="42" name="TextBox 41"/>
          <p:cNvSpPr txBox="1"/>
          <p:nvPr/>
        </p:nvSpPr>
        <p:spPr>
          <a:xfrm>
            <a:off x="6732240" y="3573016"/>
            <a:ext cx="1728192" cy="461665"/>
          </a:xfrm>
          <a:prstGeom prst="rect">
            <a:avLst/>
          </a:prstGeom>
          <a:noFill/>
        </p:spPr>
        <p:txBody>
          <a:bodyPr wrap="square" rtlCol="0">
            <a:spAutoFit/>
          </a:bodyPr>
          <a:lstStyle/>
          <a:p>
            <a:pPr algn="ctr"/>
            <a:r>
              <a:rPr lang="en-US" sz="2400" dirty="0" err="1" smtClean="0">
                <a:latin typeface="Times New Roman" pitchFamily="18" charset="0"/>
                <a:cs typeface="Times New Roman" pitchFamily="18" charset="0"/>
              </a:rPr>
              <a:t>sonnig</a:t>
            </a:r>
            <a:endParaRPr lang="ru-RU" sz="2400" dirty="0">
              <a:latin typeface="Times New Roman" pitchFamily="18" charset="0"/>
              <a:cs typeface="Times New Roman" pitchFamily="18" charset="0"/>
            </a:endParaRPr>
          </a:p>
        </p:txBody>
      </p:sp>
      <p:sp>
        <p:nvSpPr>
          <p:cNvPr id="43" name="TextBox 42"/>
          <p:cNvSpPr txBox="1"/>
          <p:nvPr/>
        </p:nvSpPr>
        <p:spPr>
          <a:xfrm>
            <a:off x="5364088" y="3356992"/>
            <a:ext cx="1514636"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über</a:t>
            </a:r>
            <a:r>
              <a:rPr lang="en-US" sz="2400" dirty="0" smtClean="0">
                <a:latin typeface="Times New Roman" pitchFamily="18" charset="0"/>
                <a:cs typeface="Times New Roman" pitchFamily="18" charset="0"/>
              </a:rPr>
              <a:t> Null</a:t>
            </a:r>
            <a:endParaRPr lang="ru-RU" sz="2400" dirty="0">
              <a:latin typeface="Times New Roman" pitchFamily="18" charset="0"/>
              <a:cs typeface="Times New Roman" pitchFamily="18" charset="0"/>
            </a:endParaRPr>
          </a:p>
        </p:txBody>
      </p:sp>
      <p:sp>
        <p:nvSpPr>
          <p:cNvPr id="45" name="TextBox 44"/>
          <p:cNvSpPr txBox="1"/>
          <p:nvPr/>
        </p:nvSpPr>
        <p:spPr>
          <a:xfrm>
            <a:off x="7956376" y="3068960"/>
            <a:ext cx="1008112"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rein</a:t>
            </a:r>
            <a:endParaRPr lang="ru-RU" sz="2400" dirty="0">
              <a:latin typeface="Times New Roman" pitchFamily="18" charset="0"/>
              <a:cs typeface="Times New Roman" pitchFamily="18" charset="0"/>
            </a:endParaRPr>
          </a:p>
        </p:txBody>
      </p:sp>
      <p:sp>
        <p:nvSpPr>
          <p:cNvPr id="46" name="TextBox 45"/>
          <p:cNvSpPr txBox="1"/>
          <p:nvPr/>
        </p:nvSpPr>
        <p:spPr>
          <a:xfrm>
            <a:off x="6427574" y="2626655"/>
            <a:ext cx="1008112"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trübe</a:t>
            </a:r>
            <a:endParaRPr lang="ru-RU" sz="2400" dirty="0">
              <a:latin typeface="Times New Roman" pitchFamily="18" charset="0"/>
              <a:cs typeface="Times New Roman" pitchFamily="18" charset="0"/>
            </a:endParaRPr>
          </a:p>
        </p:txBody>
      </p:sp>
      <p:grpSp>
        <p:nvGrpSpPr>
          <p:cNvPr id="51" name="Группа 50"/>
          <p:cNvGrpSpPr/>
          <p:nvPr/>
        </p:nvGrpSpPr>
        <p:grpSpPr>
          <a:xfrm>
            <a:off x="1475656" y="3356992"/>
            <a:ext cx="2304256" cy="1137763"/>
            <a:chOff x="1475656" y="3356992"/>
            <a:chExt cx="2304256" cy="1137763"/>
          </a:xfrm>
        </p:grpSpPr>
        <p:sp>
          <p:nvSpPr>
            <p:cNvPr id="44" name="Овал 43"/>
            <p:cNvSpPr/>
            <p:nvPr/>
          </p:nvSpPr>
          <p:spPr>
            <a:xfrm>
              <a:off x="1475656" y="3356992"/>
              <a:ext cx="2304256" cy="1137763"/>
            </a:xfrm>
            <a:prstGeom prst="ellipse">
              <a:avLst/>
            </a:prstGeom>
            <a:solidFill>
              <a:srgbClr val="FFFF99">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0">
              <a:noAutofit/>
            </a:bodyPr>
            <a:lstStyle/>
            <a:p>
              <a:pPr algn="ctr"/>
              <a:endParaRPr lang="ru-RU" dirty="0"/>
            </a:p>
          </p:txBody>
        </p:sp>
        <p:sp>
          <p:nvSpPr>
            <p:cNvPr id="47" name="Прямоугольник 46"/>
            <p:cNvSpPr/>
            <p:nvPr/>
          </p:nvSpPr>
          <p:spPr>
            <a:xfrm>
              <a:off x="1619672" y="3645024"/>
              <a:ext cx="1843132" cy="523220"/>
            </a:xfrm>
            <a:prstGeom prst="rect">
              <a:avLst/>
            </a:prstGeom>
          </p:spPr>
          <p:txBody>
            <a:bodyPr wrap="none">
              <a:spAutoFit/>
            </a:bodyPr>
            <a:lstStyle/>
            <a:p>
              <a:pPr lvl="0" algn="ctr"/>
              <a:r>
                <a:rPr lang="en-US" sz="2800" b="1" dirty="0" smtClean="0">
                  <a:solidFill>
                    <a:srgbClr val="CC3399"/>
                  </a:solidFill>
                  <a:effectLst>
                    <a:outerShdw blurRad="38100" dist="38100" dir="2700000" algn="tl">
                      <a:srgbClr val="000000">
                        <a:alpha val="43137"/>
                      </a:srgbClr>
                    </a:outerShdw>
                  </a:effectLst>
                  <a:latin typeface="Times New Roman" pitchFamily="18" charset="0"/>
                  <a:cs typeface="Times New Roman" pitchFamily="18" charset="0"/>
                </a:rPr>
                <a:t>das Wetter</a:t>
              </a:r>
              <a:endParaRPr lang="ru-RU" sz="2800" b="1" dirty="0" smtClean="0">
                <a:solidFill>
                  <a:srgbClr val="CC3399"/>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48" name="Стрелка вверх 47"/>
          <p:cNvSpPr/>
          <p:nvPr/>
        </p:nvSpPr>
        <p:spPr>
          <a:xfrm rot="20118212">
            <a:off x="1216561" y="2051320"/>
            <a:ext cx="305562" cy="1584176"/>
          </a:xfrm>
          <a:prstGeom prst="upArrow">
            <a:avLst>
              <a:gd name="adj1" fmla="val 25539"/>
              <a:gd name="adj2" fmla="val 749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Стрелка вверх 51"/>
          <p:cNvSpPr/>
          <p:nvPr/>
        </p:nvSpPr>
        <p:spPr>
          <a:xfrm rot="12287836">
            <a:off x="1499582" y="4322927"/>
            <a:ext cx="351147" cy="950189"/>
          </a:xfrm>
          <a:prstGeom prst="upArrow">
            <a:avLst>
              <a:gd name="adj1" fmla="val 25539"/>
              <a:gd name="adj2" fmla="val 749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Стрелка вверх 53"/>
          <p:cNvSpPr/>
          <p:nvPr/>
        </p:nvSpPr>
        <p:spPr>
          <a:xfrm rot="1131416">
            <a:off x="3030677" y="2652299"/>
            <a:ext cx="319972" cy="763884"/>
          </a:xfrm>
          <a:prstGeom prst="upArrow">
            <a:avLst>
              <a:gd name="adj1" fmla="val 25539"/>
              <a:gd name="adj2" fmla="val 749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56" name="Группа 55"/>
          <p:cNvGrpSpPr/>
          <p:nvPr/>
        </p:nvGrpSpPr>
        <p:grpSpPr>
          <a:xfrm>
            <a:off x="4500562" y="5143512"/>
            <a:ext cx="2304256" cy="1137763"/>
            <a:chOff x="1475656" y="980728"/>
            <a:chExt cx="2304256" cy="1137763"/>
          </a:xfrm>
          <a:solidFill>
            <a:srgbClr val="F7FCFF"/>
          </a:solidFill>
        </p:grpSpPr>
        <p:sp>
          <p:nvSpPr>
            <p:cNvPr id="57" name="Овал 56"/>
            <p:cNvSpPr/>
            <p:nvPr/>
          </p:nvSpPr>
          <p:spPr>
            <a:xfrm>
              <a:off x="1475656" y="980728"/>
              <a:ext cx="2304256" cy="1137763"/>
            </a:xfrm>
            <a:prstGeom prst="ellipse">
              <a:avLst/>
            </a:prstGeom>
            <a:solidFill>
              <a:schemeClr val="accent5">
                <a:lumMod val="60000"/>
                <a:lumOff val="40000"/>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0">
              <a:noAutofit/>
            </a:bodyPr>
            <a:lstStyle/>
            <a:p>
              <a:pPr algn="ctr"/>
              <a:endParaRPr lang="ru-RU" dirty="0"/>
            </a:p>
          </p:txBody>
        </p:sp>
        <p:sp>
          <p:nvSpPr>
            <p:cNvPr id="58" name="TextBox 57"/>
            <p:cNvSpPr txBox="1"/>
            <p:nvPr/>
          </p:nvSpPr>
          <p:spPr>
            <a:xfrm>
              <a:off x="1619672" y="1268760"/>
              <a:ext cx="2016224" cy="523220"/>
            </a:xfrm>
            <a:prstGeom prst="rect">
              <a:avLst/>
            </a:prstGeom>
            <a:noFill/>
          </p:spPr>
          <p:txBody>
            <a:bodyPr wrap="square" rtlCol="0">
              <a:spAutoFit/>
            </a:bodyPr>
            <a:lstStyle/>
            <a:p>
              <a:pPr algn="ctr"/>
              <a:r>
                <a:rPr lang="en-US" sz="2800" dirty="0" err="1" smtClean="0">
                  <a:effectLst>
                    <a:outerShdw blurRad="38100" dist="38100" dir="2700000" algn="tl">
                      <a:srgbClr val="000000">
                        <a:alpha val="43137"/>
                      </a:srgbClr>
                    </a:outerShdw>
                  </a:effectLst>
                  <a:latin typeface="Times New Roman" pitchFamily="18" charset="0"/>
                  <a:cs typeface="Times New Roman" pitchFamily="18" charset="0"/>
                </a:rPr>
                <a:t>Der</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effectLst>
                    <a:outerShdw blurRad="38100" dist="38100" dir="2700000" algn="tl">
                      <a:srgbClr val="000000">
                        <a:alpha val="43137"/>
                      </a:srgbClr>
                    </a:outerShdw>
                  </a:effectLst>
                  <a:latin typeface="Times New Roman" pitchFamily="18" charset="0"/>
                  <a:cs typeface="Times New Roman" pitchFamily="18" charset="0"/>
                </a:rPr>
                <a:t>Himmel</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59" name="Группа 58"/>
          <p:cNvGrpSpPr/>
          <p:nvPr/>
        </p:nvGrpSpPr>
        <p:grpSpPr>
          <a:xfrm>
            <a:off x="2483768" y="1556792"/>
            <a:ext cx="2304256" cy="1137763"/>
            <a:chOff x="1475656" y="980728"/>
            <a:chExt cx="2304256" cy="1137763"/>
          </a:xfrm>
          <a:solidFill>
            <a:srgbClr val="FEE486"/>
          </a:solidFill>
        </p:grpSpPr>
        <p:sp>
          <p:nvSpPr>
            <p:cNvPr id="60" name="Овал 59"/>
            <p:cNvSpPr/>
            <p:nvPr/>
          </p:nvSpPr>
          <p:spPr>
            <a:xfrm>
              <a:off x="1475656" y="980728"/>
              <a:ext cx="2304256" cy="1137763"/>
            </a:xfrm>
            <a:prstGeom prst="ellipse">
              <a:avLst/>
            </a:prstGeom>
            <a:solidFill>
              <a:srgbClr val="00EA6A">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0">
              <a:noAutofit/>
            </a:bodyPr>
            <a:lstStyle/>
            <a:p>
              <a:pPr algn="ctr"/>
              <a:endParaRPr lang="ru-RU" dirty="0"/>
            </a:p>
          </p:txBody>
        </p:sp>
        <p:sp>
          <p:nvSpPr>
            <p:cNvPr id="61" name="TextBox 60"/>
            <p:cNvSpPr txBox="1"/>
            <p:nvPr/>
          </p:nvSpPr>
          <p:spPr>
            <a:xfrm>
              <a:off x="1547664" y="1052736"/>
              <a:ext cx="2088232" cy="954107"/>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die </a:t>
              </a:r>
              <a:r>
                <a:rPr lang="en-US" sz="2800" dirty="0" err="1" smtClean="0">
                  <a:effectLst>
                    <a:outerShdw blurRad="38100" dist="38100" dir="2700000" algn="tl">
                      <a:srgbClr val="000000">
                        <a:alpha val="43137"/>
                      </a:srgbClr>
                    </a:outerShdw>
                  </a:effectLst>
                  <a:latin typeface="Times New Roman" pitchFamily="18" charset="0"/>
                  <a:cs typeface="Times New Roman" pitchFamily="18" charset="0"/>
                </a:rPr>
                <a:t>Temperatur</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62" name="Группа 61"/>
          <p:cNvGrpSpPr/>
          <p:nvPr/>
        </p:nvGrpSpPr>
        <p:grpSpPr>
          <a:xfrm>
            <a:off x="251520" y="5229200"/>
            <a:ext cx="2304256" cy="1137763"/>
            <a:chOff x="1475656" y="980728"/>
            <a:chExt cx="2304256" cy="1137763"/>
          </a:xfrm>
          <a:solidFill>
            <a:srgbClr val="F7FCFF"/>
          </a:solidFill>
        </p:grpSpPr>
        <p:sp>
          <p:nvSpPr>
            <p:cNvPr id="63" name="Овал 62"/>
            <p:cNvSpPr/>
            <p:nvPr/>
          </p:nvSpPr>
          <p:spPr>
            <a:xfrm>
              <a:off x="1475656" y="980728"/>
              <a:ext cx="2304256" cy="1137763"/>
            </a:xfrm>
            <a:prstGeom prst="ellipse">
              <a:avLst/>
            </a:prstGeom>
            <a:solidFill>
              <a:srgbClr val="FF9999">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0">
              <a:noAutofit/>
            </a:bodyPr>
            <a:lstStyle/>
            <a:p>
              <a:pPr algn="ctr"/>
              <a:endParaRPr lang="ru-RU" dirty="0"/>
            </a:p>
          </p:txBody>
        </p:sp>
        <p:sp>
          <p:nvSpPr>
            <p:cNvPr id="64" name="TextBox 63"/>
            <p:cNvSpPr txBox="1"/>
            <p:nvPr/>
          </p:nvSpPr>
          <p:spPr>
            <a:xfrm>
              <a:off x="1619672" y="1124744"/>
              <a:ext cx="2016224" cy="892552"/>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Es </a:t>
              </a:r>
              <a:r>
                <a:rPr lang="en-US" sz="2800" dirty="0" err="1" smtClean="0">
                  <a:effectLst>
                    <a:outerShdw blurRad="38100" dist="38100" dir="2700000" algn="tl">
                      <a:srgbClr val="000000">
                        <a:alpha val="43137"/>
                      </a:srgbClr>
                    </a:outerShdw>
                  </a:effectLst>
                  <a:latin typeface="Times New Roman" pitchFamily="18" charset="0"/>
                  <a:cs typeface="Times New Roman" pitchFamily="18" charset="0"/>
                </a:rPr>
                <a:t>regnet</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a:t>
              </a:r>
            </a:p>
            <a:p>
              <a:pPr algn="ctr"/>
              <a:r>
                <a:rPr lang="en-US" sz="2400" dirty="0" smtClean="0">
                  <a:effectLst>
                    <a:outerShdw blurRad="38100" dist="38100" dir="2700000" algn="tl">
                      <a:srgbClr val="000000">
                        <a:alpha val="43137"/>
                      </a:srgbClr>
                    </a:outerShdw>
                  </a:effectLst>
                  <a:latin typeface="Baskerville Old Face" pitchFamily="18" charset="0"/>
                </a:rPr>
                <a:t>…</a:t>
              </a:r>
              <a:endParaRPr lang="ru-RU" sz="2400" dirty="0">
                <a:effectLst>
                  <a:outerShdw blurRad="38100" dist="38100" dir="2700000" algn="tl">
                    <a:srgbClr val="000000">
                      <a:alpha val="43137"/>
                    </a:srgbClr>
                  </a:outerShdw>
                </a:effectLst>
              </a:endParaRPr>
            </a:p>
          </p:txBody>
        </p:sp>
      </p:grpSp>
      <p:sp>
        <p:nvSpPr>
          <p:cNvPr id="53" name="Стрелка вверх 52"/>
          <p:cNvSpPr/>
          <p:nvPr/>
        </p:nvSpPr>
        <p:spPr>
          <a:xfrm rot="8246773">
            <a:off x="3823773" y="4087065"/>
            <a:ext cx="429865" cy="1574825"/>
          </a:xfrm>
          <a:prstGeom prst="upArrow">
            <a:avLst>
              <a:gd name="adj1" fmla="val 25539"/>
              <a:gd name="adj2" fmla="val 749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TextBox 64"/>
          <p:cNvSpPr txBox="1"/>
          <p:nvPr/>
        </p:nvSpPr>
        <p:spPr>
          <a:xfrm>
            <a:off x="6211550" y="3850791"/>
            <a:ext cx="864096"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stark</a:t>
            </a:r>
            <a:endParaRPr lang="ru-RU" sz="2400" dirty="0">
              <a:latin typeface="Times New Roman" pitchFamily="18" charset="0"/>
              <a:cs typeface="Times New Roman" pitchFamily="18" charset="0"/>
            </a:endParaRPr>
          </a:p>
        </p:txBody>
      </p:sp>
      <p:sp>
        <p:nvSpPr>
          <p:cNvPr id="66" name="TextBox 65"/>
          <p:cNvSpPr txBox="1"/>
          <p:nvPr/>
        </p:nvSpPr>
        <p:spPr>
          <a:xfrm>
            <a:off x="6357950" y="2071678"/>
            <a:ext cx="2318506"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Es </a:t>
            </a:r>
            <a:r>
              <a:rPr lang="en-US" sz="2400" dirty="0" err="1" smtClean="0">
                <a:latin typeface="Times New Roman" pitchFamily="18" charset="0"/>
                <a:cs typeface="Times New Roman" pitchFamily="18" charset="0"/>
              </a:rPr>
              <a:t>wird</a:t>
            </a:r>
            <a:r>
              <a:rPr lang="en-US" sz="2400" dirty="0" smtClean="0">
                <a:latin typeface="Times New Roman" pitchFamily="18" charset="0"/>
                <a:cs typeface="Times New Roman" pitchFamily="18" charset="0"/>
              </a:rPr>
              <a:t> w</a:t>
            </a:r>
            <a:r>
              <a:rPr lang="de-DE" sz="2400" dirty="0" smtClean="0">
                <a:latin typeface="Times New Roman" pitchFamily="18" charset="0"/>
                <a:cs typeface="Times New Roman" pitchFamily="18" charset="0"/>
              </a:rPr>
              <a:t>ärmer</a:t>
            </a:r>
            <a:endParaRPr lang="ru-RU" sz="2400" dirty="0">
              <a:latin typeface="Times New Roman" pitchFamily="18" charset="0"/>
              <a:cs typeface="Times New Roman" pitchFamily="18" charset="0"/>
            </a:endParaRPr>
          </a:p>
        </p:txBody>
      </p:sp>
      <p:sp>
        <p:nvSpPr>
          <p:cNvPr id="67" name="TextBox 66"/>
          <p:cNvSpPr txBox="1"/>
          <p:nvPr/>
        </p:nvSpPr>
        <p:spPr>
          <a:xfrm>
            <a:off x="7452320" y="2564904"/>
            <a:ext cx="1224136" cy="461665"/>
          </a:xfrm>
          <a:prstGeom prst="rect">
            <a:avLst/>
          </a:prstGeom>
          <a:noFill/>
        </p:spPr>
        <p:txBody>
          <a:bodyPr wrap="square" rtlCol="0">
            <a:spAutoFit/>
          </a:bodyPr>
          <a:lstStyle/>
          <a:p>
            <a:r>
              <a:rPr lang="de-DE" sz="2400" dirty="0" smtClean="0">
                <a:latin typeface="Times New Roman" pitchFamily="18" charset="0"/>
                <a:cs typeface="Times New Roman" pitchFamily="18" charset="0"/>
              </a:rPr>
              <a:t>Es taut</a:t>
            </a:r>
            <a:endParaRPr lang="ru-RU" sz="2400" dirty="0">
              <a:latin typeface="Times New Roman" pitchFamily="18" charset="0"/>
              <a:cs typeface="Times New Roman" pitchFamily="18" charset="0"/>
            </a:endParaRPr>
          </a:p>
        </p:txBody>
      </p:sp>
      <p:sp>
        <p:nvSpPr>
          <p:cNvPr id="68" name="TextBox 67"/>
          <p:cNvSpPr txBox="1"/>
          <p:nvPr/>
        </p:nvSpPr>
        <p:spPr>
          <a:xfrm>
            <a:off x="6715140" y="3143248"/>
            <a:ext cx="1187624" cy="461665"/>
          </a:xfrm>
          <a:prstGeom prst="rect">
            <a:avLst/>
          </a:prstGeom>
          <a:noFill/>
        </p:spPr>
        <p:txBody>
          <a:bodyPr wrap="square" rtlCol="0">
            <a:spAutoFit/>
          </a:bodyPr>
          <a:lstStyle/>
          <a:p>
            <a:r>
              <a:rPr lang="de-DE" sz="2400" dirty="0" smtClean="0">
                <a:latin typeface="Times New Roman" pitchFamily="18" charset="0"/>
                <a:cs typeface="Times New Roman" pitchFamily="18" charset="0"/>
              </a:rPr>
              <a:t>15 Grad</a:t>
            </a:r>
            <a:endParaRPr lang="ru-RU" sz="2400" dirty="0">
              <a:latin typeface="Times New Roman" pitchFamily="18" charset="0"/>
              <a:cs typeface="Times New Roman" pitchFamily="18" charset="0"/>
            </a:endParaRPr>
          </a:p>
        </p:txBody>
      </p:sp>
      <p:sp>
        <p:nvSpPr>
          <p:cNvPr id="69" name="Прямоугольник 68"/>
          <p:cNvSpPr/>
          <p:nvPr/>
        </p:nvSpPr>
        <p:spPr>
          <a:xfrm>
            <a:off x="467544" y="188640"/>
            <a:ext cx="8388424" cy="769441"/>
          </a:xfrm>
          <a:prstGeom prst="rect">
            <a:avLst/>
          </a:prstGeom>
        </p:spPr>
        <p:txBody>
          <a:bodyPr wrap="square">
            <a:spAutoFit/>
          </a:bodyPr>
          <a:lstStyle/>
          <a:p>
            <a:pPr algn="ctr">
              <a:spcBef>
                <a:spcPct val="0"/>
              </a:spcBef>
            </a:pPr>
            <a:r>
              <a:rPr lang="en-US" sz="4400" b="1" dirty="0" err="1" smtClean="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rPr>
              <a:t>Samm</a:t>
            </a:r>
            <a:r>
              <a:rPr lang="de-DE" sz="4400" b="1" dirty="0" err="1" smtClean="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rPr>
              <a:t>elt</a:t>
            </a:r>
            <a:r>
              <a:rPr lang="de-DE" sz="4400" b="1" dirty="0" smtClean="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rPr>
              <a:t> </a:t>
            </a:r>
            <a:r>
              <a:rPr lang="en-US" sz="4400" b="1" dirty="0" smtClean="0">
                <a:solidFill>
                  <a:schemeClr val="accent4">
                    <a:lumMod val="75000"/>
                  </a:schemeClr>
                </a:solidFill>
                <a:effectLst>
                  <a:outerShdw blurRad="38100" dist="38100" dir="2700000" algn="tl">
                    <a:srgbClr val="000000">
                      <a:alpha val="43137"/>
                    </a:srgbClr>
                  </a:outerShdw>
                </a:effectLst>
                <a:latin typeface="Arial" pitchFamily="34" charset="0"/>
                <a:ea typeface="+mj-ea"/>
                <a:cs typeface="Arial" pitchFamily="34" charset="0"/>
              </a:rPr>
              <a:t>die </a:t>
            </a:r>
            <a:r>
              <a:rPr lang="en-US" sz="4400" b="1" dirty="0" err="1" smtClean="0">
                <a:solidFill>
                  <a:schemeClr val="accent4">
                    <a:lumMod val="75000"/>
                  </a:schemeClr>
                </a:solidFill>
                <a:effectLst>
                  <a:outerShdw blurRad="38100" dist="38100" dir="2700000" algn="tl">
                    <a:srgbClr val="000000">
                      <a:alpha val="43137"/>
                    </a:srgbClr>
                  </a:outerShdw>
                </a:effectLst>
                <a:latin typeface="Arial" pitchFamily="34" charset="0"/>
                <a:ea typeface="+mj-ea"/>
                <a:cs typeface="Arial" pitchFamily="34" charset="0"/>
              </a:rPr>
              <a:t>Wetterwörter</a:t>
            </a:r>
            <a:endParaRPr lang="ru-RU" sz="4400" b="1" dirty="0">
              <a:solidFill>
                <a:schemeClr val="accent4">
                  <a:lumMod val="75000"/>
                </a:schemeClr>
              </a:solidFill>
              <a:effectLst>
                <a:outerShdw blurRad="38100" dist="38100" dir="2700000" algn="tl">
                  <a:srgbClr val="000000">
                    <a:alpha val="43137"/>
                  </a:srgbClr>
                </a:outerShdw>
              </a:effectLst>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29"/>
                                        </p:tgtEl>
                                      </p:cBhvr>
                                    </p:animEffect>
                                    <p:set>
                                      <p:cBhvr>
                                        <p:cTn id="7" dur="1" fill="hold">
                                          <p:stCondLst>
                                            <p:cond delay="1999"/>
                                          </p:stCondLst>
                                        </p:cTn>
                                        <p:tgtEl>
                                          <p:spTgt spid="29"/>
                                        </p:tgtEl>
                                        <p:attrNameLst>
                                          <p:attrName>style.visibility</p:attrName>
                                        </p:attrNameLst>
                                      </p:cBhvr>
                                      <p:to>
                                        <p:strVal val="hidden"/>
                                      </p:to>
                                    </p:set>
                                  </p:childTnLst>
                                </p:cTn>
                              </p:par>
                              <p:par>
                                <p:cTn id="8" presetID="0" presetClass="path" presetSubtype="0" accel="50000" decel="50000" fill="hold" grpId="0" nodeType="withEffect">
                                  <p:stCondLst>
                                    <p:cond delay="0"/>
                                  </p:stCondLst>
                                  <p:childTnLst>
                                    <p:animMotion origin="layout" path="M 4.72222E-6 -4.16185E-6 C -0.01615 0.00301 -0.03212 0.00393 -0.04757 0.00856 C -0.07327 0.02567 -0.03698 0.00232 -0.06094 0.0155 C -0.07379 0.02243 -0.08386 0.03099 -0.09497 0.03954 C -0.09914 0.04278 -0.104 0.04532 -0.10851 0.04833 C -0.11372 0.0518 -0.12205 0.06151 -0.12205 0.06174 C -0.12553 0.07145 -0.14011 0.08787 -0.14011 0.0881 C -0.14254 0.09457 -0.14566 0.10174 -0.14914 0.10775 C -0.15174 0.11214 -0.1566 0.11584 -0.15816 0.1207 C -0.16146 0.12995 -0.15921 0.12555 -0.16511 0.13411 C -0.16719 0.14289 -0.16893 0.14844 -0.17414 0.15584 C -0.17657 0.16347 -0.17882 0.17064 -0.18091 0.17804 C -0.18021 0.22405 -0.19497 0.30058 -0.16511 0.3496 C -0.16441 0.35376 -0.16424 0.35839 -0.16285 0.36255 C -0.16198 0.36509 -0.15938 0.36694 -0.15816 0.36925 C -0.15174 0.38174 -0.14393 0.39862 -0.13351 0.40879 C -0.13039 0.41711 -0.12396 0.42081 -0.1198 0.42867 C -0.11858 0.43076 -0.1191 0.43353 -0.11754 0.43515 C -0.11476 0.43792 -0.1099 0.43792 -0.10643 0.43977 " pathEditMode="relative" rAng="0" ptsTypes="ffffffffffffffffffA">
                                      <p:cBhvr>
                                        <p:cTn id="9" dur="2000" fill="hold"/>
                                        <p:tgtEl>
                                          <p:spTgt spid="13"/>
                                        </p:tgtEl>
                                        <p:attrNameLst>
                                          <p:attrName>ppt_x</p:attrName>
                                          <p:attrName>ppt_y</p:attrName>
                                        </p:attrNameLst>
                                      </p:cBhvr>
                                      <p:rCtr x="-98" y="220"/>
                                    </p:animMotion>
                                  </p:childTnLst>
                                </p:cTn>
                              </p:par>
                              <p:par>
                                <p:cTn id="10" presetID="0" presetClass="path" presetSubtype="0" accel="50000" decel="50000" fill="hold" grpId="0" nodeType="withEffect">
                                  <p:stCondLst>
                                    <p:cond delay="0"/>
                                  </p:stCondLst>
                                  <p:childTnLst>
                                    <p:animMotion origin="layout" path="M -1.11111E-6 -2.31214E-6 C 0.00712 0.03654 0.00504 0.09342 -0.02204 0.11746 C -0.02256 0.11977 -0.02239 0.12255 -0.02361 0.12417 C -0.02482 0.12579 -0.02725 0.12532 -0.02881 0.12648 C -0.03506 0.13064 -0.04149 0.1348 -0.04739 0.13989 C -0.05086 0.14289 -0.05381 0.14706 -0.05763 0.14891 C -0.06093 0.15052 -0.0677 0.15353 -0.0677 0.15353 C -0.07465 0.16047 -0.07968 0.1644 -0.08802 0.16694 C -0.0967 0.1748 -0.08993 0.16995 -0.10329 0.17388 C -0.11475 0.17711 -0.12378 0.18289 -0.13559 0.18498 C -0.1526 0.19284 -0.11927 0.17804 -0.1644 0.19191 C -0.17309 0.19469 -0.18107 0.2007 -0.18975 0.20301 C -0.19913 0.20555 -0.20729 0.20763 -0.21527 0.21434 C -0.22031 0.22474 -0.22378 0.22891 -0.21684 0.24602 C -0.21649 0.24694 -0.20434 0.25157 -0.20156 0.25272 C -0.20052 0.25503 -0.19826 0.25966 -0.19826 0.25966 " pathEditMode="relative" ptsTypes="fffffffffffffffA">
                                      <p:cBhvr>
                                        <p:cTn id="11" dur="2000" fill="hold"/>
                                        <p:tgtEl>
                                          <p:spTgt spid="45"/>
                                        </p:tgtEl>
                                        <p:attrNameLst>
                                          <p:attrName>ppt_x</p:attrName>
                                          <p:attrName>ppt_y</p:attrName>
                                        </p:attrNameLst>
                                      </p:cBhvr>
                                    </p:animMotion>
                                  </p:childTnLst>
                                </p:cTn>
                              </p:par>
                              <p:par>
                                <p:cTn id="12" presetID="0" presetClass="path" presetSubtype="0" accel="50000" decel="50000" fill="hold" grpId="0" nodeType="withEffect">
                                  <p:stCondLst>
                                    <p:cond delay="0"/>
                                  </p:stCondLst>
                                  <p:childTnLst>
                                    <p:animMotion origin="layout" path="M 0.02431 -4.68208E-6 C 0.01806 0.01758 0.01702 0.04833 0.02674 0.06081 C 0.02761 0.06336 0.02882 0.06567 0.02934 0.06844 C 0.03004 0.07076 0.03004 0.07376 0.03073 0.07607 C 0.03212 0.08116 0.03594 0.0911 0.03594 0.09133 C 0.03837 0.10659 0.04115 0.12162 0.04358 0.13688 C 0.0441 0.17596 0.04393 0.2148 0.04497 0.25365 C 0.04532 0.2659 0.04566 0.27885 0.04879 0.28925 C 0.05139 0.29804 0.05764 0.30174 0.06181 0.30706 C 0.06546 0.31769 0.06632 0.31584 0.07223 0.31977 C 0.07605 0.32717 0.07882 0.33157 0.08386 0.33503 C 0.08803 0.34498 0.09167 0.35515 0.09549 0.36555 C 0.09584 0.3681 0.09619 0.37064 0.09688 0.37295 C 0.09757 0.3755 0.09879 0.37758 0.09931 0.38058 C 0.10139 0.38983 0.10157 0.40116 0.1033 0.41087 C 0.10278 0.43237 0.10261 0.45342 0.10209 0.47469 C 0.10105 0.50567 0.07639 0.52093 0.06441 0.53041 C 0.04393 0.52925 0.02778 0.54081 0.0125 0.52024 C 0.01164 0.51746 0.01007 0.51584 0.0099 0.51261 C 0.00973 0.50752 0.01129 0.49735 0.01129 0.49758 " pathEditMode="relative" rAng="0" ptsTypes="fffffffffffffffffffA">
                                      <p:cBhvr>
                                        <p:cTn id="13" dur="2000" fill="hold"/>
                                        <p:tgtEl>
                                          <p:spTgt spid="21"/>
                                        </p:tgtEl>
                                        <p:attrNameLst>
                                          <p:attrName>ppt_x</p:attrName>
                                          <p:attrName>ppt_y</p:attrName>
                                        </p:attrNameLst>
                                      </p:cBhvr>
                                      <p:rCtr x="32" y="270"/>
                                    </p:animMotion>
                                  </p:childTnLst>
                                </p:cTn>
                              </p:par>
                              <p:par>
                                <p:cTn id="14" presetID="0" presetClass="path" presetSubtype="0" accel="50000" decel="50000" fill="hold" grpId="0" nodeType="withEffect">
                                  <p:stCondLst>
                                    <p:cond delay="0"/>
                                  </p:stCondLst>
                                  <p:childTnLst>
                                    <p:animMotion origin="layout" path="M 2.77778E-7 5.78035E-7 C -0.00365 -0.01503 -0.0059 -0.01202 -0.01319 -0.02127 C -0.01892 -0.03884 -0.02483 -0.03653 -0.03142 -0.04786 C -0.03802 -0.05896 -0.03212 -0.0541 -0.03924 -0.0585 C -0.04983 -0.07353 -0.06094 -0.08555 -0.07309 -0.09318 C -0.08368 -0.11468 -0.07882 -0.10312 -0.0875 -0.12763 C -0.08837 -0.13041 -0.09028 -0.13087 -0.09132 -0.13318 C -0.10069 -0.15191 -0.09045 -0.13734 -0.09931 -0.1489 C -0.10122 -0.16046 -0.10486 -0.16393 -0.10972 -0.17017 C -0.11389 -0.18382 -0.1217 -0.18936 -0.12917 -0.19422 C -0.14878 -0.20763 -0.16823 -0.21688 -0.18906 -0.22081 C -0.20521 -0.22012 -0.22135 -0.22058 -0.23733 -0.21827 C -0.24097 -0.21757 -0.24635 -0.19908 -0.24635 -0.19699 C -0.24635 -0.18798 -0.24635 -0.17919 -0.24635 -0.17017 " pathEditMode="relative" rAng="0" ptsTypes="fffffffffffffA">
                                      <p:cBhvr>
                                        <p:cTn id="15" dur="2000" fill="hold"/>
                                        <p:tgtEl>
                                          <p:spTgt spid="17"/>
                                        </p:tgtEl>
                                        <p:attrNameLst>
                                          <p:attrName>ppt_x</p:attrName>
                                          <p:attrName>ppt_y</p:attrName>
                                        </p:attrNameLst>
                                      </p:cBhvr>
                                      <p:rCtr x="-123" y="-111"/>
                                    </p:animMotion>
                                  </p:childTnLst>
                                </p:cTn>
                              </p:par>
                              <p:par>
                                <p:cTn id="16" presetID="0" presetClass="path" presetSubtype="0" accel="50000" decel="50000" fill="hold" grpId="0" nodeType="withEffect">
                                  <p:stCondLst>
                                    <p:cond delay="0"/>
                                  </p:stCondLst>
                                  <p:childTnLst>
                                    <p:animMotion origin="layout" path="M -4.44444E-6 0.00925 C -0.00451 0.0118 -0.00954 0.01388 -0.01354 0.01734 C -0.0151 0.0185 -0.01527 0.02151 -0.01649 0.02312 C -0.0177 0.02474 -0.01961 0.02567 -0.02118 0.02682 C -0.02517 0.03492 -0.02951 0.03815 -0.03611 0.04232 C -0.03715 0.0444 -0.03784 0.04694 -0.03906 0.04833 C -0.04045 0.04948 -0.04218 0.04948 -0.04357 0.05018 C -0.05243 0.05503 -0.06145 0.06104 -0.07066 0.06405 C -0.08767 0.06312 -0.10607 0.06867 -0.1217 0.05989 C -0.13611 0.05203 -0.11475 0.05989 -0.13211 0.05411 C -0.13368 0.05226 -0.13489 0.04995 -0.13663 0.04833 C -0.13958 0.04555 -0.14566 0.0407 -0.14566 0.04093 C -0.14722 0.03792 -0.14843 0.03515 -0.15017 0.03284 C -0.15138 0.03122 -0.15347 0.03052 -0.15468 0.02891 C -0.15607 0.02659 -0.15642 0.02336 -0.15763 0.02104 C -0.16111 0.01457 -0.16545 0.00879 -0.16822 0.00139 C -0.17343 -0.01248 -0.16527 0.0044 -0.17274 -0.01017 C -0.17361 -0.01456 -0.17517 -0.01896 -0.17569 -0.02358 C -0.17656 -0.03468 -0.175 -0.05988 -0.18316 -0.07052 C -0.18941 -0.07838 -0.19756 -0.08023 -0.20572 -0.08208 C -0.21666 -0.08462 -0.21631 -0.07953 -0.21631 -0.08601 " pathEditMode="relative" rAng="0" ptsTypes="ffffffffffffffffffffA">
                                      <p:cBhvr>
                                        <p:cTn id="17" dur="2000" fill="hold"/>
                                        <p:tgtEl>
                                          <p:spTgt spid="43"/>
                                        </p:tgtEl>
                                        <p:attrNameLst>
                                          <p:attrName>ppt_x</p:attrName>
                                          <p:attrName>ppt_y</p:attrName>
                                        </p:attrNameLst>
                                      </p:cBhvr>
                                      <p:rCtr x="-108" y="-18"/>
                                    </p:animMotion>
                                  </p:childTnLst>
                                </p:cTn>
                              </p:par>
                              <p:par>
                                <p:cTn id="18" presetID="0" presetClass="path" presetSubtype="0" accel="50000" decel="50000" fill="hold" grpId="0" nodeType="withEffect">
                                  <p:stCondLst>
                                    <p:cond delay="0"/>
                                  </p:stCondLst>
                                  <p:childTnLst>
                                    <p:animMotion origin="layout" path="M 8.33333E-7 1.7341E-6 C -0.00712 -0.03931 -0.04063 -0.03191 -0.05608 -0.03307 C -0.06076 -0.04 -0.06563 -0.04509 -0.07049 -0.0511 C -0.07396 -0.05989 -0.07917 -0.07954 -0.08333 -0.08648 C -0.08455 -0.08809 -0.08576 -0.08809 -0.08715 -0.08902 C -0.09983 -0.09804 -0.1066 -0.09942 -0.11997 -0.10405 C -0.12986 -0.10312 -0.13976 -0.10382 -0.14965 -0.1015 C -0.15243 -0.10127 -0.15747 -0.09642 -0.15747 -0.09619 C -0.18299 -0.0985 -0.19635 -0.08486 -0.20417 -0.12948 C -0.20556 -0.15838 -0.20226 -0.15075 -0.2066 -0.15954 " pathEditMode="relative" rAng="0" ptsTypes="fffffffffA">
                                      <p:cBhvr>
                                        <p:cTn id="19" dur="2000" fill="hold"/>
                                        <p:tgtEl>
                                          <p:spTgt spid="68"/>
                                        </p:tgtEl>
                                        <p:attrNameLst>
                                          <p:attrName>ppt_x</p:attrName>
                                          <p:attrName>ppt_y</p:attrName>
                                        </p:attrNameLst>
                                      </p:cBhvr>
                                      <p:rCtr x="-103" y="-80"/>
                                    </p:animMotion>
                                  </p:childTnLst>
                                </p:cTn>
                              </p:par>
                              <p:par>
                                <p:cTn id="20" presetID="0" presetClass="path" presetSubtype="0" accel="50000" decel="50000" fill="hold" grpId="0" nodeType="withEffect">
                                  <p:stCondLst>
                                    <p:cond delay="0"/>
                                  </p:stCondLst>
                                  <p:childTnLst>
                                    <p:animMotion origin="layout" path="M -2.5E-6 -0.00347 C -0.00434 -0.00277 -0.0085 -0.00324 -0.01215 -0.00162 C -0.01614 0.00023 -0.01892 0.00393 -0.02274 0.00601 C -0.03038 0.01041 -0.04114 0.01387 -0.04982 0.01572 C -0.07864 0.02867 -0.11093 0.03168 -0.14166 0.03468 C -0.17274 0.04347 -0.20416 0.04578 -0.23524 0.0541 C -0.24774 0.06335 -0.24201 0.06012 -0.25243 0.06567 C -0.25816 0.07515 -0.26493 0.08 -0.27465 0.08324 C -0.29722 0.08139 -0.31996 0.08069 -0.34253 0.07908 C -0.35052 0.07838 -0.35729 0.07168 -0.36475 0.06775 C -0.37083 0.06405 -0.39218 0.06243 -0.39878 0.06173 C -0.41076 0.06405 -0.40972 0.06451 -0.41909 0.06937 C -0.42725 0.0733 -0.4408 0.07538 -0.44809 0.077 C -0.4743 0.07561 -0.50034 0.07515 -0.52639 0.0733 C -0.53455 0.0726 -0.55034 0.06775 -0.55034 0.06798 C -0.55885 0.06382 -0.56562 0.06012 -0.5743 0.0578 C -0.57968 0.05179 -0.58646 0.04948 -0.59114 0.04254 C -0.59375 0.03861 -0.59809 0.03098 -0.59809 0.03121 C -0.59861 0.0289 -0.59861 0.02682 -0.59965 0.0252 C -0.60104 0.02289 -0.60382 0.02197 -0.60486 0.01965 C -0.60712 0.01434 -0.60694 0.00809 -0.60816 0.00208 C -0.60868 -0.0474 -0.60833 -0.09734 -0.60989 -0.14751 C -0.61007 -0.15514 -0.61996 -0.15792 -0.62361 -0.16439 C -0.63003 -0.17642 -0.64062 -0.1741 -0.65069 -0.17965 C -0.65937 -0.18497 -0.66389 -0.19468 -0.66962 -0.20277 C -0.67343 -0.21688 -0.67534 -0.22659 -0.67118 -0.24324 C -0.67031 -0.24624 -0.66024 -0.24624 -0.65746 -0.25225 " pathEditMode="relative" rAng="0" ptsTypes="ffffffffffffffffffffffffffA">
                                      <p:cBhvr>
                                        <p:cTn id="21" dur="2000" fill="hold"/>
                                        <p:tgtEl>
                                          <p:spTgt spid="65"/>
                                        </p:tgtEl>
                                        <p:attrNameLst>
                                          <p:attrName>ppt_x</p:attrName>
                                          <p:attrName>ppt_y</p:attrName>
                                        </p:attrNameLst>
                                      </p:cBhvr>
                                      <p:rCtr x="-338" y="-81"/>
                                    </p:animMotion>
                                  </p:childTnLst>
                                </p:cTn>
                              </p:par>
                              <p:par>
                                <p:cTn id="22" presetID="0" presetClass="path" presetSubtype="0" accel="50000" decel="50000" fill="hold" grpId="0" nodeType="withEffect">
                                  <p:stCondLst>
                                    <p:cond delay="0"/>
                                  </p:stCondLst>
                                  <p:childTnLst>
                                    <p:animMotion origin="layout" path="M -2.22222E-6 0.09595 C -0.00434 0.09896 -0.00972 0.1052 -0.01545 0.10751 C -0.02153 0.11006 -0.02639 0.11006 -0.03212 0.11306 C -0.03784 0.12046 -0.04844 0.12416 -0.05712 0.12925 C -0.06146 0.13156 -0.0684 0.13456 -0.07222 0.13803 C -0.07378 0.13965 -0.075 0.1415 -0.07708 0.14219 C -0.08055 0.14381 -0.08507 0.14381 -0.08871 0.14543 C -0.09045 0.14613 -0.09166 0.14798 -0.09375 0.14798 C -0.10538 0.15052 -0.13055 0.15422 -0.1434 0.15584 C -0.15625 0.15838 -0.17031 0.16277 -0.1835 0.16416 C -0.19045 0.16532 -0.2118 0.16693 -0.21823 0.16717 C -0.25469 0.17295 -0.28246 0.1778 -0.30798 0.15584 C -0.36493 0.15769 -0.37882 0.16023 -0.42778 0.15722 C -0.43281 0.15676 -0.43767 0.1526 -0.44253 0.15121 C -0.44809 0.14798 -0.45208 0.14381 -0.45746 0.14127 C -0.45868 0.13965 -0.45955 0.13757 -0.46094 0.13665 C -0.46232 0.13549 -0.46458 0.13526 -0.4658 0.13364 C -0.47239 0.12647 -0.46198 0.13063 -0.47257 0.12809 C -0.48038 0.11745 -0.471 0.12763 -0.4809 0.12208 C -0.49323 0.11491 -0.47916 0.11954 -0.4908 0.11607 C -0.50034 0.11029 -0.50764 0.10451 -0.5158 0.09757 C -0.52048 0.09295 -0.52396 0.08693 -0.52916 0.08231 C -0.53611 0.0763 -0.5467 0.07191 -0.55573 0.06821 C -0.56406 0.06428 -0.57031 0.05803 -0.57725 0.05341 C -0.59357 0.04254 -0.58177 0.05272 -0.59201 0.04324 C -0.60989 0.04485 -0.61076 0.04139 -0.61545 0.05341 C -0.61736 0.07191 -0.61406 0.06543 -0.61823 0.07376 " pathEditMode="relative" rAng="0" ptsTypes="ffffffffffffffffffffffffffA">
                                      <p:cBhvr>
                                        <p:cTn id="23" dur="2000" fill="hold"/>
                                        <p:tgtEl>
                                          <p:spTgt spid="25"/>
                                        </p:tgtEl>
                                        <p:attrNameLst>
                                          <p:attrName>ppt_x</p:attrName>
                                          <p:attrName>ppt_y</p:attrName>
                                        </p:attrNameLst>
                                      </p:cBhvr>
                                      <p:rCtr x="-309" y="14"/>
                                    </p:animMotion>
                                  </p:childTnLst>
                                </p:cTn>
                              </p:par>
                              <p:par>
                                <p:cTn id="24" presetID="0" presetClass="path" presetSubtype="0" accel="50000" decel="50000" fill="hold" grpId="0" nodeType="withEffect">
                                  <p:stCondLst>
                                    <p:cond delay="0"/>
                                  </p:stCondLst>
                                  <p:childTnLst>
                                    <p:animMotion origin="layout" path="M 1.66667E-6 -4.33526E-6 C -0.00868 -0.00485 -0.03264 -0.00138 -0.04236 0.00948 C -0.04931 0.01711 -0.05573 0.0259 -0.06354 0.03052 C -0.07066 0.04209 -0.08264 0.04671 -0.09184 0.05365 C -0.09844 0.05873 -0.10469 0.06636 -0.11163 0.07006 C -0.12813 0.09041 -0.15018 0.09365 -0.16945 0.10058 C -0.17708 0.10313 -0.18472 0.10798 -0.19202 0.11214 C -0.19913 0.1163 -0.20781 0.11607 -0.21476 0.12162 C -0.22743 0.13203 -0.24063 0.14428 -0.25434 0.15191 C -0.26354 0.17249 -0.26997 0.197 -0.27691 0.21966 C -0.28299 0.23977 -0.27188 0.21064 -0.28108 0.23584 C -0.28281 0.2407 -0.28663 0.24995 -0.28663 0.25018 C -0.29149 0.2807 -0.29722 0.29758 -0.31077 0.31977 C -0.31215 0.32232 -0.31458 0.32278 -0.31632 0.32463 C -0.32552 0.3355 -0.31597 0.32902 -0.32483 0.33388 C -0.32899 0.34081 -0.33281 0.34914 -0.33768 0.35515 C -0.34219 0.36047 -0.34531 0.3637 -0.34896 0.37133 C -0.35504 0.38428 -0.36024 0.397 -0.36719 0.40856 C -0.3717 0.43099 -0.38733 0.44047 -0.39844 0.45318 C -0.40816 0.46428 -0.3974 0.45688 -0.40677 0.46243 C -0.40972 0.46729 -0.41302 0.47099 -0.41528 0.47654 C -0.41771 0.48209 -0.4224 0.49272 -0.4224 0.49295 C -0.42361 0.50544 -0.42448 0.51446 -0.42795 0.52555 C -0.42986 0.53804 -0.43108 0.54821 -0.43785 0.55584 C -0.44149 0.56509 -0.44063 0.5681 -0.44636 0.57457 C -0.44896 0.58844 -0.45469 0.60139 -0.46181 0.60948 C -0.46511 0.61758 -0.46736 0.62289 -0.47309 0.6259 C -0.4842 0.63815 -0.5 0.6407 -0.51268 0.64694 C -0.51927 0.64995 -0.53247 0.65619 -0.53247 0.65642 C -0.54636 0.65526 -0.56754 0.66659 -0.57639 0.6444 C -0.57726 0.63677 -0.57899 0.62891 -0.57899 0.62128 " pathEditMode="relative" rAng="0" ptsTypes="ffffffffffffffffffffffffffffffA">
                                      <p:cBhvr>
                                        <p:cTn id="25" dur="2000" fill="hold"/>
                                        <p:tgtEl>
                                          <p:spTgt spid="66"/>
                                        </p:tgtEl>
                                        <p:attrNameLst>
                                          <p:attrName>ppt_x</p:attrName>
                                          <p:attrName>ppt_y</p:attrName>
                                        </p:attrNameLst>
                                      </p:cBhvr>
                                      <p:rCtr x="-290" y="331"/>
                                    </p:animMotion>
                                  </p:childTnLst>
                                </p:cTn>
                              </p:par>
                              <p:par>
                                <p:cTn id="26" presetID="0" presetClass="path" presetSubtype="0" accel="50000" decel="50000" fill="hold" grpId="0" nodeType="withEffect">
                                  <p:stCondLst>
                                    <p:cond delay="0"/>
                                  </p:stCondLst>
                                  <p:childTnLst>
                                    <p:animMotion origin="layout" path="M -8.33333E-7 2.36994E-6 C -0.00312 0.00046 -0.00642 2.36994E-6 -0.0092 0.00185 C -0.01389 0.00532 -0.01701 0.02821 -0.01823 0.03514 C -0.01719 0.04971 -0.01597 0.06451 -0.01528 0.07907 C -0.01441 0.09387 -0.01441 0.10844 -0.01371 0.12323 C -0.01233 0.14705 -0.00781 0.1704 -0.00451 0.19375 C -0.00347 0.21202 -0.00156 0.22867 -8.33333E-7 0.2467 C -0.00052 0.26774 -0.00069 0.28925 -0.00156 0.31052 C -0.00191 0.31907 -0.00885 0.32555 -0.01215 0.3304 C -0.01979 0.34173 -0.03229 0.35006 -0.04253 0.35445 C -0.05208 0.35375 -0.06163 0.35352 -0.07101 0.3526 C -0.07882 0.35167 -0.08455 0.33849 -0.09062 0.33271 C -0.09601 0.32231 -0.10139 0.31191 -0.10434 0.29942 C -0.10729 0.2867 -0.1092 0.27745 -0.11476 0.26659 C -0.11528 0.26358 -0.11476 0.25965 -0.11632 0.25757 C -0.12083 0.25202 -0.13073 0.25248 -0.13594 0.24878 C -0.14444 0.24323 -0.15156 0.2363 -0.16007 0.23121 C -0.22726 0.23422 -0.23264 0.23375 -0.27639 0.24208 C -0.28698 0.2474 -0.29722 0.25341 -0.30816 0.25757 C -0.31458 0.26034 -0.32465 0.2615 -0.33073 0.26659 C -0.33785 0.27214 -0.34288 0.28277 -0.35035 0.28624 C -0.35799 0.29734 -0.36233 0.30612 -0.3684 0.3193 C -0.37066 0.32439 -0.37413 0.33572 -0.37743 0.33919 C -0.38559 0.34728 -0.38073 0.34196 -0.39114 0.35676 C -0.39219 0.35838 -0.39427 0.35792 -0.39566 0.35907 C -0.39878 0.36162 -0.40139 0.36624 -0.40469 0.36786 C -0.40764 0.36925 -0.41371 0.37202 -0.41371 0.37225 C -0.41684 0.37503 -0.41927 0.37965 -0.42274 0.38104 C -0.42812 0.38358 -0.43299 0.38566 -0.43785 0.39006 C -0.45087 0.40138 -0.46528 0.41179 -0.48021 0.41849 C -0.49496 0.43352 -0.51354 0.43838 -0.53142 0.43838 " pathEditMode="relative" rAng="0" ptsTypes="ffffffffffffffffffffffffffffffA">
                                      <p:cBhvr>
                                        <p:cTn id="27" dur="2000" fill="hold"/>
                                        <p:tgtEl>
                                          <p:spTgt spid="67"/>
                                        </p:tgtEl>
                                        <p:attrNameLst>
                                          <p:attrName>ppt_x</p:attrName>
                                          <p:attrName>ppt_y</p:attrName>
                                        </p:attrNameLst>
                                      </p:cBhvr>
                                      <p:rCtr x="-266" y="219"/>
                                    </p:animMotion>
                                  </p:childTnLst>
                                </p:cTn>
                              </p:par>
                              <p:par>
                                <p:cTn id="28" presetID="0" presetClass="path" presetSubtype="0" accel="50000" decel="50000" fill="hold" grpId="0" nodeType="withEffect">
                                  <p:stCondLst>
                                    <p:cond delay="0"/>
                                  </p:stCondLst>
                                  <p:childTnLst>
                                    <p:animMotion origin="layout" path="M 3.88889E-6 -0.00046 C -0.0158 -0.00739 -0.06789 0.00555 -0.08073 0.00579 C -0.12379 0.0074 -0.16667 0.0074 -0.20973 0.0081 C -0.21632 0.0111 -0.22396 0.01342 -0.23056 0.01665 C -0.23993 0.02151 -0.24896 0.02798 -0.25799 0.03376 C -0.26233 0.04255 -0.26389 0.05272 -0.26771 0.06174 C -0.27066 0.06891 -0.27848 0.07908 -0.28056 0.0874 C -0.28299 0.09665 -0.28507 0.1022 -0.29046 0.10891 C -0.29358 0.11931 -0.29757 0.13596 -0.3033 0.14544 C -0.30608 0.15029 -0.30955 0.15399 -0.31285 0.15839 C -0.31441 0.1607 -0.31771 0.16486 -0.31771 0.16509 C -0.32136 0.18012 -0.31615 0.16116 -0.32431 0.17758 C -0.32518 0.17943 -0.32483 0.1822 -0.3257 0.18405 C -0.32761 0.18844 -0.33212 0.19677 -0.33212 0.197 C -0.33473 0.21804 -0.33664 0.22197 -0.34671 0.23769 C -0.34792 0.23977 -0.34844 0.24232 -0.35 0.24417 C -0.35018 0.2444 -0.36198 0.2548 -0.36459 0.25711 C -0.36615 0.25827 -0.36771 0.25989 -0.36927 0.26128 C -0.37101 0.26266 -0.37414 0.26567 -0.37414 0.2659 C -0.37796 0.27284 -0.38056 0.27584 -0.38698 0.27839 C -0.39393 0.29226 -0.38611 0.27862 -0.39514 0.28925 C -0.40157 0.29665 -0.40591 0.30683 -0.41285 0.31284 C -0.41736 0.3318 -0.43507 0.33804 -0.44671 0.34706 C -0.45625 0.35446 -0.44618 0.34891 -0.45799 0.35353 C -0.45955 0.35422 -0.46268 0.35584 -0.46268 0.35584 " pathEditMode="relative" rAng="0" ptsTypes="ffffffffffffffffffffffffA">
                                      <p:cBhvr>
                                        <p:cTn id="29" dur="2000" fill="hold"/>
                                        <p:tgtEl>
                                          <p:spTgt spid="46"/>
                                        </p:tgtEl>
                                        <p:attrNameLst>
                                          <p:attrName>ppt_x</p:attrName>
                                          <p:attrName>ppt_y</p:attrName>
                                        </p:attrNameLst>
                                      </p:cBhvr>
                                      <p:rCtr x="-231" y="175"/>
                                    </p:animMotion>
                                  </p:childTnLst>
                                </p:cTn>
                              </p:par>
                              <p:par>
                                <p:cTn id="30" presetID="0" presetClass="path" presetSubtype="0" accel="50000" decel="50000" fill="hold" grpId="0" nodeType="withEffect">
                                  <p:stCondLst>
                                    <p:cond delay="0"/>
                                  </p:stCondLst>
                                  <p:childTnLst>
                                    <p:animMotion origin="layout" path="M 0 0 C -0.01042 0.00717 -0.00347 0.00301 -0.01684 0.00902 C -0.02032 0.01064 -0.02709 0.01365 -0.02709 0.01365 C -0.03959 0.02498 -0.05504 0.0259 -0.06945 0.02937 C -0.10816 0.03839 -0.14514 0.04509 -0.18472 0.0474 C -0.22136 0.05156 -0.25764 0.05249 -0.29323 0.0407 C -0.30347 0.03168 -0.31163 0.01919 -0.32361 0.01365 C -0.33143 -0.00161 -0.32222 0.01341 -0.33212 0.00463 C -0.33733 0 -0.34306 -0.00763 -0.3474 -0.01341 C -0.35104 -0.02335 -0.35313 -0.02589 -0.36094 -0.02913 C -0.37153 -0.0437 -0.38629 -0.05872 -0.4 -0.06751 C -0.40729 -0.083 -0.39861 -0.06797 -0.40834 -0.07653 C -0.41042 -0.07838 -0.41146 -0.08185 -0.41354 -0.08346 C -0.41667 -0.08578 -0.42361 -0.08786 -0.42361 -0.08786 C -0.43386 -0.09711 -0.45035 -0.10219 -0.46268 -0.10589 C -0.47639 -0.11514 -0.49167 -0.11838 -0.50677 -0.12185 C -0.53004 -0.13433 -0.51771 -0.12948 -0.54393 -0.13526 C -0.55695 -0.13456 -0.56997 -0.13502 -0.58299 -0.13318 C -0.58976 -0.13225 -0.59653 -0.12416 -0.6033 -0.12185 C -0.61077 -0.1156 -0.61511 -0.10867 -0.62361 -0.10589 C -0.62986 -0.10057 -0.63507 -0.09711 -0.64236 -0.09479 C -0.65052 -0.07768 -0.63959 -0.09711 -0.65243 -0.08578 C -0.66875 -0.07144 -0.64393 -0.08439 -0.66094 -0.07653 C -0.66823 -0.06682 -0.67761 -0.0615 -0.68629 -0.0541 C -0.69532 -0.04647 -0.6882 -0.04924 -0.69479 -0.04046 C -0.69931 -0.03445 -0.70643 -0.02936 -0.71181 -0.02474 C -0.71563 -0.01687 -0.71684 -0.01109 -0.72188 -0.00439 C -0.72396 0.00625 -0.72639 0.01041 -0.73212 0.01827 C -0.73525 0.03052 -0.73924 0.04208 -0.74236 0.05434 C -0.74288 0.05873 -0.74375 0.06313 -0.74393 0.06775 C -0.74479 0.08509 -0.74445 0.10243 -0.74566 0.11977 C -0.74618 0.1274 -0.74913 0.1422 -0.74913 0.1422 C -0.74861 0.15422 -0.74844 0.16648 -0.7474 0.1785 C -0.74549 0.20232 -0.74566 0.17758 -0.74566 0.18752 " pathEditMode="relative" ptsTypes="fffffffffffffffffffffffffffffffffA">
                                      <p:cBhvr>
                                        <p:cTn id="31" dur="2000" fill="hold"/>
                                        <p:tgtEl>
                                          <p:spTgt spid="4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3" grpId="0"/>
      <p:bldP spid="17" grpId="0"/>
      <p:bldP spid="21" grpId="0"/>
      <p:bldP spid="25" grpId="0"/>
      <p:bldP spid="42" grpId="0"/>
      <p:bldP spid="43" grpId="0"/>
      <p:bldP spid="45" grpId="0"/>
      <p:bldP spid="46" grpId="0"/>
      <p:bldP spid="65" grpId="0"/>
      <p:bldP spid="66" grpId="0"/>
      <p:bldP spid="67" grpId="0"/>
      <p:bldP spid="6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26000">
              <a:srgbClr val="FCD904"/>
            </a:gs>
            <a:gs pos="100000">
              <a:srgbClr val="00B0F0"/>
            </a:gs>
            <a:gs pos="71000">
              <a:schemeClr val="accent5">
                <a:lumMod val="40000"/>
                <a:lumOff val="60000"/>
              </a:schemeClr>
            </a:gs>
            <a:gs pos="46000">
              <a:srgbClr val="FEEA72"/>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Заголовок 1"/>
          <p:cNvSpPr txBox="1">
            <a:spLocks/>
          </p:cNvSpPr>
          <p:nvPr/>
        </p:nvSpPr>
        <p:spPr>
          <a:xfrm>
            <a:off x="395536" y="5517232"/>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mj-lt"/>
                <a:ea typeface="+mj-ea"/>
                <a:cs typeface="+mj-cs"/>
              </a:rPr>
              <a:t>Bl</a:t>
            </a:r>
            <a:r>
              <a:rPr lang="de-DE" sz="4400" dirty="0" smtClean="0">
                <a:solidFill>
                  <a:srgbClr val="FF0000"/>
                </a:solidFill>
                <a:effectLst>
                  <a:outerShdw blurRad="38100" dist="38100" dir="2700000" algn="tl">
                    <a:srgbClr val="000000">
                      <a:alpha val="43137"/>
                    </a:srgbClr>
                  </a:outerShdw>
                </a:effectLst>
                <a:latin typeface="+mj-lt"/>
                <a:ea typeface="+mj-ea"/>
                <a:cs typeface="+mj-cs"/>
              </a:rPr>
              <a:t>u</a:t>
            </a:r>
            <a:r>
              <a:rPr kumimoji="0" lang="en-US" sz="44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men</a:t>
            </a:r>
            <a:endParaRPr kumimoji="0" lang="ru-RU" sz="4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sp>
        <p:nvSpPr>
          <p:cNvPr id="18" name="Заголовок 1"/>
          <p:cNvSpPr txBox="1">
            <a:spLocks/>
          </p:cNvSpPr>
          <p:nvPr/>
        </p:nvSpPr>
        <p:spPr>
          <a:xfrm>
            <a:off x="323528" y="5517232"/>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Wärme</a:t>
            </a:r>
            <a:endParaRPr kumimoji="0" lang="ru-RU" sz="4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15" name="Рисунок 14" descr="904366166.jpg"/>
          <p:cNvPicPr>
            <a:picLocks noChangeAspect="1"/>
          </p:cNvPicPr>
          <p:nvPr/>
        </p:nvPicPr>
        <p:blipFill>
          <a:blip r:embed="rId2" cstate="print"/>
          <a:stretch>
            <a:fillRect/>
          </a:stretch>
        </p:blipFill>
        <p:spPr>
          <a:xfrm>
            <a:off x="1691680" y="1196752"/>
            <a:ext cx="5760641" cy="4320480"/>
          </a:xfrm>
          <a:prstGeom prst="rect">
            <a:avLst/>
          </a:prstGeom>
        </p:spPr>
      </p:pic>
      <p:sp>
        <p:nvSpPr>
          <p:cNvPr id="5" name="Заголовок 1"/>
          <p:cNvSpPr txBox="1">
            <a:spLocks noGrp="1"/>
          </p:cNvSpPr>
          <p:nvPr>
            <p:ph type="title"/>
          </p:nvPr>
        </p:nvSpPr>
        <p:spPr>
          <a:xfrm>
            <a:off x="467544" y="-171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3600" noProof="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Was bedeutet für euch der Frühling</a:t>
            </a:r>
            <a:r>
              <a:rPr lang="en-US" sz="3600" noProof="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t>
            </a:r>
            <a:endParaRPr kumimoji="0" lang="ru-RU" sz="3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itchFamily="34" charset="0"/>
              <a:cs typeface="Arial" pitchFamily="34" charset="0"/>
            </a:endParaRPr>
          </a:p>
        </p:txBody>
      </p:sp>
      <p:pic>
        <p:nvPicPr>
          <p:cNvPr id="14" name="Рисунок 13" descr="sun-thermometer.jpg"/>
          <p:cNvPicPr>
            <a:picLocks noChangeAspect="1"/>
          </p:cNvPicPr>
          <p:nvPr/>
        </p:nvPicPr>
        <p:blipFill>
          <a:blip r:embed="rId3" cstate="print"/>
          <a:stretch>
            <a:fillRect/>
          </a:stretch>
        </p:blipFill>
        <p:spPr>
          <a:xfrm>
            <a:off x="1691680" y="1700808"/>
            <a:ext cx="5763056" cy="32403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1000"/>
                                        <p:tgtEl>
                                          <p:spTgt spid="17"/>
                                        </p:tgtEl>
                                      </p:cBhvr>
                                    </p:animEffect>
                                    <p:set>
                                      <p:cBhvr>
                                        <p:cTn id="19" dur="1" fill="hold">
                                          <p:stCondLst>
                                            <p:cond delay="999"/>
                                          </p:stCondLst>
                                        </p:cTn>
                                        <p:tgtEl>
                                          <p:spTgt spid="17"/>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1000"/>
                                        <p:tgtEl>
                                          <p:spTgt spid="15"/>
                                        </p:tgtEl>
                                      </p:cBhvr>
                                    </p:animEffect>
                                    <p:set>
                                      <p:cBhvr>
                                        <p:cTn id="22" dur="1" fill="hold">
                                          <p:stCondLst>
                                            <p:cond delay="999"/>
                                          </p:stCondLst>
                                        </p:cTn>
                                        <p:tgtEl>
                                          <p:spTgt spid="15"/>
                                        </p:tgtEl>
                                        <p:attrNameLst>
                                          <p:attrName>style.visibility</p:attrName>
                                        </p:attrNameLst>
                                      </p:cBhvr>
                                      <p:to>
                                        <p:strVal val="hidden"/>
                                      </p:to>
                                    </p:set>
                                  </p:childTnLst>
                                </p:cTn>
                              </p:par>
                            </p:childTnLst>
                          </p:cTn>
                        </p:par>
                        <p:par>
                          <p:cTn id="23" fill="hold">
                            <p:stCondLst>
                              <p:cond delay="1000"/>
                            </p:stCondLst>
                            <p:childTnLst>
                              <p:par>
                                <p:cTn id="24" presetID="53"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1000" fill="hold"/>
                                        <p:tgtEl>
                                          <p:spTgt spid="14"/>
                                        </p:tgtEl>
                                        <p:attrNameLst>
                                          <p:attrName>ppt_w</p:attrName>
                                        </p:attrNameLst>
                                      </p:cBhvr>
                                      <p:tavLst>
                                        <p:tav tm="0">
                                          <p:val>
                                            <p:fltVal val="0"/>
                                          </p:val>
                                        </p:tav>
                                        <p:tav tm="100000">
                                          <p:val>
                                            <p:strVal val="#ppt_w"/>
                                          </p:val>
                                        </p:tav>
                                      </p:tavLst>
                                    </p:anim>
                                    <p:anim calcmode="lin" valueType="num">
                                      <p:cBhvr>
                                        <p:cTn id="27" dur="1000" fill="hold"/>
                                        <p:tgtEl>
                                          <p:spTgt spid="14"/>
                                        </p:tgtEl>
                                        <p:attrNameLst>
                                          <p:attrName>ppt_h</p:attrName>
                                        </p:attrNameLst>
                                      </p:cBhvr>
                                      <p:tavLst>
                                        <p:tav tm="0">
                                          <p:val>
                                            <p:fltVal val="0"/>
                                          </p:val>
                                        </p:tav>
                                        <p:tav tm="100000">
                                          <p:val>
                                            <p:strVal val="#ppt_h"/>
                                          </p:val>
                                        </p:tav>
                                      </p:tavLst>
                                    </p:anim>
                                    <p:animEffect transition="in" filter="fade">
                                      <p:cBhvr>
                                        <p:cTn id="28" dur="1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0" y="2087463"/>
            <a:ext cx="3419872" cy="4524315"/>
          </a:xfrm>
          <a:prstGeom prst="rect">
            <a:avLst/>
          </a:prstGeom>
        </p:spPr>
        <p:txBody>
          <a:bodyPr wrap="square">
            <a:spAutoFit/>
          </a:bodyPr>
          <a:lstStyle/>
          <a:p>
            <a:pPr algn="ctr"/>
            <a:r>
              <a:rPr lang="de-DE" sz="3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Der Schnee wird weich,</a:t>
            </a:r>
            <a:br>
              <a:rPr lang="de-DE" sz="3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de-DE" sz="3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es taut der Teich,</a:t>
            </a:r>
            <a:br>
              <a:rPr lang="de-DE" sz="3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de-DE" sz="3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lang wird der Tag.</a:t>
            </a:r>
            <a:br>
              <a:rPr lang="de-DE" sz="3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de-DE" sz="3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Wann ist das</a:t>
            </a:r>
            <a:r>
              <a:rPr lang="en-US" sz="3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de-DE" sz="3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Sag!</a:t>
            </a:r>
            <a:endParaRPr lang="ru-RU"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Текст 3"/>
          <p:cNvSpPr txBox="1">
            <a:spLocks/>
          </p:cNvSpPr>
          <p:nvPr/>
        </p:nvSpPr>
        <p:spPr>
          <a:xfrm>
            <a:off x="4535488" y="5786454"/>
            <a:ext cx="4608512" cy="607198"/>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de-DE" sz="36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Im</a:t>
            </a:r>
            <a:r>
              <a:rPr kumimoji="0" lang="de-DE"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de-DE" sz="3600" b="1" i="0" u="none" strike="noStrike" kern="1200" cap="none" spc="0" normalizeH="0" baseline="0" noProof="0" dirty="0" smtClean="0">
                <a:ln>
                  <a:noFill/>
                </a:ln>
                <a:solidFill>
                  <a:srgbClr val="00EA6A"/>
                </a:solidFill>
                <a:effectLst>
                  <a:outerShdw blurRad="38100" dist="38100" dir="2700000" algn="tl">
                    <a:srgbClr val="000000">
                      <a:alpha val="43137"/>
                    </a:srgbClr>
                  </a:outerShdw>
                </a:effectLst>
                <a:uLnTx/>
                <a:uFillTx/>
                <a:latin typeface="Times New Roman" pitchFamily="18" charset="0"/>
                <a:cs typeface="Times New Roman" pitchFamily="18" charset="0"/>
              </a:rPr>
              <a:t>Frühling</a:t>
            </a:r>
            <a:endParaRPr kumimoji="0" lang="ru-RU" sz="3600" b="1" i="0" u="none" strike="noStrike" kern="1200" cap="none" spc="0" normalizeH="0" baseline="0" noProof="0" dirty="0">
              <a:ln>
                <a:noFill/>
              </a:ln>
              <a:solidFill>
                <a:srgbClr val="00EA6A"/>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pic>
        <p:nvPicPr>
          <p:cNvPr id="6" name="Рисунок 5" descr="1330632378_48163_podsnezhniki_zheltyj_vesna_1920x1080_www.gdefon.ru.jpg"/>
          <p:cNvPicPr>
            <a:picLocks noChangeAspect="1"/>
          </p:cNvPicPr>
          <p:nvPr/>
        </p:nvPicPr>
        <p:blipFill>
          <a:blip r:embed="rId3" cstate="print"/>
          <a:srcRect l="12556" r="12556"/>
          <a:stretch>
            <a:fillRect/>
          </a:stretch>
        </p:blipFill>
        <p:spPr>
          <a:xfrm>
            <a:off x="4644008" y="2708920"/>
            <a:ext cx="3960440" cy="2970330"/>
          </a:xfrm>
          <a:prstGeom prst="rect">
            <a:avLst/>
          </a:prstGeom>
        </p:spPr>
      </p:pic>
      <p:sp>
        <p:nvSpPr>
          <p:cNvPr id="7" name="Текст 3"/>
          <p:cNvSpPr txBox="1">
            <a:spLocks/>
          </p:cNvSpPr>
          <p:nvPr/>
        </p:nvSpPr>
        <p:spPr>
          <a:xfrm>
            <a:off x="1979712" y="188640"/>
            <a:ext cx="5040560" cy="607198"/>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de-DE" sz="44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Löst das </a:t>
            </a:r>
            <a:r>
              <a:rPr kumimoji="0" lang="de-DE" sz="44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Arial" pitchFamily="34" charset="0"/>
                <a:cs typeface="Arial" pitchFamily="34" charset="0"/>
              </a:rPr>
              <a:t>Rätsel</a:t>
            </a:r>
            <a:endParaRPr kumimoji="0" lang="ru-RU" sz="4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7"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26000">
              <a:srgbClr val="FCD904"/>
            </a:gs>
            <a:gs pos="100000">
              <a:srgbClr val="00B0F0"/>
            </a:gs>
            <a:gs pos="71000">
              <a:schemeClr val="accent5">
                <a:lumMod val="40000"/>
                <a:lumOff val="60000"/>
              </a:schemeClr>
            </a:gs>
            <a:gs pos="46000">
              <a:srgbClr val="FEEA72"/>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Заголовок 1"/>
          <p:cNvSpPr txBox="1">
            <a:spLocks/>
          </p:cNvSpPr>
          <p:nvPr/>
        </p:nvSpPr>
        <p:spPr>
          <a:xfrm>
            <a:off x="323528" y="5445224"/>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Schönes</a:t>
            </a:r>
            <a:r>
              <a:rPr kumimoji="0" lang="de-DE" sz="4400" b="0"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 Wetter</a:t>
            </a:r>
            <a:endParaRPr kumimoji="0" lang="ru-RU" sz="4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sp>
        <p:nvSpPr>
          <p:cNvPr id="12" name="Заголовок 1"/>
          <p:cNvSpPr txBox="1">
            <a:spLocks/>
          </p:cNvSpPr>
          <p:nvPr/>
        </p:nvSpPr>
        <p:spPr>
          <a:xfrm>
            <a:off x="323528" y="5445224"/>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Singen</a:t>
            </a:r>
            <a:endParaRPr kumimoji="0" lang="ru-RU" sz="4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sp>
        <p:nvSpPr>
          <p:cNvPr id="11" name="Заголовок 1"/>
          <p:cNvSpPr txBox="1">
            <a:spLocks/>
          </p:cNvSpPr>
          <p:nvPr/>
        </p:nvSpPr>
        <p:spPr>
          <a:xfrm>
            <a:off x="395536" y="5445224"/>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Spielen</a:t>
            </a:r>
            <a:endParaRPr kumimoji="0" lang="ru-RU" sz="4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pic>
        <p:nvPicPr>
          <p:cNvPr id="6" name="Рисунок 5" descr="2014-12-16-4.jpg"/>
          <p:cNvPicPr>
            <a:picLocks noChangeAspect="1"/>
          </p:cNvPicPr>
          <p:nvPr/>
        </p:nvPicPr>
        <p:blipFill>
          <a:blip r:embed="rId2" cstate="print"/>
          <a:stretch>
            <a:fillRect/>
          </a:stretch>
        </p:blipFill>
        <p:spPr>
          <a:xfrm>
            <a:off x="1547664" y="1340768"/>
            <a:ext cx="5936022" cy="3960440"/>
          </a:xfrm>
          <a:prstGeom prst="rect">
            <a:avLst/>
          </a:prstGeom>
        </p:spPr>
      </p:pic>
      <p:pic>
        <p:nvPicPr>
          <p:cNvPr id="5" name="Рисунок 4" descr="35.jpg"/>
          <p:cNvPicPr>
            <a:picLocks noChangeAspect="1"/>
          </p:cNvPicPr>
          <p:nvPr/>
        </p:nvPicPr>
        <p:blipFill>
          <a:blip r:embed="rId3" cstate="print"/>
          <a:stretch>
            <a:fillRect/>
          </a:stretch>
        </p:blipFill>
        <p:spPr>
          <a:xfrm>
            <a:off x="1547664" y="1340768"/>
            <a:ext cx="5928802" cy="3960440"/>
          </a:xfrm>
          <a:prstGeom prst="rect">
            <a:avLst/>
          </a:prstGeom>
        </p:spPr>
      </p:pic>
      <p:pic>
        <p:nvPicPr>
          <p:cNvPr id="7" name="Рисунок 6" descr="img-150-a-u-nas-vesna-1.jpg"/>
          <p:cNvPicPr>
            <a:picLocks noChangeAspect="1"/>
          </p:cNvPicPr>
          <p:nvPr/>
        </p:nvPicPr>
        <p:blipFill>
          <a:blip r:embed="rId4" cstate="print"/>
          <a:stretch>
            <a:fillRect/>
          </a:stretch>
        </p:blipFill>
        <p:spPr>
          <a:xfrm>
            <a:off x="1547664" y="1484784"/>
            <a:ext cx="5904656" cy="3672408"/>
          </a:xfrm>
          <a:prstGeom prst="rect">
            <a:avLst/>
          </a:prstGeom>
        </p:spPr>
      </p:pic>
      <p:sp>
        <p:nvSpPr>
          <p:cNvPr id="9" name="Заголовок 1"/>
          <p:cNvSpPr txBox="1">
            <a:spLocks noGrp="1"/>
          </p:cNvSpPr>
          <p:nvPr>
            <p:ph type="title"/>
          </p:nvPr>
        </p:nvSpPr>
        <p:spPr>
          <a:xfrm>
            <a:off x="467544" y="-171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3600" noProof="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Was bedeutet für euch der Frühling</a:t>
            </a:r>
            <a:r>
              <a:rPr lang="en-US" sz="3600" noProof="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t>
            </a:r>
            <a:endParaRPr kumimoji="0" lang="ru-RU" sz="3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6"/>
                                        </p:tgtEl>
                                      </p:cBhvr>
                                    </p:animEffect>
                                    <p:set>
                                      <p:cBhvr>
                                        <p:cTn id="19" dur="1" fill="hold">
                                          <p:stCondLst>
                                            <p:cond delay="999"/>
                                          </p:stCondLst>
                                        </p:cTn>
                                        <p:tgtEl>
                                          <p:spTgt spid="6"/>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1000"/>
                                        <p:tgtEl>
                                          <p:spTgt spid="12"/>
                                        </p:tgtEl>
                                      </p:cBhvr>
                                    </p:animEffect>
                                    <p:set>
                                      <p:cBhvr>
                                        <p:cTn id="22" dur="1" fill="hold">
                                          <p:stCondLst>
                                            <p:cond delay="999"/>
                                          </p:stCondLst>
                                        </p:cTn>
                                        <p:tgtEl>
                                          <p:spTgt spid="12"/>
                                        </p:tgtEl>
                                        <p:attrNameLst>
                                          <p:attrName>style.visibility</p:attrName>
                                        </p:attrNameLst>
                                      </p:cBhvr>
                                      <p:to>
                                        <p:strVal val="hidden"/>
                                      </p:to>
                                    </p:set>
                                  </p:childTnLst>
                                </p:cTn>
                              </p:par>
                            </p:childTnLst>
                          </p:cTn>
                        </p:par>
                        <p:par>
                          <p:cTn id="23" fill="hold">
                            <p:stCondLst>
                              <p:cond delay="1000"/>
                            </p:stCondLst>
                            <p:childTnLst>
                              <p:par>
                                <p:cTn id="24" presetID="53"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1000"/>
                                        <p:tgtEl>
                                          <p:spTgt spid="5"/>
                                        </p:tgtEl>
                                      </p:cBhvr>
                                    </p:animEffect>
                                    <p:set>
                                      <p:cBhvr>
                                        <p:cTn id="38" dur="1" fill="hold">
                                          <p:stCondLst>
                                            <p:cond delay="999"/>
                                          </p:stCondLst>
                                        </p:cTn>
                                        <p:tgtEl>
                                          <p:spTgt spid="5"/>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1000"/>
                                        <p:tgtEl>
                                          <p:spTgt spid="11"/>
                                        </p:tgtEl>
                                      </p:cBhvr>
                                    </p:animEffect>
                                    <p:set>
                                      <p:cBhvr>
                                        <p:cTn id="41" dur="1" fill="hold">
                                          <p:stCondLst>
                                            <p:cond delay="999"/>
                                          </p:stCondLst>
                                        </p:cTn>
                                        <p:tgtEl>
                                          <p:spTgt spid="11"/>
                                        </p:tgtEl>
                                        <p:attrNameLst>
                                          <p:attrName>style.visibility</p:attrName>
                                        </p:attrNameLst>
                                      </p:cBhvr>
                                      <p:to>
                                        <p:strVal val="hidden"/>
                                      </p:to>
                                    </p:set>
                                  </p:childTnLst>
                                </p:cTn>
                              </p:par>
                            </p:childTnLst>
                          </p:cTn>
                        </p:par>
                        <p:par>
                          <p:cTn id="42" fill="hold">
                            <p:stCondLst>
                              <p:cond delay="1000"/>
                            </p:stCondLst>
                            <p:childTnLst>
                              <p:par>
                                <p:cTn id="43" presetID="53"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Effect transition="in" filter="fade">
                                      <p:cBhvr>
                                        <p:cTn id="47" dur="10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fade">
                                      <p:cBhvr>
                                        <p:cTn id="52"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1" grpId="0"/>
      <p:bldP spid="11"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26000">
              <a:srgbClr val="FCD904"/>
            </a:gs>
            <a:gs pos="100000">
              <a:srgbClr val="00B0F0"/>
            </a:gs>
            <a:gs pos="71000">
              <a:schemeClr val="accent5">
                <a:lumMod val="40000"/>
                <a:lumOff val="60000"/>
              </a:schemeClr>
            </a:gs>
            <a:gs pos="46000">
              <a:srgbClr val="FEEA72"/>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Рисунок 3" descr="3.jpg"/>
          <p:cNvPicPr>
            <a:picLocks noChangeAspect="1"/>
          </p:cNvPicPr>
          <p:nvPr/>
        </p:nvPicPr>
        <p:blipFill>
          <a:blip r:embed="rId2" cstate="print"/>
          <a:stretch>
            <a:fillRect/>
          </a:stretch>
        </p:blipFill>
        <p:spPr>
          <a:xfrm>
            <a:off x="1403648" y="980728"/>
            <a:ext cx="6336704" cy="4752528"/>
          </a:xfrm>
          <a:prstGeom prst="rect">
            <a:avLst/>
          </a:prstGeom>
        </p:spPr>
      </p:pic>
      <p:pic>
        <p:nvPicPr>
          <p:cNvPr id="5" name="Рисунок 4" descr="nastol.com.ua-42269.jpg"/>
          <p:cNvPicPr>
            <a:picLocks noChangeAspect="1"/>
          </p:cNvPicPr>
          <p:nvPr/>
        </p:nvPicPr>
        <p:blipFill>
          <a:blip r:embed="rId3" cstate="print"/>
          <a:stretch>
            <a:fillRect/>
          </a:stretch>
        </p:blipFill>
        <p:spPr>
          <a:xfrm>
            <a:off x="1403648" y="1556792"/>
            <a:ext cx="6336705" cy="3600400"/>
          </a:xfrm>
          <a:prstGeom prst="rect">
            <a:avLst/>
          </a:prstGeom>
        </p:spPr>
      </p:pic>
      <p:sp>
        <p:nvSpPr>
          <p:cNvPr id="6" name="Заголовок 1"/>
          <p:cNvSpPr txBox="1">
            <a:spLocks noGrp="1"/>
          </p:cNvSpPr>
          <p:nvPr>
            <p:ph type="title"/>
          </p:nvPr>
        </p:nvSpPr>
        <p:spPr>
          <a:xfrm>
            <a:off x="467544" y="-171400"/>
            <a:ext cx="8229600" cy="1143000"/>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4000" noProof="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Was bedeutet für euch der Frühling</a:t>
            </a:r>
            <a:r>
              <a:rPr lang="en-US" noProof="0" dirty="0" smtClean="0">
                <a:solidFill>
                  <a:srgbClr val="FF0000"/>
                </a:solidFill>
                <a:effectLst>
                  <a:outerShdw blurRad="38100" dist="38100" dir="2700000" algn="tl">
                    <a:srgbClr val="000000">
                      <a:alpha val="43137"/>
                    </a:srgbClr>
                  </a:outerShdw>
                </a:effectLst>
              </a:rPr>
              <a:t>?</a:t>
            </a:r>
            <a:endParaRPr kumimoji="0" lang="ru-RU" sz="4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sp>
        <p:nvSpPr>
          <p:cNvPr id="7" name="Заголовок 1"/>
          <p:cNvSpPr txBox="1">
            <a:spLocks/>
          </p:cNvSpPr>
          <p:nvPr/>
        </p:nvSpPr>
        <p:spPr>
          <a:xfrm>
            <a:off x="2915816" y="5517232"/>
            <a:ext cx="3168352"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Grünes Gras</a:t>
            </a:r>
            <a:endParaRPr kumimoji="0" lang="ru-RU" sz="4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sp>
        <p:nvSpPr>
          <p:cNvPr id="8" name="Заголовок 1"/>
          <p:cNvSpPr txBox="1">
            <a:spLocks/>
          </p:cNvSpPr>
          <p:nvPr/>
        </p:nvSpPr>
        <p:spPr>
          <a:xfrm>
            <a:off x="1691680" y="5517232"/>
            <a:ext cx="5688632"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Laub</a:t>
            </a:r>
            <a:endParaRPr kumimoji="0" lang="ru-RU" sz="4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5"/>
                                        </p:tgtEl>
                                      </p:cBhvr>
                                    </p:animEffect>
                                    <p:set>
                                      <p:cBhvr>
                                        <p:cTn id="19" dur="1" fill="hold">
                                          <p:stCondLst>
                                            <p:cond delay="999"/>
                                          </p:stCondLst>
                                        </p:cTn>
                                        <p:tgtEl>
                                          <p:spTgt spid="5"/>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1000"/>
                                        <p:tgtEl>
                                          <p:spTgt spid="7"/>
                                        </p:tgtEl>
                                      </p:cBhvr>
                                    </p:animEffect>
                                    <p:set>
                                      <p:cBhvr>
                                        <p:cTn id="22" dur="1" fill="hold">
                                          <p:stCondLst>
                                            <p:cond delay="999"/>
                                          </p:stCondLst>
                                        </p:cTn>
                                        <p:tgtEl>
                                          <p:spTgt spid="7"/>
                                        </p:tgtEl>
                                        <p:attrNameLst>
                                          <p:attrName>style.visibility</p:attrName>
                                        </p:attrNameLst>
                                      </p:cBhvr>
                                      <p:to>
                                        <p:strVal val="hidden"/>
                                      </p:to>
                                    </p:set>
                                  </p:childTnLst>
                                </p:cTn>
                              </p:par>
                            </p:childTnLst>
                          </p:cTn>
                        </p:par>
                        <p:par>
                          <p:cTn id="23" fill="hold">
                            <p:stCondLst>
                              <p:cond delay="1000"/>
                            </p:stCondLst>
                            <p:childTnLst>
                              <p:par>
                                <p:cTn id="24" presetID="53"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t="25000" b="-25000"/>
          </a:stretch>
        </a:blipFill>
        <a:effectLst/>
      </p:bgPr>
    </p:bg>
    <p:spTree>
      <p:nvGrpSpPr>
        <p:cNvPr id="1" name=""/>
        <p:cNvGrpSpPr/>
        <p:nvPr/>
      </p:nvGrpSpPr>
      <p:grpSpPr>
        <a:xfrm>
          <a:off x="0" y="0"/>
          <a:ext cx="0" cy="0"/>
          <a:chOff x="0" y="0"/>
          <a:chExt cx="0" cy="0"/>
        </a:xfrm>
      </p:grpSpPr>
      <p:sp>
        <p:nvSpPr>
          <p:cNvPr id="4" name="Заголовок 1"/>
          <p:cNvSpPr txBox="1">
            <a:spLocks noGrp="1"/>
          </p:cNvSpPr>
          <p:nvPr>
            <p:ph type="title"/>
          </p:nvPr>
        </p:nvSpPr>
        <p:spPr>
          <a:xfrm>
            <a:off x="467544" y="404664"/>
            <a:ext cx="8229600" cy="1143000"/>
          </a:xfrm>
          <a:prstGeom prst="rect">
            <a:avLst/>
          </a:prstGeom>
          <a:effectLst>
            <a:outerShdw blurRad="50800" dist="38100" dir="5400000" sx="89000" sy="89000" algn="t" rotWithShape="0">
              <a:prstClr val="black">
                <a:alpha val="40000"/>
              </a:prstClr>
            </a:outerShdw>
          </a:effectLst>
        </p:spPr>
        <p:txBody>
          <a:bodyPr vert="horz" lIns="91440" tIns="45720" rIns="91440" bIns="45720" rtlCol="0" anchor="ctr">
            <a:noAutofit/>
          </a:bodyPr>
          <a:lstStyle/>
          <a:p>
            <a:pPr lvl="0">
              <a:defRPr/>
            </a:pPr>
            <a:r>
              <a:rPr lang="de-DE"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Bildet den Dialog zum Thema </a:t>
            </a:r>
            <a:br>
              <a:rPr lang="de-DE"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br>
            <a:r>
              <a:rPr lang="de-DE"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„Magst du den Frühling</a:t>
            </a:r>
            <a:r>
              <a:rPr lang="en-US"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a:t>
            </a:r>
            <a:r>
              <a:rPr lang="de-DE"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a:t>
            </a:r>
            <a:endParaRPr kumimoji="0" lang="ru-RU"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4" name="Заголовок 1"/>
          <p:cNvSpPr txBox="1">
            <a:spLocks noGrp="1"/>
          </p:cNvSpPr>
          <p:nvPr>
            <p:ph type="title"/>
          </p:nvPr>
        </p:nvSpPr>
        <p:spPr>
          <a:xfrm>
            <a:off x="395536" y="260648"/>
            <a:ext cx="8229600" cy="1143000"/>
          </a:xfrm>
          <a:prstGeom prst="rect">
            <a:avLst/>
          </a:prstGeom>
          <a:effectLst>
            <a:outerShdw blurRad="50800" dist="38100" dir="5400000" algn="t" rotWithShape="0">
              <a:prstClr val="black"/>
            </a:outerShdw>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5400" b="1" dirty="0" smtClean="0">
                <a:solidFill>
                  <a:srgbClr val="01FD73"/>
                </a:solidFill>
                <a:effectLst>
                  <a:outerShdw blurRad="38100" dist="38100" dir="2700000" algn="tl">
                    <a:srgbClr val="000000">
                      <a:alpha val="43137"/>
                    </a:srgbClr>
                  </a:outerShdw>
                </a:effectLst>
                <a:latin typeface="Arial" pitchFamily="34" charset="0"/>
                <a:cs typeface="Arial" pitchFamily="34" charset="0"/>
              </a:rPr>
              <a:t>Lustige Pause</a:t>
            </a:r>
            <a:endParaRPr kumimoji="0" lang="ru-RU" sz="5400" b="1" i="0" u="none" strike="noStrike" kern="1200" cap="none" spc="0" normalizeH="0" baseline="0" noProof="0" dirty="0">
              <a:ln>
                <a:noFill/>
              </a:ln>
              <a:solidFill>
                <a:srgbClr val="01FD73"/>
              </a:solidFill>
              <a:effectLst>
                <a:outerShdw blurRad="38100" dist="38100" dir="2700000" algn="tl">
                  <a:srgbClr val="000000">
                    <a:alpha val="43137"/>
                  </a:srgbClr>
                </a:outerShdw>
              </a:effectLst>
              <a:uLnTx/>
              <a:uFillTx/>
              <a:latin typeface="Arial" pitchFamily="34" charset="0"/>
              <a:cs typeface="Arial" pitchFamily="34" charset="0"/>
            </a:endParaRPr>
          </a:p>
        </p:txBody>
      </p:sp>
      <p:sp>
        <p:nvSpPr>
          <p:cNvPr id="9" name="Прямоугольник 8"/>
          <p:cNvSpPr/>
          <p:nvPr/>
        </p:nvSpPr>
        <p:spPr>
          <a:xfrm>
            <a:off x="0" y="3429000"/>
            <a:ext cx="3672408" cy="1200329"/>
          </a:xfrm>
          <a:prstGeom prst="rect">
            <a:avLst/>
          </a:prstGeom>
        </p:spPr>
        <p:txBody>
          <a:bodyPr wrap="square">
            <a:spAutoFit/>
          </a:bodyPr>
          <a:lstStyle/>
          <a:p>
            <a:pPr algn="ctr"/>
            <a:r>
              <a:rPr lang="de-DE" sz="32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„JETZT KOMMT DIE OSTERZEIT</a:t>
            </a:r>
            <a:r>
              <a:rPr lang="de-DE" sz="4000"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
            </a:r>
          </a:p>
        </p:txBody>
      </p:sp>
      <p:sp>
        <p:nvSpPr>
          <p:cNvPr id="13" name="Прямоугольник 12"/>
          <p:cNvSpPr/>
          <p:nvPr/>
        </p:nvSpPr>
        <p:spPr>
          <a:xfrm>
            <a:off x="0" y="5157192"/>
            <a:ext cx="3744416" cy="954107"/>
          </a:xfrm>
          <a:prstGeom prst="rect">
            <a:avLst/>
          </a:prstGeom>
        </p:spPr>
        <p:txBody>
          <a:bodyPr wrap="square">
            <a:spAutoFit/>
          </a:bodyPr>
          <a:lstStyle/>
          <a:p>
            <a:pPr lvl="0" algn="ctr"/>
            <a:r>
              <a:rPr lang="de-DE" sz="2800" i="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Musik und Text: Rolf Zuckowski </a:t>
            </a:r>
          </a:p>
        </p:txBody>
      </p:sp>
      <p:pic>
        <p:nvPicPr>
          <p:cNvPr id="6" name="Рисунок 5" descr="16328f65414e.png"/>
          <p:cNvPicPr>
            <a:picLocks noChangeAspect="1"/>
          </p:cNvPicPr>
          <p:nvPr/>
        </p:nvPicPr>
        <p:blipFill>
          <a:blip r:embed="rId3" cstate="print"/>
          <a:stretch>
            <a:fillRect/>
          </a:stretch>
        </p:blipFill>
        <p:spPr>
          <a:xfrm>
            <a:off x="251520" y="620688"/>
            <a:ext cx="1944216" cy="1715771"/>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7" name="Прямоугольник 6"/>
          <p:cNvSpPr/>
          <p:nvPr/>
        </p:nvSpPr>
        <p:spPr>
          <a:xfrm>
            <a:off x="3347864" y="908720"/>
            <a:ext cx="5472608" cy="2308324"/>
          </a:xfrm>
          <a:prstGeom prst="rect">
            <a:avLst/>
          </a:prstGeom>
        </p:spPr>
        <p:txBody>
          <a:bodyPr wrap="square">
            <a:spAutoFit/>
          </a:bodyPr>
          <a:lstStyle/>
          <a:p>
            <a:pPr algn="ctr"/>
            <a:r>
              <a:rPr lang="de-DE" sz="7200" dirty="0" smtClean="0">
                <a:solidFill>
                  <a:schemeClr val="accent5">
                    <a:lumMod val="60000"/>
                    <a:lumOff val="40000"/>
                  </a:schemeClr>
                </a:solidFill>
                <a:effectLst>
                  <a:outerShdw blurRad="38100" dist="38100" dir="2700000" algn="tl">
                    <a:srgbClr val="000000">
                      <a:alpha val="43137"/>
                    </a:srgbClr>
                  </a:outerShdw>
                </a:effectLst>
                <a:latin typeface="Arial" pitchFamily="34" charset="0"/>
                <a:cs typeface="Arial" pitchFamily="34" charset="0"/>
              </a:rPr>
              <a:t>Feiertage.</a:t>
            </a:r>
          </a:p>
          <a:p>
            <a:pPr algn="ctr"/>
            <a:r>
              <a:rPr lang="de-DE" sz="7200" dirty="0" smtClean="0">
                <a:solidFill>
                  <a:schemeClr val="accent5">
                    <a:lumMod val="60000"/>
                    <a:lumOff val="40000"/>
                  </a:schemeClr>
                </a:solidFill>
                <a:effectLst>
                  <a:outerShdw blurRad="38100" dist="38100" dir="2700000" algn="tl">
                    <a:srgbClr val="000000">
                      <a:alpha val="43137"/>
                    </a:srgbClr>
                  </a:outerShdw>
                </a:effectLst>
                <a:latin typeface="Arial" pitchFamily="34" charset="0"/>
                <a:cs typeface="Arial" pitchFamily="34" charset="0"/>
              </a:rPr>
              <a:t>Ostern</a:t>
            </a:r>
          </a:p>
        </p:txBody>
      </p:sp>
      <p:pic>
        <p:nvPicPr>
          <p:cNvPr id="4101" name="Picture 5"/>
          <p:cNvPicPr>
            <a:picLocks noChangeAspect="1" noChangeArrowheads="1"/>
          </p:cNvPicPr>
          <p:nvPr/>
        </p:nvPicPr>
        <p:blipFill>
          <a:blip r:embed="rId3" cstate="print"/>
          <a:srcRect/>
          <a:stretch>
            <a:fillRect/>
          </a:stretch>
        </p:blipFill>
        <p:spPr bwMode="auto">
          <a:xfrm>
            <a:off x="611560" y="4365104"/>
            <a:ext cx="2859087" cy="2057400"/>
          </a:xfrm>
          <a:prstGeom prst="rect">
            <a:avLst/>
          </a:prstGeom>
          <a:noFill/>
          <a:ln w="9525">
            <a:noFill/>
            <a:miter lim="800000"/>
            <a:headEnd/>
            <a:tailEnd/>
          </a:ln>
          <a:effectLst/>
        </p:spPr>
      </p:pic>
      <p:pic>
        <p:nvPicPr>
          <p:cNvPr id="4102" name="Picture 6"/>
          <p:cNvPicPr>
            <a:picLocks noChangeAspect="1" noChangeArrowheads="1"/>
          </p:cNvPicPr>
          <p:nvPr/>
        </p:nvPicPr>
        <p:blipFill>
          <a:blip r:embed="rId4" cstate="print"/>
          <a:srcRect/>
          <a:stretch>
            <a:fillRect/>
          </a:stretch>
        </p:blipFill>
        <p:spPr bwMode="auto">
          <a:xfrm>
            <a:off x="4427984" y="4437112"/>
            <a:ext cx="3097213" cy="2000250"/>
          </a:xfrm>
          <a:prstGeom prst="rect">
            <a:avLst/>
          </a:prstGeom>
          <a:noFill/>
          <a:ln w="9525">
            <a:noFill/>
            <a:miter lim="800000"/>
            <a:headEnd/>
            <a:tailEnd/>
          </a:ln>
          <a:effectLst/>
        </p:spPr>
      </p:pic>
      <p:pic>
        <p:nvPicPr>
          <p:cNvPr id="10" name="Рисунок 9" descr="anjo78.jpg"/>
          <p:cNvPicPr>
            <a:picLocks noChangeAspect="1"/>
          </p:cNvPicPr>
          <p:nvPr/>
        </p:nvPicPr>
        <p:blipFill>
          <a:blip r:embed="rId5" cstate="print"/>
          <a:stretch>
            <a:fillRect/>
          </a:stretch>
        </p:blipFill>
        <p:spPr>
          <a:xfrm>
            <a:off x="611560" y="692696"/>
            <a:ext cx="2952328" cy="31352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4101"/>
                                        </p:tgtEl>
                                        <p:attrNameLst>
                                          <p:attrName>style.visibility</p:attrName>
                                        </p:attrNameLst>
                                      </p:cBhvr>
                                      <p:to>
                                        <p:strVal val="visible"/>
                                      </p:to>
                                    </p:set>
                                    <p:animEffect transition="in" filter="fade">
                                      <p:cBhvr>
                                        <p:cTn id="15" dur="1000"/>
                                        <p:tgtEl>
                                          <p:spTgt spid="4101"/>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4102"/>
                                        </p:tgtEl>
                                        <p:attrNameLst>
                                          <p:attrName>style.visibility</p:attrName>
                                        </p:attrNameLst>
                                      </p:cBhvr>
                                      <p:to>
                                        <p:strVal val="visible"/>
                                      </p:to>
                                    </p:set>
                                    <p:animEffect transition="in" filter="fade">
                                      <p:cBhvr>
                                        <p:cTn id="19" dur="1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3571868" y="-142900"/>
            <a:ext cx="4896544" cy="7386638"/>
          </a:xfrm>
          <a:prstGeom prst="rect">
            <a:avLst/>
          </a:prstGeom>
        </p:spPr>
        <p:txBody>
          <a:bodyPr wrap="square">
            <a:spAutoFit/>
          </a:bodyPr>
          <a:lstStyle/>
          <a:p>
            <a:pPr algn="r"/>
            <a:r>
              <a:rPr lang="en-US" sz="2400" i="1" dirty="0" err="1" smtClean="0">
                <a:solidFill>
                  <a:schemeClr val="accent4">
                    <a:lumMod val="50000"/>
                  </a:schemeClr>
                </a:solidFill>
                <a:latin typeface="Times New Roman" pitchFamily="18" charset="0"/>
                <a:cs typeface="Times New Roman" pitchFamily="18" charset="0"/>
              </a:rPr>
              <a:t>München</a:t>
            </a:r>
            <a:r>
              <a:rPr lang="en-US" sz="2400" i="1" dirty="0" smtClean="0">
                <a:solidFill>
                  <a:schemeClr val="accent4">
                    <a:lumMod val="50000"/>
                  </a:schemeClr>
                </a:solidFill>
                <a:latin typeface="Times New Roman" pitchFamily="18" charset="0"/>
                <a:cs typeface="Times New Roman" pitchFamily="18" charset="0"/>
              </a:rPr>
              <a:t>, den 4. </a:t>
            </a:r>
            <a:r>
              <a:rPr lang="en-US" sz="2400" i="1" dirty="0" err="1" smtClean="0">
                <a:solidFill>
                  <a:schemeClr val="accent4">
                    <a:lumMod val="50000"/>
                  </a:schemeClr>
                </a:solidFill>
                <a:latin typeface="Times New Roman" pitchFamily="18" charset="0"/>
                <a:cs typeface="Times New Roman" pitchFamily="18" charset="0"/>
              </a:rPr>
              <a:t>März</a:t>
            </a:r>
            <a:endParaRPr lang="en-US" sz="2400" i="1" dirty="0" smtClean="0">
              <a:solidFill>
                <a:schemeClr val="accent4">
                  <a:lumMod val="50000"/>
                </a:schemeClr>
              </a:solidFill>
              <a:latin typeface="Times New Roman" pitchFamily="18" charset="0"/>
              <a:cs typeface="Times New Roman" pitchFamily="18" charset="0"/>
            </a:endParaRPr>
          </a:p>
          <a:p>
            <a:r>
              <a:rPr lang="en-US" sz="2400"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Hallo</a:t>
            </a:r>
            <a:r>
              <a:rPr lang="en-US" sz="2400" i="1" dirty="0" smtClean="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US" sz="2400"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Kinder</a:t>
            </a:r>
            <a:r>
              <a:rPr lang="en-US" sz="2400" i="1" dirty="0" smtClean="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de-DE" sz="2400" i="1" dirty="0" smtClean="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Ich bin ein Osterhase. Ich heiße Kurzschwänzchen. Ich lebe in Deutschland. Ich bringe den deutschen Kindern die Ostereier. Vor Ostern bemale ich die Eier rot, gelb, grün. Dann verstecke ich sie im Garten. Die Kinder stehen auf, laufen in den Garten und suchen dort Ostereier. Sie finden viele Eier und sind froh darüber. Ich möchte wissen: feiert ihr auch Ostern? Kommt ein Osterhase zu euch? Bemalt oder fährt ihr auch die Eier?</a:t>
            </a:r>
          </a:p>
          <a:p>
            <a:r>
              <a:rPr lang="en-US" sz="2400" i="1" dirty="0" err="1" smtClean="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Schreibt</a:t>
            </a:r>
            <a:r>
              <a:rPr lang="en-US" sz="2400" i="1" dirty="0" smtClean="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err="1" smtClean="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mir</a:t>
            </a:r>
            <a:r>
              <a:rPr lang="en-US" sz="2400" i="1" dirty="0" smtClean="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err="1" smtClean="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bitte</a:t>
            </a:r>
            <a:r>
              <a:rPr lang="en-US" sz="2400" i="1" dirty="0" smtClean="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de-DE" sz="2400" i="1" dirty="0" smtClean="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Ich warte auf die Post von euch.</a:t>
            </a:r>
          </a:p>
          <a:p>
            <a:r>
              <a:rPr lang="de-DE" sz="2400" i="1" dirty="0" smtClean="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Gruß und Kuss</a:t>
            </a:r>
          </a:p>
          <a:p>
            <a:r>
              <a:rPr lang="de-DE" sz="24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Euer Osterhase </a:t>
            </a:r>
          </a:p>
          <a:p>
            <a:endParaRPr lang="ru-RU" dirty="0" smtClean="0"/>
          </a:p>
        </p:txBody>
      </p:sp>
      <p:sp>
        <p:nvSpPr>
          <p:cNvPr id="7" name="Прямоугольник 6"/>
          <p:cNvSpPr/>
          <p:nvPr/>
        </p:nvSpPr>
        <p:spPr>
          <a:xfrm>
            <a:off x="0" y="260648"/>
            <a:ext cx="2987824" cy="1446550"/>
          </a:xfrm>
          <a:prstGeom prst="rect">
            <a:avLst/>
          </a:prstGeom>
          <a:effectLst>
            <a:outerShdw blurRad="50800" dist="38100" dir="5400000" algn="t" rotWithShape="0">
              <a:prstClr val="black"/>
            </a:outerShdw>
          </a:effectLst>
        </p:spPr>
        <p:txBody>
          <a:bodyPr wrap="square">
            <a:spAutoFit/>
          </a:bodyPr>
          <a:lstStyle/>
          <a:p>
            <a:pPr lvl="0" algn="ctr"/>
            <a:r>
              <a:rPr lang="de-DE" sz="4400" b="1" i="1"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Lest den Brief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7" presetClass="emph" presetSubtype="0" fill="hold" grpId="1" nodeType="afterEffect">
                                  <p:stCondLst>
                                    <p:cond delay="0"/>
                                  </p:stCondLst>
                                  <p:iterate type="lt">
                                    <p:tmPct val="0"/>
                                  </p:iterate>
                                  <p:childTnLst>
                                    <p:animClr clrSpc="rgb">
                                      <p:cBhvr override="childStyle">
                                        <p:cTn id="10" dur="250" autoRev="1" fill="hold"/>
                                        <p:tgtEl>
                                          <p:spTgt spid="7"/>
                                        </p:tgtEl>
                                        <p:attrNameLst>
                                          <p:attrName>style.color</p:attrName>
                                        </p:attrNameLst>
                                      </p:cBhvr>
                                      <p:to>
                                        <a:schemeClr val="bg1"/>
                                      </p:to>
                                    </p:animClr>
                                    <p:animClr clrSpc="rgb">
                                      <p:cBhvr>
                                        <p:cTn id="11" dur="250" autoRev="1" fill="hold"/>
                                        <p:tgtEl>
                                          <p:spTgt spid="7"/>
                                        </p:tgtEl>
                                        <p:attrNameLst>
                                          <p:attrName>fillcolor</p:attrName>
                                        </p:attrNameLst>
                                      </p:cBhvr>
                                      <p:to>
                                        <a:schemeClr val="bg1"/>
                                      </p:to>
                                    </p:animClr>
                                    <p:set>
                                      <p:cBhvr>
                                        <p:cTn id="12" dur="250" autoRev="1" fill="hold"/>
                                        <p:tgtEl>
                                          <p:spTgt spid="7"/>
                                        </p:tgtEl>
                                        <p:attrNameLst>
                                          <p:attrName>fill.type</p:attrName>
                                        </p:attrNameLst>
                                      </p:cBhvr>
                                      <p:to>
                                        <p:strVal val="solid"/>
                                      </p:to>
                                    </p:set>
                                    <p:set>
                                      <p:cBhvr>
                                        <p:cTn id="13" dur="250" autoRev="1" fill="hold"/>
                                        <p:tgtEl>
                                          <p:spTgt spid="7"/>
                                        </p:tgtEl>
                                        <p:attrNameLst>
                                          <p:attrName>fill.on</p:attrName>
                                        </p:attrNameLst>
                                      </p:cBhvr>
                                      <p:to>
                                        <p:strVal val="true"/>
                                      </p:to>
                                    </p:set>
                                  </p:childTnLst>
                                </p:cTn>
                              </p:par>
                              <p:par>
                                <p:cTn id="14" presetID="10" presetClass="entr" presetSubtype="0" fill="hold" grpId="0" nodeType="withEffect">
                                  <p:stCondLst>
                                    <p:cond delay="500"/>
                                  </p:stCondLst>
                                  <p:iterate type="wd">
                                    <p:tmPct val="10000"/>
                                  </p:iterate>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1000"/>
                                        <p:tgtEl>
                                          <p:spTgt spid="5">
                                            <p:txEl>
                                              <p:pRg st="0" end="0"/>
                                            </p:txEl>
                                          </p:spTgt>
                                        </p:tgtEl>
                                      </p:cBhvr>
                                    </p:animEffect>
                                  </p:childTnLst>
                                </p:cTn>
                              </p:par>
                            </p:childTnLst>
                          </p:cTn>
                        </p:par>
                        <p:par>
                          <p:cTn id="17" fill="hold">
                            <p:stCondLst>
                              <p:cond delay="2500"/>
                            </p:stCondLst>
                            <p:childTnLst>
                              <p:par>
                                <p:cTn id="18" presetID="10" presetClass="entr" presetSubtype="0" fill="hold" grpId="0" nodeType="afterEffect">
                                  <p:stCondLst>
                                    <p:cond delay="0"/>
                                  </p:stCondLst>
                                  <p:iterate type="wd">
                                    <p:tmPct val="10000"/>
                                  </p:iterate>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childTnLst>
                                </p:cTn>
                              </p:par>
                            </p:childTnLst>
                          </p:cTn>
                        </p:par>
                        <p:par>
                          <p:cTn id="21" fill="hold">
                            <p:stCondLst>
                              <p:cond delay="380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childTnLst>
                                </p:cTn>
                              </p:par>
                            </p:childTnLst>
                          </p:cTn>
                        </p:par>
                        <p:par>
                          <p:cTn id="25" fill="hold">
                            <p:stCondLst>
                              <p:cond delay="13400"/>
                            </p:stCondLst>
                            <p:childTnLst>
                              <p:par>
                                <p:cTn id="26" presetID="10" presetClass="entr" presetSubtype="0" fill="hold" grpId="0" nodeType="afterEffect">
                                  <p:stCondLst>
                                    <p:cond delay="0"/>
                                  </p:stCondLst>
                                  <p:iterate type="wd">
                                    <p:tmPct val="1000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childTnLst>
                                </p:cTn>
                              </p:par>
                            </p:childTnLst>
                          </p:cTn>
                        </p:par>
                        <p:par>
                          <p:cTn id="29" fill="hold">
                            <p:stCondLst>
                              <p:cond delay="15500"/>
                            </p:stCondLst>
                            <p:childTnLst>
                              <p:par>
                                <p:cTn id="30" presetID="10" presetClass="entr" presetSubtype="0" fill="hold" grpId="0" nodeType="afterEffect">
                                  <p:stCondLst>
                                    <p:cond delay="0"/>
                                  </p:stCondLst>
                                  <p:iterate type="wd">
                                    <p:tmPct val="10000"/>
                                  </p:iterate>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1000"/>
                                        <p:tgtEl>
                                          <p:spTgt spid="5">
                                            <p:txEl>
                                              <p:pRg st="4" end="4"/>
                                            </p:txEl>
                                          </p:spTgt>
                                        </p:tgtEl>
                                      </p:cBhvr>
                                    </p:animEffect>
                                  </p:childTnLst>
                                </p:cTn>
                              </p:par>
                            </p:childTnLst>
                          </p:cTn>
                        </p:par>
                        <p:par>
                          <p:cTn id="33" fill="hold">
                            <p:stCondLst>
                              <p:cond delay="16700"/>
                            </p:stCondLst>
                            <p:childTnLst>
                              <p:par>
                                <p:cTn id="34" presetID="10" presetClass="entr" presetSubtype="0" fill="hold" grpId="0" nodeType="afterEffect">
                                  <p:stCondLst>
                                    <p:cond delay="0"/>
                                  </p:stCondLst>
                                  <p:iterate type="wd">
                                    <p:tmPct val="10000"/>
                                  </p:iterate>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p:bldP spid="7" grpId="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15" name="Рисунок 14" descr="1427233973_pasha3.gif"/>
          <p:cNvPicPr>
            <a:picLocks noChangeAspect="1"/>
          </p:cNvPicPr>
          <p:nvPr/>
        </p:nvPicPr>
        <p:blipFill>
          <a:blip r:embed="rId3" cstate="print"/>
          <a:stretch>
            <a:fillRect/>
          </a:stretch>
        </p:blipFill>
        <p:spPr>
          <a:xfrm>
            <a:off x="4000496" y="1714488"/>
            <a:ext cx="5472608" cy="5472608"/>
          </a:xfrm>
          <a:prstGeom prst="rect">
            <a:avLst/>
          </a:prstGeom>
        </p:spPr>
      </p:pic>
      <p:sp>
        <p:nvSpPr>
          <p:cNvPr id="5" name="Прямоугольник 4"/>
          <p:cNvSpPr/>
          <p:nvPr/>
        </p:nvSpPr>
        <p:spPr>
          <a:xfrm>
            <a:off x="151200" y="1004400"/>
            <a:ext cx="4896544" cy="5647700"/>
          </a:xfrm>
          <a:prstGeom prst="rect">
            <a:avLst/>
          </a:prstGeom>
        </p:spPr>
        <p:txBody>
          <a:bodyPr wrap="square">
            <a:spAutoFit/>
          </a:bodyPr>
          <a:lstStyle/>
          <a:p>
            <a:pPr algn="r"/>
            <a:r>
              <a:rPr lang="de-DE" sz="2700" b="1" i="1" dirty="0" smtClean="0">
                <a:latin typeface="Times New Roman" pitchFamily="18" charset="0"/>
                <a:cs typeface="Times New Roman" pitchFamily="18" charset="0"/>
              </a:rPr>
              <a:t>Moskau, den 19. April</a:t>
            </a:r>
            <a:endParaRPr lang="ru-RU" sz="2700" b="1" i="1" dirty="0" smtClean="0">
              <a:latin typeface="Times New Roman" pitchFamily="18" charset="0"/>
              <a:cs typeface="Times New Roman" pitchFamily="18" charset="0"/>
            </a:endParaRPr>
          </a:p>
          <a:p>
            <a:r>
              <a:rPr lang="de-DE" sz="32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Lieber</a:t>
            </a:r>
            <a:r>
              <a:rPr lang="de-DE" sz="3200" b="1" i="1" dirty="0" smtClean="0">
                <a:solidFill>
                  <a:srgbClr val="0070C0"/>
                </a:solidFill>
                <a:latin typeface="Times New Roman" pitchFamily="18" charset="0"/>
                <a:cs typeface="Times New Roman" pitchFamily="18" charset="0"/>
              </a:rPr>
              <a:t> </a:t>
            </a:r>
            <a:r>
              <a:rPr lang="de-DE" sz="32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Osterhase</a:t>
            </a:r>
            <a:r>
              <a:rPr lang="de-DE" sz="2700" b="1" i="1" dirty="0" smtClean="0">
                <a:latin typeface="Times New Roman" pitchFamily="18" charset="0"/>
                <a:cs typeface="Times New Roman" pitchFamily="18" charset="0"/>
              </a:rPr>
              <a:t>,</a:t>
            </a:r>
            <a:endParaRPr lang="ru-RU" sz="2700" b="1" i="1" dirty="0" smtClean="0">
              <a:latin typeface="Times New Roman" pitchFamily="18" charset="0"/>
              <a:cs typeface="Times New Roman" pitchFamily="18" charset="0"/>
            </a:endParaRPr>
          </a:p>
          <a:p>
            <a:r>
              <a:rPr lang="de-DE" sz="2700" b="1" i="1" dirty="0" smtClean="0">
                <a:latin typeface="Times New Roman" pitchFamily="18" charset="0"/>
                <a:cs typeface="Times New Roman" pitchFamily="18" charset="0"/>
              </a:rPr>
              <a:t>Vielen Dank für deinen Brief! Wir . . . . .  in der 6. . . . . .  . Wir feiern auch . . . . . in  . . . . .  . Wir bemalen auch die . . . . .  und . . . . . sie einander. Aber leider kommt zu uns kein . . . . .  Sowieso, es macht uns viel </a:t>
            </a:r>
            <a:r>
              <a:rPr lang="ru-RU" sz="2700" b="1" i="1" dirty="0" smtClean="0">
                <a:latin typeface="Times New Roman" pitchFamily="18" charset="0"/>
                <a:cs typeface="Times New Roman" pitchFamily="18" charset="0"/>
              </a:rPr>
              <a:t>  </a:t>
            </a:r>
            <a:r>
              <a:rPr lang="de-DE" sz="2700" b="1" i="1" dirty="0" smtClean="0">
                <a:latin typeface="Times New Roman" pitchFamily="18" charset="0"/>
                <a:cs typeface="Times New Roman" pitchFamily="18" charset="0"/>
              </a:rPr>
              <a:t>Spaß, dieses   . . . . . zu feiern.</a:t>
            </a:r>
            <a:endParaRPr lang="ru-RU" sz="2700" b="1" i="1" dirty="0" smtClean="0">
              <a:latin typeface="Times New Roman" pitchFamily="18" charset="0"/>
              <a:cs typeface="Times New Roman" pitchFamily="18" charset="0"/>
            </a:endParaRPr>
          </a:p>
          <a:p>
            <a:r>
              <a:rPr lang="de-DE" sz="2700" b="1" i="1" dirty="0" smtClean="0">
                <a:latin typeface="Times New Roman" pitchFamily="18" charset="0"/>
                <a:cs typeface="Times New Roman" pitchFamily="18" charset="0"/>
              </a:rPr>
              <a:t>Mit herzlichen Grüßen,</a:t>
            </a:r>
          </a:p>
          <a:p>
            <a:r>
              <a:rPr lang="de-DE" sz="32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Deine</a:t>
            </a:r>
            <a:r>
              <a:rPr lang="de-DE" sz="3200" b="1" i="1" dirty="0" smtClean="0">
                <a:solidFill>
                  <a:srgbClr val="0070C0"/>
                </a:solidFill>
                <a:latin typeface="Times New Roman" pitchFamily="18" charset="0"/>
                <a:cs typeface="Times New Roman" pitchFamily="18" charset="0"/>
              </a:rPr>
              <a:t> </a:t>
            </a:r>
            <a:r>
              <a:rPr lang="de-DE" sz="32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Freunde</a:t>
            </a:r>
            <a:endParaRPr lang="ru-RU" sz="32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endParaRPr lang="de-DE" sz="2700" b="1" i="1" dirty="0" smtClean="0">
              <a:solidFill>
                <a:srgbClr val="00B0F0"/>
              </a:solidFill>
              <a:effectLst>
                <a:outerShdw blurRad="38100" dist="38100" dir="2700000" algn="tl">
                  <a:srgbClr val="000000">
                    <a:alpha val="43137"/>
                  </a:srgbClr>
                </a:outerShdw>
              </a:effectLst>
              <a:latin typeface="Tiranti Solid LET" pitchFamily="2" charset="0"/>
            </a:endParaRPr>
          </a:p>
        </p:txBody>
      </p:sp>
      <p:sp>
        <p:nvSpPr>
          <p:cNvPr id="6" name="Прямоугольник 5"/>
          <p:cNvSpPr/>
          <p:nvPr/>
        </p:nvSpPr>
        <p:spPr>
          <a:xfrm>
            <a:off x="1907704" y="188640"/>
            <a:ext cx="5296917" cy="646331"/>
          </a:xfrm>
          <a:prstGeom prst="rect">
            <a:avLst/>
          </a:prstGeom>
          <a:effectLst>
            <a:outerShdw blurRad="50800" dist="38100" dir="5400000" algn="t" rotWithShape="0">
              <a:prstClr val="black"/>
            </a:outerShdw>
          </a:effectLst>
        </p:spPr>
        <p:txBody>
          <a:bodyPr wrap="square">
            <a:spAutoFit/>
          </a:bodyPr>
          <a:lstStyle/>
          <a:p>
            <a:pPr lvl="0" algn="ctr"/>
            <a:r>
              <a:rPr lang="de-DE" sz="3600" b="1" i="1"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Schreibt eine Antwort</a:t>
            </a:r>
          </a:p>
        </p:txBody>
      </p:sp>
      <p:sp>
        <p:nvSpPr>
          <p:cNvPr id="9" name="Прямоугольник 8"/>
          <p:cNvSpPr/>
          <p:nvPr/>
        </p:nvSpPr>
        <p:spPr>
          <a:xfrm>
            <a:off x="6084168" y="3356992"/>
            <a:ext cx="2286000" cy="523220"/>
          </a:xfrm>
          <a:prstGeom prst="rect">
            <a:avLst/>
          </a:prstGeom>
        </p:spPr>
        <p:txBody>
          <a:bodyPr>
            <a:spAutoFit/>
          </a:bodyPr>
          <a:lstStyle/>
          <a:p>
            <a:pPr lvl="0">
              <a:buFont typeface="Arial" pitchFamily="34" charset="0"/>
              <a:buChar char="•"/>
            </a:pPr>
            <a:r>
              <a:rPr lang="de-DE" sz="2800" dirty="0" smtClean="0">
                <a:solidFill>
                  <a:prstClr val="black"/>
                </a:solidFill>
                <a:effectLst>
                  <a:outerShdw blurRad="38100" dist="38100" dir="2700000" algn="tl">
                    <a:srgbClr val="000000">
                      <a:alpha val="43137"/>
                    </a:srgbClr>
                  </a:outerShdw>
                </a:effectLst>
                <a:latin typeface="Arabic Typesetting" pitchFamily="66" charset="-78"/>
                <a:cs typeface="Arabic Typesetting" pitchFamily="66" charset="-78"/>
              </a:rPr>
              <a:t>Fest</a:t>
            </a:r>
          </a:p>
        </p:txBody>
      </p:sp>
      <p:sp>
        <p:nvSpPr>
          <p:cNvPr id="10" name="Прямоугольник 9"/>
          <p:cNvSpPr/>
          <p:nvPr/>
        </p:nvSpPr>
        <p:spPr>
          <a:xfrm>
            <a:off x="7164288" y="3501008"/>
            <a:ext cx="1602432" cy="523220"/>
          </a:xfrm>
          <a:prstGeom prst="rect">
            <a:avLst/>
          </a:prstGeom>
        </p:spPr>
        <p:txBody>
          <a:bodyPr wrap="square">
            <a:spAutoFit/>
          </a:bodyPr>
          <a:lstStyle/>
          <a:p>
            <a:pPr lvl="0">
              <a:buFont typeface="Arial" pitchFamily="34" charset="0"/>
              <a:buChar char="•"/>
            </a:pPr>
            <a:r>
              <a:rPr lang="de-DE" sz="2800" dirty="0" smtClean="0">
                <a:solidFill>
                  <a:schemeClr val="tx1">
                    <a:lumMod val="95000"/>
                    <a:lumOff val="5000"/>
                  </a:schemeClr>
                </a:solidFill>
                <a:effectLst>
                  <a:outerShdw blurRad="38100" dist="38100" dir="2700000" algn="tl">
                    <a:srgbClr val="000000">
                      <a:alpha val="43137"/>
                    </a:srgbClr>
                  </a:outerShdw>
                </a:effectLst>
                <a:latin typeface="Arabic Typesetting" pitchFamily="66" charset="-78"/>
                <a:cs typeface="Arabic Typesetting" pitchFamily="66" charset="-78"/>
              </a:rPr>
              <a:t>Eier</a:t>
            </a:r>
          </a:p>
        </p:txBody>
      </p:sp>
      <p:sp>
        <p:nvSpPr>
          <p:cNvPr id="16" name="Прямоугольник 15"/>
          <p:cNvSpPr/>
          <p:nvPr/>
        </p:nvSpPr>
        <p:spPr>
          <a:xfrm rot="21398438">
            <a:off x="7105645" y="4431632"/>
            <a:ext cx="2286000" cy="523220"/>
          </a:xfrm>
          <a:prstGeom prst="rect">
            <a:avLst/>
          </a:prstGeom>
        </p:spPr>
        <p:txBody>
          <a:bodyPr>
            <a:spAutoFit/>
          </a:bodyPr>
          <a:lstStyle/>
          <a:p>
            <a:pPr lvl="0">
              <a:buFont typeface="Arial" pitchFamily="34" charset="0"/>
              <a:buChar char="•"/>
            </a:pPr>
            <a:r>
              <a:rPr lang="de-DE" sz="2800" dirty="0" smtClean="0">
                <a:solidFill>
                  <a:prstClr val="black">
                    <a:lumMod val="95000"/>
                    <a:lumOff val="5000"/>
                  </a:prstClr>
                </a:solidFill>
                <a:effectLst>
                  <a:outerShdw blurRad="38100" dist="38100" dir="2700000" algn="tl">
                    <a:srgbClr val="000000">
                      <a:alpha val="43137"/>
                    </a:srgbClr>
                  </a:outerShdw>
                </a:effectLst>
                <a:latin typeface="Arabic Typesetting" pitchFamily="66" charset="-78"/>
                <a:cs typeface="Arabic Typesetting" pitchFamily="66" charset="-78"/>
              </a:rPr>
              <a:t>Ostern</a:t>
            </a:r>
          </a:p>
        </p:txBody>
      </p:sp>
      <p:sp>
        <p:nvSpPr>
          <p:cNvPr id="17" name="Прямоугольник 16"/>
          <p:cNvSpPr/>
          <p:nvPr/>
        </p:nvSpPr>
        <p:spPr>
          <a:xfrm rot="21111208">
            <a:off x="6253721" y="3732345"/>
            <a:ext cx="2286000" cy="523220"/>
          </a:xfrm>
          <a:prstGeom prst="rect">
            <a:avLst/>
          </a:prstGeom>
        </p:spPr>
        <p:txBody>
          <a:bodyPr>
            <a:spAutoFit/>
          </a:bodyPr>
          <a:lstStyle/>
          <a:p>
            <a:pPr lvl="0">
              <a:buFont typeface="Arial" pitchFamily="34" charset="0"/>
              <a:buChar char="•"/>
            </a:pPr>
            <a:r>
              <a:rPr lang="de-DE" sz="2800" dirty="0" smtClean="0">
                <a:solidFill>
                  <a:prstClr val="black">
                    <a:lumMod val="95000"/>
                    <a:lumOff val="5000"/>
                  </a:prstClr>
                </a:solidFill>
                <a:effectLst>
                  <a:outerShdw blurRad="38100" dist="38100" dir="2700000" algn="tl">
                    <a:srgbClr val="000000">
                      <a:alpha val="43137"/>
                    </a:srgbClr>
                  </a:outerShdw>
                </a:effectLst>
                <a:latin typeface="Arabic Typesetting" pitchFamily="66" charset="-78"/>
                <a:cs typeface="Arabic Typesetting" pitchFamily="66" charset="-78"/>
              </a:rPr>
              <a:t>lernen</a:t>
            </a:r>
          </a:p>
        </p:txBody>
      </p:sp>
      <p:sp>
        <p:nvSpPr>
          <p:cNvPr id="18" name="Прямоугольник 17"/>
          <p:cNvSpPr/>
          <p:nvPr/>
        </p:nvSpPr>
        <p:spPr>
          <a:xfrm rot="20397790">
            <a:off x="4520443" y="4020809"/>
            <a:ext cx="2286000" cy="523220"/>
          </a:xfrm>
          <a:prstGeom prst="rect">
            <a:avLst/>
          </a:prstGeom>
        </p:spPr>
        <p:txBody>
          <a:bodyPr>
            <a:spAutoFit/>
          </a:bodyPr>
          <a:lstStyle/>
          <a:p>
            <a:pPr lvl="0">
              <a:buFont typeface="Arial" pitchFamily="34" charset="0"/>
              <a:buChar char="•"/>
            </a:pPr>
            <a:r>
              <a:rPr lang="de-DE" sz="2800" dirty="0" smtClean="0">
                <a:solidFill>
                  <a:prstClr val="black">
                    <a:lumMod val="95000"/>
                    <a:lumOff val="5000"/>
                  </a:prstClr>
                </a:solidFill>
                <a:effectLst>
                  <a:outerShdw blurRad="38100" dist="38100" dir="2700000" algn="tl">
                    <a:srgbClr val="000000">
                      <a:alpha val="43137"/>
                    </a:srgbClr>
                  </a:outerShdw>
                </a:effectLst>
                <a:latin typeface="Arabic Typesetting" pitchFamily="66" charset="-78"/>
                <a:cs typeface="Arabic Typesetting" pitchFamily="66" charset="-78"/>
              </a:rPr>
              <a:t>schenken</a:t>
            </a:r>
            <a:endParaRPr lang="ru-RU" sz="2800" dirty="0">
              <a:solidFill>
                <a:prstClr val="black">
                  <a:lumMod val="95000"/>
                  <a:lumOff val="5000"/>
                </a:prstClr>
              </a:solidFill>
              <a:effectLst>
                <a:outerShdw blurRad="38100" dist="38100" dir="2700000" algn="tl">
                  <a:srgbClr val="000000">
                    <a:alpha val="43137"/>
                  </a:srgbClr>
                </a:outerShdw>
              </a:effectLst>
              <a:cs typeface="Arabic Typesetting" pitchFamily="66" charset="-78"/>
            </a:endParaRPr>
          </a:p>
        </p:txBody>
      </p:sp>
      <p:sp>
        <p:nvSpPr>
          <p:cNvPr id="19" name="Прямоугольник 18"/>
          <p:cNvSpPr/>
          <p:nvPr/>
        </p:nvSpPr>
        <p:spPr>
          <a:xfrm rot="674538">
            <a:off x="6054086" y="4308293"/>
            <a:ext cx="946093" cy="523220"/>
          </a:xfrm>
          <a:prstGeom prst="rect">
            <a:avLst/>
          </a:prstGeom>
        </p:spPr>
        <p:txBody>
          <a:bodyPr wrap="none">
            <a:spAutoFit/>
          </a:bodyPr>
          <a:lstStyle/>
          <a:p>
            <a:pPr lvl="0">
              <a:buFont typeface="Arial" pitchFamily="34" charset="0"/>
              <a:buChar char="•"/>
            </a:pPr>
            <a:r>
              <a:rPr lang="de-DE" sz="2800" dirty="0" smtClean="0">
                <a:solidFill>
                  <a:prstClr val="black">
                    <a:lumMod val="95000"/>
                    <a:lumOff val="5000"/>
                  </a:prstClr>
                </a:solidFill>
                <a:effectLst>
                  <a:outerShdw blurRad="38100" dist="38100" dir="2700000" algn="tl">
                    <a:srgbClr val="000000">
                      <a:alpha val="43137"/>
                    </a:srgbClr>
                  </a:outerShdw>
                </a:effectLst>
                <a:latin typeface="Arabic Typesetting" pitchFamily="66" charset="-78"/>
                <a:cs typeface="Arabic Typesetting" pitchFamily="66" charset="-78"/>
              </a:rPr>
              <a:t>Klasse</a:t>
            </a:r>
          </a:p>
        </p:txBody>
      </p:sp>
      <p:sp>
        <p:nvSpPr>
          <p:cNvPr id="20" name="Прямоугольник 19"/>
          <p:cNvSpPr/>
          <p:nvPr/>
        </p:nvSpPr>
        <p:spPr>
          <a:xfrm rot="819125">
            <a:off x="7193742" y="4195441"/>
            <a:ext cx="2286000" cy="523220"/>
          </a:xfrm>
          <a:prstGeom prst="rect">
            <a:avLst/>
          </a:prstGeom>
        </p:spPr>
        <p:txBody>
          <a:bodyPr>
            <a:spAutoFit/>
          </a:bodyPr>
          <a:lstStyle/>
          <a:p>
            <a:pPr lvl="0">
              <a:buFont typeface="Arial" pitchFamily="34" charset="0"/>
              <a:buChar char="•"/>
            </a:pPr>
            <a:r>
              <a:rPr lang="de-DE" sz="2800" dirty="0" smtClean="0">
                <a:solidFill>
                  <a:prstClr val="black"/>
                </a:solidFill>
                <a:effectLst>
                  <a:outerShdw blurRad="38100" dist="38100" dir="2700000" algn="tl">
                    <a:srgbClr val="000000">
                      <a:alpha val="43137"/>
                    </a:srgbClr>
                  </a:outerShdw>
                </a:effectLst>
                <a:latin typeface="Arabic Typesetting" pitchFamily="66" charset="-78"/>
                <a:cs typeface="Arabic Typesetting" pitchFamily="66" charset="-78"/>
              </a:rPr>
              <a:t>Russland</a:t>
            </a:r>
          </a:p>
        </p:txBody>
      </p:sp>
      <p:sp>
        <p:nvSpPr>
          <p:cNvPr id="21" name="Прямоугольник 20"/>
          <p:cNvSpPr/>
          <p:nvPr/>
        </p:nvSpPr>
        <p:spPr>
          <a:xfrm rot="20850853">
            <a:off x="7792956" y="4716547"/>
            <a:ext cx="1309974" cy="523220"/>
          </a:xfrm>
          <a:prstGeom prst="rect">
            <a:avLst/>
          </a:prstGeom>
        </p:spPr>
        <p:txBody>
          <a:bodyPr wrap="none">
            <a:spAutoFit/>
          </a:bodyPr>
          <a:lstStyle/>
          <a:p>
            <a:pPr lvl="0">
              <a:buFont typeface="Arial" pitchFamily="34" charset="0"/>
              <a:buChar char="•"/>
            </a:pPr>
            <a:r>
              <a:rPr lang="de-DE" sz="2800" dirty="0" smtClean="0">
                <a:solidFill>
                  <a:prstClr val="black"/>
                </a:solidFill>
                <a:effectLst>
                  <a:outerShdw blurRad="38100" dist="38100" dir="2700000" algn="tl">
                    <a:srgbClr val="000000">
                      <a:alpha val="43137"/>
                    </a:srgbClr>
                  </a:outerShdw>
                </a:effectLst>
                <a:latin typeface="Arabic Typesetting" pitchFamily="66" charset="-78"/>
                <a:cs typeface="Arabic Typesetting" pitchFamily="66" charset="-78"/>
              </a:rPr>
              <a:t>Osterhase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hold" nodeType="afterEffect">
                                  <p:stCondLst>
                                    <p:cond delay="0"/>
                                  </p:stCondLst>
                                  <p:childTnLst>
                                    <p:animClr clrSpc="rgb">
                                      <p:cBhvr override="childStyle">
                                        <p:cTn id="6" dur="250" autoRev="1" fill="hold"/>
                                        <p:tgtEl>
                                          <p:spTgt spid="6">
                                            <p:txEl>
                                              <p:pRg st="0" end="0"/>
                                            </p:txEl>
                                          </p:spTgt>
                                        </p:tgtEl>
                                        <p:attrNameLst>
                                          <p:attrName>style.color</p:attrName>
                                        </p:attrNameLst>
                                      </p:cBhvr>
                                      <p:to>
                                        <a:schemeClr val="bg1"/>
                                      </p:to>
                                    </p:animClr>
                                    <p:animClr clrSpc="rgb">
                                      <p:cBhvr>
                                        <p:cTn id="7" dur="250" autoRev="1" fill="hold"/>
                                        <p:tgtEl>
                                          <p:spTgt spid="6">
                                            <p:txEl>
                                              <p:pRg st="0" end="0"/>
                                            </p:txEl>
                                          </p:spTgt>
                                        </p:tgtEl>
                                        <p:attrNameLst>
                                          <p:attrName>fillcolor</p:attrName>
                                        </p:attrNameLst>
                                      </p:cBhvr>
                                      <p:to>
                                        <a:schemeClr val="bg1"/>
                                      </p:to>
                                    </p:animClr>
                                    <p:set>
                                      <p:cBhvr>
                                        <p:cTn id="8" dur="250" autoRev="1" fill="hold"/>
                                        <p:tgtEl>
                                          <p:spTgt spid="6">
                                            <p:txEl>
                                              <p:pRg st="0" end="0"/>
                                            </p:txEl>
                                          </p:spTgt>
                                        </p:tgtEl>
                                        <p:attrNameLst>
                                          <p:attrName>fill.type</p:attrName>
                                        </p:attrNameLst>
                                      </p:cBhvr>
                                      <p:to>
                                        <p:strVal val="solid"/>
                                      </p:to>
                                    </p:set>
                                    <p:set>
                                      <p:cBhvr>
                                        <p:cTn id="9" dur="250" autoRev="1" fill="hold"/>
                                        <p:tgtEl>
                                          <p:spTgt spid="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pic>
        <p:nvPicPr>
          <p:cNvPr id="15" name="Рисунок 14" descr="1427233973_pasha3.gif"/>
          <p:cNvPicPr>
            <a:picLocks noChangeAspect="1"/>
          </p:cNvPicPr>
          <p:nvPr/>
        </p:nvPicPr>
        <p:blipFill>
          <a:blip r:embed="rId3" cstate="print"/>
          <a:stretch>
            <a:fillRect/>
          </a:stretch>
        </p:blipFill>
        <p:spPr>
          <a:xfrm>
            <a:off x="4000496" y="1714488"/>
            <a:ext cx="5472608" cy="5472608"/>
          </a:xfrm>
          <a:prstGeom prst="rect">
            <a:avLst/>
          </a:prstGeom>
        </p:spPr>
      </p:pic>
      <p:sp>
        <p:nvSpPr>
          <p:cNvPr id="5" name="Прямоугольник 4"/>
          <p:cNvSpPr/>
          <p:nvPr/>
        </p:nvSpPr>
        <p:spPr>
          <a:xfrm>
            <a:off x="142844" y="1000108"/>
            <a:ext cx="4896544" cy="6063198"/>
          </a:xfrm>
          <a:prstGeom prst="rect">
            <a:avLst/>
          </a:prstGeom>
        </p:spPr>
        <p:txBody>
          <a:bodyPr wrap="square">
            <a:spAutoFit/>
          </a:bodyPr>
          <a:lstStyle/>
          <a:p>
            <a:pPr algn="r"/>
            <a:r>
              <a:rPr lang="de-DE" sz="2700" b="1" i="1" dirty="0" smtClean="0">
                <a:latin typeface="Times New Roman" pitchFamily="18" charset="0"/>
                <a:cs typeface="Times New Roman" pitchFamily="18" charset="0"/>
              </a:rPr>
              <a:t>Moskau, den 19. April</a:t>
            </a:r>
            <a:endParaRPr lang="ru-RU" sz="2700" b="1" i="1" dirty="0" smtClean="0">
              <a:latin typeface="Times New Roman" pitchFamily="18" charset="0"/>
              <a:cs typeface="Times New Roman" pitchFamily="18" charset="0"/>
            </a:endParaRPr>
          </a:p>
          <a:p>
            <a:r>
              <a:rPr lang="de-DE" sz="32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Lieber</a:t>
            </a:r>
            <a:r>
              <a:rPr lang="de-DE" sz="3200" b="1" i="1" dirty="0" smtClean="0">
                <a:solidFill>
                  <a:srgbClr val="0070C0"/>
                </a:solidFill>
                <a:latin typeface="Times New Roman" pitchFamily="18" charset="0"/>
                <a:cs typeface="Times New Roman" pitchFamily="18" charset="0"/>
              </a:rPr>
              <a:t> </a:t>
            </a:r>
            <a:r>
              <a:rPr lang="de-DE" sz="32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Osterhase</a:t>
            </a:r>
            <a:r>
              <a:rPr lang="de-DE" sz="2700" b="1" i="1" dirty="0" smtClean="0">
                <a:latin typeface="Times New Roman" pitchFamily="18" charset="0"/>
                <a:cs typeface="Times New Roman" pitchFamily="18" charset="0"/>
              </a:rPr>
              <a:t>,</a:t>
            </a:r>
            <a:endParaRPr lang="ru-RU" sz="2700" b="1" i="1" dirty="0" smtClean="0">
              <a:latin typeface="Times New Roman" pitchFamily="18" charset="0"/>
              <a:cs typeface="Times New Roman" pitchFamily="18" charset="0"/>
            </a:endParaRPr>
          </a:p>
          <a:p>
            <a:r>
              <a:rPr lang="de-DE" sz="2700" b="1" i="1" dirty="0" smtClean="0">
                <a:latin typeface="Times New Roman" pitchFamily="18" charset="0"/>
                <a:cs typeface="Times New Roman" pitchFamily="18" charset="0"/>
              </a:rPr>
              <a:t>Vielen Dank für deinen Brief! Wir </a:t>
            </a:r>
            <a:r>
              <a:rPr lang="de-DE" sz="2700" b="1" i="1" dirty="0" smtClean="0">
                <a:solidFill>
                  <a:srgbClr val="FF0000"/>
                </a:solidFill>
                <a:latin typeface="Times New Roman" pitchFamily="18" charset="0"/>
                <a:cs typeface="Times New Roman" pitchFamily="18" charset="0"/>
              </a:rPr>
              <a:t>lernen</a:t>
            </a:r>
            <a:r>
              <a:rPr lang="de-DE" sz="2700" b="1" i="1" dirty="0" smtClean="0">
                <a:latin typeface="Times New Roman" pitchFamily="18" charset="0"/>
                <a:cs typeface="Times New Roman" pitchFamily="18" charset="0"/>
              </a:rPr>
              <a:t>  in der 6. </a:t>
            </a:r>
            <a:r>
              <a:rPr lang="de-DE" sz="2700" b="1" i="1" dirty="0" smtClean="0">
                <a:solidFill>
                  <a:srgbClr val="FF0000"/>
                </a:solidFill>
                <a:latin typeface="Times New Roman" pitchFamily="18" charset="0"/>
                <a:cs typeface="Times New Roman" pitchFamily="18" charset="0"/>
              </a:rPr>
              <a:t>Klasse</a:t>
            </a:r>
            <a:r>
              <a:rPr lang="de-DE" sz="2700" b="1" i="1" dirty="0" smtClean="0">
                <a:latin typeface="Times New Roman" pitchFamily="18" charset="0"/>
                <a:cs typeface="Times New Roman" pitchFamily="18" charset="0"/>
              </a:rPr>
              <a:t>. Wir feiern auch </a:t>
            </a:r>
            <a:r>
              <a:rPr lang="de-DE" sz="2700" b="1" i="1" dirty="0" smtClean="0">
                <a:solidFill>
                  <a:srgbClr val="FF0000"/>
                </a:solidFill>
                <a:latin typeface="Times New Roman" pitchFamily="18" charset="0"/>
                <a:cs typeface="Times New Roman" pitchFamily="18" charset="0"/>
              </a:rPr>
              <a:t>Ostern</a:t>
            </a:r>
            <a:r>
              <a:rPr lang="de-DE" sz="2700" b="1" i="1" dirty="0" smtClean="0">
                <a:latin typeface="Times New Roman" pitchFamily="18" charset="0"/>
                <a:cs typeface="Times New Roman" pitchFamily="18" charset="0"/>
              </a:rPr>
              <a:t> in </a:t>
            </a:r>
            <a:r>
              <a:rPr lang="de-DE" sz="2700" b="1" i="1" dirty="0" smtClean="0">
                <a:solidFill>
                  <a:srgbClr val="FF0000"/>
                </a:solidFill>
                <a:latin typeface="Times New Roman" pitchFamily="18" charset="0"/>
                <a:cs typeface="Times New Roman" pitchFamily="18" charset="0"/>
              </a:rPr>
              <a:t>Russland</a:t>
            </a:r>
            <a:r>
              <a:rPr lang="de-DE" sz="2700" b="1" i="1" dirty="0" smtClean="0">
                <a:latin typeface="Times New Roman" pitchFamily="18" charset="0"/>
                <a:cs typeface="Times New Roman" pitchFamily="18" charset="0"/>
              </a:rPr>
              <a:t>. Wir bemalen auch die </a:t>
            </a:r>
            <a:r>
              <a:rPr lang="de-DE" sz="2700" b="1" i="1" dirty="0" smtClean="0">
                <a:solidFill>
                  <a:srgbClr val="FF0000"/>
                </a:solidFill>
                <a:latin typeface="Times New Roman" pitchFamily="18" charset="0"/>
                <a:cs typeface="Times New Roman" pitchFamily="18" charset="0"/>
              </a:rPr>
              <a:t>Eier</a:t>
            </a:r>
            <a:r>
              <a:rPr lang="de-DE" sz="2700" b="1" i="1" dirty="0" smtClean="0">
                <a:latin typeface="Times New Roman" pitchFamily="18" charset="0"/>
                <a:cs typeface="Times New Roman" pitchFamily="18" charset="0"/>
              </a:rPr>
              <a:t> und </a:t>
            </a:r>
            <a:r>
              <a:rPr lang="de-DE" sz="2700" b="1" i="1" dirty="0" smtClean="0">
                <a:solidFill>
                  <a:srgbClr val="FF0000"/>
                </a:solidFill>
                <a:latin typeface="Times New Roman" pitchFamily="18" charset="0"/>
                <a:cs typeface="Times New Roman" pitchFamily="18" charset="0"/>
              </a:rPr>
              <a:t>schenken</a:t>
            </a:r>
            <a:r>
              <a:rPr lang="de-DE" sz="2700" b="1" i="1" dirty="0" smtClean="0">
                <a:latin typeface="Times New Roman" pitchFamily="18" charset="0"/>
                <a:cs typeface="Times New Roman" pitchFamily="18" charset="0"/>
              </a:rPr>
              <a:t> sie einander. Aber leider kommt zu uns kein </a:t>
            </a:r>
            <a:r>
              <a:rPr lang="de-DE" sz="2700" b="1" i="1" dirty="0" smtClean="0">
                <a:solidFill>
                  <a:srgbClr val="FF0000"/>
                </a:solidFill>
                <a:latin typeface="Times New Roman" pitchFamily="18" charset="0"/>
                <a:cs typeface="Times New Roman" pitchFamily="18" charset="0"/>
              </a:rPr>
              <a:t>Osterhase</a:t>
            </a:r>
            <a:r>
              <a:rPr lang="de-DE" sz="2700" b="1" i="1" dirty="0" smtClean="0">
                <a:latin typeface="Times New Roman" pitchFamily="18" charset="0"/>
                <a:cs typeface="Times New Roman" pitchFamily="18" charset="0"/>
              </a:rPr>
              <a:t>. Sowieso, es macht uns viel Spaß, dieses </a:t>
            </a:r>
            <a:r>
              <a:rPr lang="de-DE" sz="2700" b="1" i="1" dirty="0" smtClean="0">
                <a:solidFill>
                  <a:srgbClr val="FF0000"/>
                </a:solidFill>
                <a:latin typeface="Times New Roman" pitchFamily="18" charset="0"/>
                <a:cs typeface="Times New Roman" pitchFamily="18" charset="0"/>
              </a:rPr>
              <a:t>Fest</a:t>
            </a:r>
            <a:r>
              <a:rPr lang="de-DE" sz="2700" b="1" i="1" dirty="0" smtClean="0">
                <a:latin typeface="Times New Roman" pitchFamily="18" charset="0"/>
                <a:cs typeface="Times New Roman" pitchFamily="18" charset="0"/>
              </a:rPr>
              <a:t> zu feiern.</a:t>
            </a:r>
            <a:endParaRPr lang="ru-RU" sz="2700" b="1" i="1" dirty="0" smtClean="0">
              <a:latin typeface="Times New Roman" pitchFamily="18" charset="0"/>
              <a:cs typeface="Times New Roman" pitchFamily="18" charset="0"/>
            </a:endParaRPr>
          </a:p>
          <a:p>
            <a:r>
              <a:rPr lang="de-DE" sz="2700" b="1" i="1" dirty="0" smtClean="0">
                <a:latin typeface="Times New Roman" pitchFamily="18" charset="0"/>
                <a:cs typeface="Times New Roman" pitchFamily="18" charset="0"/>
              </a:rPr>
              <a:t>Mit herzlichen Grüßen,</a:t>
            </a:r>
          </a:p>
          <a:p>
            <a:r>
              <a:rPr lang="de-DE" sz="32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Deine</a:t>
            </a:r>
            <a:r>
              <a:rPr lang="de-DE" sz="3200" b="1" i="1" dirty="0" smtClean="0">
                <a:solidFill>
                  <a:srgbClr val="0070C0"/>
                </a:solidFill>
                <a:latin typeface="Times New Roman" pitchFamily="18" charset="0"/>
                <a:cs typeface="Times New Roman" pitchFamily="18" charset="0"/>
              </a:rPr>
              <a:t> </a:t>
            </a:r>
            <a:r>
              <a:rPr lang="de-DE" sz="32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Freunde</a:t>
            </a:r>
            <a:endParaRPr lang="ru-RU" sz="32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endParaRPr lang="de-DE" sz="2700" b="1" i="1" dirty="0" smtClean="0">
              <a:solidFill>
                <a:srgbClr val="00B0F0"/>
              </a:solidFill>
              <a:effectLst>
                <a:outerShdw blurRad="38100" dist="38100" dir="2700000" algn="tl">
                  <a:srgbClr val="000000">
                    <a:alpha val="43137"/>
                  </a:srgbClr>
                </a:outerShdw>
              </a:effectLst>
              <a:latin typeface="Tiranti Solid LET" pitchFamily="2" charset="0"/>
            </a:endParaRPr>
          </a:p>
        </p:txBody>
      </p:sp>
      <p:sp>
        <p:nvSpPr>
          <p:cNvPr id="6" name="Прямоугольник 5"/>
          <p:cNvSpPr/>
          <p:nvPr/>
        </p:nvSpPr>
        <p:spPr>
          <a:xfrm>
            <a:off x="1907704" y="188640"/>
            <a:ext cx="5296917" cy="646331"/>
          </a:xfrm>
          <a:prstGeom prst="rect">
            <a:avLst/>
          </a:prstGeom>
          <a:effectLst>
            <a:outerShdw blurRad="50800" dist="38100" dir="5400000" algn="t" rotWithShape="0">
              <a:prstClr val="black"/>
            </a:outerShdw>
          </a:effectLst>
        </p:spPr>
        <p:txBody>
          <a:bodyPr wrap="square">
            <a:spAutoFit/>
          </a:bodyPr>
          <a:lstStyle/>
          <a:p>
            <a:pPr lvl="0" algn="ctr"/>
            <a:r>
              <a:rPr lang="de-DE" sz="3600" b="1" i="1"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Schreibt eine Antwort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hold" nodeType="afterEffect">
                                  <p:stCondLst>
                                    <p:cond delay="0"/>
                                  </p:stCondLst>
                                  <p:childTnLst>
                                    <p:animClr clrSpc="rgb">
                                      <p:cBhvr override="childStyle">
                                        <p:cTn id="6" dur="250" autoRev="1" fill="hold"/>
                                        <p:tgtEl>
                                          <p:spTgt spid="6">
                                            <p:txEl>
                                              <p:pRg st="0" end="0"/>
                                            </p:txEl>
                                          </p:spTgt>
                                        </p:tgtEl>
                                        <p:attrNameLst>
                                          <p:attrName>style.color</p:attrName>
                                        </p:attrNameLst>
                                      </p:cBhvr>
                                      <p:to>
                                        <a:schemeClr val="bg1"/>
                                      </p:to>
                                    </p:animClr>
                                    <p:animClr clrSpc="rgb">
                                      <p:cBhvr>
                                        <p:cTn id="7" dur="250" autoRev="1" fill="hold"/>
                                        <p:tgtEl>
                                          <p:spTgt spid="6">
                                            <p:txEl>
                                              <p:pRg st="0" end="0"/>
                                            </p:txEl>
                                          </p:spTgt>
                                        </p:tgtEl>
                                        <p:attrNameLst>
                                          <p:attrName>fillcolor</p:attrName>
                                        </p:attrNameLst>
                                      </p:cBhvr>
                                      <p:to>
                                        <a:schemeClr val="bg1"/>
                                      </p:to>
                                    </p:animClr>
                                    <p:set>
                                      <p:cBhvr>
                                        <p:cTn id="8" dur="250" autoRev="1" fill="hold"/>
                                        <p:tgtEl>
                                          <p:spTgt spid="6">
                                            <p:txEl>
                                              <p:pRg st="0" end="0"/>
                                            </p:txEl>
                                          </p:spTgt>
                                        </p:tgtEl>
                                        <p:attrNameLst>
                                          <p:attrName>fill.type</p:attrName>
                                        </p:attrNameLst>
                                      </p:cBhvr>
                                      <p:to>
                                        <p:strVal val="solid"/>
                                      </p:to>
                                    </p:set>
                                    <p:set>
                                      <p:cBhvr>
                                        <p:cTn id="9" dur="250" autoRev="1" fill="hold"/>
                                        <p:tgtEl>
                                          <p:spTgt spid="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65000"/>
              </a:schemeClr>
            </a:gs>
            <a:gs pos="32000">
              <a:schemeClr val="accent5">
                <a:lumMod val="40000"/>
                <a:lumOff val="60000"/>
              </a:schemeClr>
            </a:gs>
            <a:gs pos="82000">
              <a:srgbClr val="FFAFE2"/>
            </a:gs>
            <a:gs pos="100000">
              <a:srgbClr val="FFD9E4"/>
            </a:gs>
          </a:gsLst>
          <a:lin ang="16200000" scaled="0"/>
          <a:tileRect/>
        </a:gra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7813"/>
            <a:ext cx="8229600" cy="1143000"/>
          </a:xfrm>
        </p:spPr>
        <p:txBody>
          <a:bodyPr>
            <a:noAutofit/>
          </a:bodyPr>
          <a:lstStyle/>
          <a:p>
            <a:r>
              <a:rPr lang="en-US" dirty="0">
                <a:solidFill>
                  <a:srgbClr val="003E68"/>
                </a:solidFill>
                <a:latin typeface="Arial" pitchFamily="34" charset="0"/>
                <a:cs typeface="Arial" pitchFamily="34" charset="0"/>
              </a:rPr>
              <a:t>Was </a:t>
            </a:r>
            <a:r>
              <a:rPr lang="en-US" dirty="0" err="1">
                <a:solidFill>
                  <a:srgbClr val="003E68"/>
                </a:solidFill>
                <a:latin typeface="Arial" pitchFamily="34" charset="0"/>
                <a:cs typeface="Arial" pitchFamily="34" charset="0"/>
              </a:rPr>
              <a:t>haben</a:t>
            </a:r>
            <a:r>
              <a:rPr lang="en-US" dirty="0">
                <a:solidFill>
                  <a:srgbClr val="003E68"/>
                </a:solidFill>
                <a:latin typeface="Arial" pitchFamily="34" charset="0"/>
                <a:cs typeface="Arial" pitchFamily="34" charset="0"/>
              </a:rPr>
              <a:t> </a:t>
            </a:r>
            <a:r>
              <a:rPr lang="en-US" dirty="0" err="1">
                <a:solidFill>
                  <a:srgbClr val="003E68"/>
                </a:solidFill>
                <a:latin typeface="Arial" pitchFamily="34" charset="0"/>
                <a:cs typeface="Arial" pitchFamily="34" charset="0"/>
              </a:rPr>
              <a:t>wir</a:t>
            </a:r>
            <a:r>
              <a:rPr lang="en-US" dirty="0">
                <a:solidFill>
                  <a:srgbClr val="003E68"/>
                </a:solidFill>
                <a:latin typeface="Arial" pitchFamily="34" charset="0"/>
                <a:cs typeface="Arial" pitchFamily="34" charset="0"/>
              </a:rPr>
              <a:t> </a:t>
            </a:r>
            <a:r>
              <a:rPr lang="en-US" dirty="0" err="1">
                <a:solidFill>
                  <a:srgbClr val="003E68"/>
                </a:solidFill>
                <a:latin typeface="Arial" pitchFamily="34" charset="0"/>
                <a:cs typeface="Arial" pitchFamily="34" charset="0"/>
              </a:rPr>
              <a:t>heute</a:t>
            </a:r>
            <a:r>
              <a:rPr lang="en-US" dirty="0">
                <a:solidFill>
                  <a:srgbClr val="003E68"/>
                </a:solidFill>
                <a:latin typeface="Arial" pitchFamily="34" charset="0"/>
                <a:cs typeface="Arial" pitchFamily="34" charset="0"/>
              </a:rPr>
              <a:t> in </a:t>
            </a:r>
            <a:r>
              <a:rPr lang="en-US" dirty="0" err="1">
                <a:solidFill>
                  <a:srgbClr val="003E68"/>
                </a:solidFill>
                <a:latin typeface="Arial" pitchFamily="34" charset="0"/>
                <a:cs typeface="Arial" pitchFamily="34" charset="0"/>
              </a:rPr>
              <a:t>der</a:t>
            </a:r>
            <a:r>
              <a:rPr lang="en-US" dirty="0">
                <a:solidFill>
                  <a:srgbClr val="003E68"/>
                </a:solidFill>
                <a:latin typeface="Arial" pitchFamily="34" charset="0"/>
                <a:cs typeface="Arial" pitchFamily="34" charset="0"/>
              </a:rPr>
              <a:t> </a:t>
            </a:r>
            <a:r>
              <a:rPr lang="en-US" dirty="0" err="1">
                <a:solidFill>
                  <a:srgbClr val="003E68"/>
                </a:solidFill>
                <a:latin typeface="Arial" pitchFamily="34" charset="0"/>
                <a:cs typeface="Arial" pitchFamily="34" charset="0"/>
              </a:rPr>
              <a:t>Deutschstunde</a:t>
            </a:r>
            <a:r>
              <a:rPr lang="en-US" dirty="0">
                <a:solidFill>
                  <a:srgbClr val="003E68"/>
                </a:solidFill>
                <a:latin typeface="Arial" pitchFamily="34" charset="0"/>
                <a:cs typeface="Arial" pitchFamily="34" charset="0"/>
              </a:rPr>
              <a:t> </a:t>
            </a:r>
            <a:r>
              <a:rPr lang="en-US" dirty="0" err="1">
                <a:solidFill>
                  <a:srgbClr val="003E68"/>
                </a:solidFill>
                <a:latin typeface="Arial" pitchFamily="34" charset="0"/>
                <a:cs typeface="Arial" pitchFamily="34" charset="0"/>
              </a:rPr>
              <a:t>gemacht</a:t>
            </a:r>
            <a:r>
              <a:rPr lang="en-US" dirty="0">
                <a:solidFill>
                  <a:srgbClr val="003E68"/>
                </a:solidFill>
                <a:latin typeface="Arial" pitchFamily="34" charset="0"/>
                <a:cs typeface="Arial" pitchFamily="34" charset="0"/>
              </a:rPr>
              <a:t> ?</a:t>
            </a:r>
            <a:endParaRPr lang="ru-RU" dirty="0">
              <a:solidFill>
                <a:srgbClr val="003E68"/>
              </a:solidFill>
              <a:latin typeface="Arial" pitchFamily="34" charset="0"/>
              <a:cs typeface="Arial" pitchFamily="34" charset="0"/>
            </a:endParaRPr>
          </a:p>
        </p:txBody>
      </p:sp>
      <p:sp>
        <p:nvSpPr>
          <p:cNvPr id="5" name="Rectangle 3"/>
          <p:cNvSpPr txBox="1">
            <a:spLocks noChangeArrowheads="1"/>
          </p:cNvSpPr>
          <p:nvPr/>
        </p:nvSpPr>
        <p:spPr>
          <a:xfrm>
            <a:off x="467544" y="1772816"/>
            <a:ext cx="8229600" cy="4530725"/>
          </a:xfrm>
          <a:prstGeom prst="rect">
            <a:avLst/>
          </a:prstGeom>
        </p:spPr>
        <p:txBody>
          <a:bodyPr vert="horz" lIns="91440" tIns="45720" rIns="91440" bIns="45720" rtlCol="0">
            <a:noAutofit/>
          </a:bodyPr>
          <a:lstStyle/>
          <a:p>
            <a:pPr marL="342900" indent="-342900">
              <a:spcBef>
                <a:spcPct val="20000"/>
              </a:spcBef>
              <a:buFont typeface="Arial" pitchFamily="34" charset="0"/>
              <a:buChar char="•"/>
            </a:pPr>
            <a:r>
              <a:rPr lang="en-US" sz="3000" dirty="0" err="1" smtClean="0">
                <a:latin typeface="Times New Roman" pitchFamily="18" charset="0"/>
                <a:cs typeface="Times New Roman" pitchFamily="18" charset="0"/>
              </a:rPr>
              <a:t>Wir</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haben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ein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Rätsel</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erraten</a:t>
            </a:r>
            <a:r>
              <a:rPr lang="en-US" sz="3000" dirty="0" smtClean="0">
                <a:latin typeface="Times New Roman" pitchFamily="18" charset="0"/>
                <a:cs typeface="Times New Roman" pitchFamily="18" charset="0"/>
              </a:rPr>
              <a:t>.</a:t>
            </a:r>
          </a:p>
          <a:p>
            <a:pPr marL="342900" indent="-342900">
              <a:spcBef>
                <a:spcPct val="20000"/>
              </a:spcBef>
              <a:buFont typeface="Arial" pitchFamily="34" charset="0"/>
              <a:buChar char="•"/>
            </a:pPr>
            <a:r>
              <a:rPr lang="en-US" sz="3000" dirty="0" err="1" smtClean="0">
                <a:latin typeface="Times New Roman" pitchFamily="18" charset="0"/>
                <a:cs typeface="Times New Roman" pitchFamily="18" charset="0"/>
              </a:rPr>
              <a:t>Wir</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haben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einen</a:t>
            </a:r>
            <a:r>
              <a:rPr lang="en-US" sz="3000" dirty="0" smtClean="0">
                <a:latin typeface="Times New Roman" pitchFamily="18" charset="0"/>
                <a:cs typeface="Times New Roman" pitchFamily="18" charset="0"/>
              </a:rPr>
              <a:t> Text </a:t>
            </a:r>
            <a:r>
              <a:rPr lang="en-US" sz="3000" dirty="0" err="1" smtClean="0">
                <a:latin typeface="Times New Roman" pitchFamily="18" charset="0"/>
                <a:cs typeface="Times New Roman" pitchFamily="18" charset="0"/>
              </a:rPr>
              <a:t>gelesen</a:t>
            </a:r>
            <a:r>
              <a:rPr lang="en-US" sz="3000" dirty="0" smtClean="0">
                <a:latin typeface="Times New Roman" pitchFamily="18" charset="0"/>
                <a:cs typeface="Times New Roman" pitchFamily="18"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Wir</a:t>
            </a:r>
            <a:r>
              <a:rPr kumimoji="0" lang="en-US" sz="3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30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haben</a:t>
            </a:r>
            <a:r>
              <a:rPr kumimoji="0" lang="en-US" sz="3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W</a:t>
            </a:r>
            <a:r>
              <a:rPr kumimoji="0" lang="de-DE" sz="3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ö</a:t>
            </a:r>
            <a:r>
              <a:rPr kumimoji="0" lang="en-US" sz="30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rter</a:t>
            </a:r>
            <a:r>
              <a:rPr kumimoji="0" lang="en-US" sz="3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30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wiederholt</a:t>
            </a:r>
            <a:r>
              <a:rPr kumimoji="0" lang="en-US" sz="3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000" dirty="0" err="1" smtClean="0">
                <a:latin typeface="Times New Roman" pitchFamily="18" charset="0"/>
                <a:cs typeface="Times New Roman" pitchFamily="18" charset="0"/>
              </a:rPr>
              <a:t>Wir</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haben</a:t>
            </a:r>
            <a:r>
              <a:rPr lang="en-US" sz="3000" dirty="0" smtClean="0">
                <a:latin typeface="Times New Roman" pitchFamily="18" charset="0"/>
                <a:cs typeface="Times New Roman" pitchFamily="18" charset="0"/>
              </a:rPr>
              <a:t> die </a:t>
            </a:r>
            <a:r>
              <a:rPr lang="en-US" sz="3000" dirty="0" err="1" smtClean="0">
                <a:latin typeface="Times New Roman" pitchFamily="18" charset="0"/>
                <a:cs typeface="Times New Roman" pitchFamily="18" charset="0"/>
              </a:rPr>
              <a:t>deutschen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Zungenbrecher</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Sprichwörter</a:t>
            </a:r>
            <a:r>
              <a:rPr lang="en-US" sz="3000" dirty="0" smtClean="0">
                <a:latin typeface="Times New Roman" pitchFamily="18" charset="0"/>
                <a:cs typeface="Times New Roman" pitchFamily="18" charset="0"/>
              </a:rPr>
              <a:t> und </a:t>
            </a:r>
            <a:r>
              <a:rPr lang="en-US" sz="3000" dirty="0" err="1" smtClean="0">
                <a:latin typeface="Times New Roman" pitchFamily="18" charset="0"/>
                <a:cs typeface="Times New Roman" pitchFamily="18" charset="0"/>
              </a:rPr>
              <a:t>Wetterregeln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kennen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gelernt</a:t>
            </a:r>
            <a:endParaRPr kumimoji="0" lang="en-US" sz="3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indent="-342900">
              <a:spcBef>
                <a:spcPct val="20000"/>
              </a:spcBef>
              <a:buFont typeface="Arial" pitchFamily="34" charset="0"/>
              <a:buChar char="•"/>
            </a:pPr>
            <a:r>
              <a:rPr lang="en-US" sz="3000" dirty="0" err="1" smtClean="0">
                <a:latin typeface="Times New Roman" pitchFamily="18" charset="0"/>
                <a:cs typeface="Times New Roman" pitchFamily="18" charset="0"/>
              </a:rPr>
              <a:t>Wir</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haben</a:t>
            </a:r>
            <a:r>
              <a:rPr lang="en-US" sz="3000" dirty="0" smtClean="0">
                <a:latin typeface="Times New Roman" pitchFamily="18" charset="0"/>
                <a:cs typeface="Times New Roman" pitchFamily="18" charset="0"/>
              </a:rPr>
              <a:t> den </a:t>
            </a:r>
            <a:r>
              <a:rPr lang="en-US" sz="3000" dirty="0" err="1" smtClean="0">
                <a:latin typeface="Times New Roman" pitchFamily="18" charset="0"/>
                <a:cs typeface="Times New Roman" pitchFamily="18" charset="0"/>
              </a:rPr>
              <a:t>Frühling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beschrieben</a:t>
            </a:r>
            <a:r>
              <a:rPr lang="en-US" sz="3000" dirty="0" smtClean="0">
                <a:latin typeface="Times New Roman" pitchFamily="18" charset="0"/>
                <a:cs typeface="Times New Roman" pitchFamily="18" charset="0"/>
              </a:rPr>
              <a:t>.</a:t>
            </a:r>
            <a:endParaRPr lang="ru-RU" sz="3000" dirty="0" smtClean="0">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Wir</a:t>
            </a:r>
            <a:r>
              <a:rPr kumimoji="0" lang="en-US" sz="3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30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haben</a:t>
            </a:r>
            <a:r>
              <a:rPr kumimoji="0" lang="en-US" sz="3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30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ein</a:t>
            </a:r>
            <a:r>
              <a:rPr kumimoji="0" lang="en-US" sz="3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Lied </a:t>
            </a:r>
            <a:r>
              <a:rPr kumimoji="0" lang="en-US" sz="30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gesungen</a:t>
            </a:r>
            <a:r>
              <a:rPr kumimoji="0" lang="en-US" sz="3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000" noProof="0" dirty="0" err="1" smtClean="0">
                <a:latin typeface="Times New Roman" pitchFamily="18" charset="0"/>
                <a:cs typeface="Times New Roman" pitchFamily="18" charset="0"/>
              </a:rPr>
              <a:t>Wir</a:t>
            </a:r>
            <a:r>
              <a:rPr lang="en-US" sz="3000" noProof="0" dirty="0" smtClean="0">
                <a:latin typeface="Times New Roman" pitchFamily="18" charset="0"/>
                <a:cs typeface="Times New Roman" pitchFamily="18" charset="0"/>
              </a:rPr>
              <a:t> </a:t>
            </a:r>
            <a:r>
              <a:rPr lang="en-US" sz="3000" noProof="0" dirty="0" err="1" smtClean="0">
                <a:latin typeface="Times New Roman" pitchFamily="18" charset="0"/>
                <a:cs typeface="Times New Roman" pitchFamily="18" charset="0"/>
              </a:rPr>
              <a:t>haben</a:t>
            </a:r>
            <a:r>
              <a:rPr lang="en-US" sz="3000" noProof="0" dirty="0" smtClean="0">
                <a:latin typeface="Times New Roman" pitchFamily="18" charset="0"/>
                <a:cs typeface="Times New Roman" pitchFamily="18" charset="0"/>
              </a:rPr>
              <a:t> </a:t>
            </a:r>
            <a:r>
              <a:rPr lang="en-US" sz="3000" noProof="0" dirty="0" err="1" smtClean="0">
                <a:latin typeface="Times New Roman" pitchFamily="18" charset="0"/>
                <a:cs typeface="Times New Roman" pitchFamily="18" charset="0"/>
              </a:rPr>
              <a:t>viel</a:t>
            </a:r>
            <a:r>
              <a:rPr lang="en-US" sz="3000" noProof="0" dirty="0" smtClean="0">
                <a:latin typeface="Times New Roman" pitchFamily="18" charset="0"/>
                <a:cs typeface="Times New Roman" pitchFamily="18" charset="0"/>
              </a:rPr>
              <a:t> </a:t>
            </a:r>
            <a:r>
              <a:rPr lang="en-US" sz="3000" noProof="0" dirty="0" err="1" smtClean="0">
                <a:latin typeface="Times New Roman" pitchFamily="18" charset="0"/>
                <a:cs typeface="Times New Roman" pitchFamily="18" charset="0"/>
              </a:rPr>
              <a:t>Interessantes</a:t>
            </a:r>
            <a:r>
              <a:rPr lang="en-US" sz="3000" noProof="0" dirty="0" smtClean="0">
                <a:latin typeface="Times New Roman" pitchFamily="18" charset="0"/>
                <a:cs typeface="Times New Roman" pitchFamily="18" charset="0"/>
              </a:rPr>
              <a:t> </a:t>
            </a:r>
            <a:r>
              <a:rPr lang="en-US" sz="3000" noProof="0" dirty="0" err="1" smtClean="0">
                <a:latin typeface="Times New Roman" pitchFamily="18" charset="0"/>
                <a:cs typeface="Times New Roman" pitchFamily="18" charset="0"/>
              </a:rPr>
              <a:t>über</a:t>
            </a:r>
            <a:r>
              <a:rPr lang="en-US" sz="3000" noProof="0" dirty="0" smtClean="0">
                <a:latin typeface="Times New Roman" pitchFamily="18" charset="0"/>
                <a:cs typeface="Times New Roman" pitchFamily="18" charset="0"/>
              </a:rPr>
              <a:t> </a:t>
            </a:r>
            <a:r>
              <a:rPr lang="en-US" sz="3000" noProof="0" dirty="0" err="1" smtClean="0">
                <a:latin typeface="Times New Roman" pitchFamily="18" charset="0"/>
                <a:cs typeface="Times New Roman" pitchFamily="18" charset="0"/>
              </a:rPr>
              <a:t>Ostern</a:t>
            </a:r>
            <a:r>
              <a:rPr lang="en-US" sz="3000" noProof="0" dirty="0" smtClean="0">
                <a:latin typeface="Times New Roman" pitchFamily="18" charset="0"/>
                <a:cs typeface="Times New Roman" pitchFamily="18" charset="0"/>
              </a:rPr>
              <a:t> </a:t>
            </a:r>
            <a:r>
              <a:rPr lang="en-US" sz="3000" noProof="0" dirty="0" err="1" smtClean="0">
                <a:latin typeface="Times New Roman" pitchFamily="18" charset="0"/>
                <a:cs typeface="Times New Roman" pitchFamily="18" charset="0"/>
              </a:rPr>
              <a:t>erfahren</a:t>
            </a:r>
            <a:r>
              <a:rPr lang="en-US" sz="3000" noProof="0" dirty="0" smtClean="0">
                <a:latin typeface="Times New Roman" pitchFamily="18" charset="0"/>
                <a:cs typeface="Times New Roman" pitchFamily="18" charset="0"/>
              </a:rPr>
              <a:t>.</a:t>
            </a:r>
            <a:endParaRPr kumimoji="0" lang="en-US" sz="3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1187624" y="0"/>
            <a:ext cx="6840760" cy="923330"/>
          </a:xfrm>
          <a:prstGeom prst="rect">
            <a:avLst/>
          </a:prstGeom>
          <a:effectLst>
            <a:outerShdw blurRad="50800" dist="50800" dir="5400000" algn="ctr" rotWithShape="0">
              <a:schemeClr val="tx1"/>
            </a:outerShdw>
          </a:effectLst>
        </p:spPr>
        <p:txBody>
          <a:bodyPr wrap="square">
            <a:spAutoFit/>
          </a:bodyPr>
          <a:lstStyle/>
          <a:p>
            <a:pPr algn="ctr"/>
            <a:r>
              <a:rPr lang="de-DE" sz="5400" i="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Frühlingsgedanken</a:t>
            </a:r>
            <a:endParaRPr lang="ru-RU" sz="5400" i="1" dirty="0">
              <a:solidFill>
                <a:srgbClr val="00B05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Rectangle 2"/>
          <p:cNvSpPr txBox="1">
            <a:spLocks noChangeArrowheads="1"/>
          </p:cNvSpPr>
          <p:nvPr/>
        </p:nvSpPr>
        <p:spPr>
          <a:xfrm>
            <a:off x="3419872" y="3501008"/>
            <a:ext cx="5976664" cy="1143000"/>
          </a:xfrm>
          <a:prstGeom prst="rect">
            <a:avLst/>
          </a:prstGeom>
          <a:ln>
            <a:noFill/>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4800" b="1" dirty="0" smtClean="0">
                <a:solidFill>
                  <a:srgbClr val="7030A0"/>
                </a:solidFill>
                <a:effectLst>
                  <a:outerShdw blurRad="38100" dist="38100" dir="2700000" algn="tl">
                    <a:srgbClr val="000000">
                      <a:alpha val="43137"/>
                    </a:srgbClr>
                  </a:outerShdw>
                </a:effectLst>
                <a:latin typeface="Arial" pitchFamily="34" charset="0"/>
                <a:ea typeface="+mj-ea"/>
                <a:cs typeface="Arial" pitchFamily="34" charset="0"/>
              </a:rPr>
              <a:t>Der Frühling sagt</a:t>
            </a:r>
            <a:endParaRPr kumimoji="0" lang="ru-RU" sz="4800" b="1" u="none" kern="1200" cap="none" spc="0" normalizeH="0" baseline="0" noProof="0" dirty="0">
              <a:ln>
                <a:noFill/>
              </a:ln>
              <a:solidFill>
                <a:srgbClr val="7030A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3" name="Rectangle 2"/>
          <p:cNvSpPr txBox="1">
            <a:spLocks noChangeArrowheads="1"/>
          </p:cNvSpPr>
          <p:nvPr/>
        </p:nvSpPr>
        <p:spPr>
          <a:xfrm>
            <a:off x="-1116632" y="2852936"/>
            <a:ext cx="4499992" cy="1143000"/>
          </a:xfrm>
          <a:prstGeom prst="rect">
            <a:avLst/>
          </a:prstGeom>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6900" u="none" kern="1200" cap="none" spc="0" normalizeH="0" baseline="0" noProof="0" dirty="0">
              <a:ln>
                <a:noFill/>
              </a:ln>
              <a:solidFill>
                <a:srgbClr val="01FD73"/>
              </a:solidFill>
              <a:effectLst>
                <a:outerShdw blurRad="38100" dist="38100" dir="2700000" algn="tl">
                  <a:srgbClr val="000000">
                    <a:alpha val="43137"/>
                  </a:srgbClr>
                </a:outerShdw>
              </a:effectLst>
              <a:uLnTx/>
              <a:uFillTx/>
              <a:latin typeface="+mj-lt"/>
              <a:ea typeface="+mj-ea"/>
              <a:cs typeface="+mj-cs"/>
            </a:endParaRPr>
          </a:p>
        </p:txBody>
      </p:sp>
      <p:sp>
        <p:nvSpPr>
          <p:cNvPr id="7" name="Rectangle 2"/>
          <p:cNvSpPr txBox="1">
            <a:spLocks noChangeArrowheads="1"/>
          </p:cNvSpPr>
          <p:nvPr/>
        </p:nvSpPr>
        <p:spPr>
          <a:xfrm>
            <a:off x="323528" y="3356992"/>
            <a:ext cx="4860032" cy="1143000"/>
          </a:xfrm>
          <a:prstGeom prst="rect">
            <a:avLst/>
          </a:prstGeom>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6900" u="none" kern="1200" cap="none" spc="0" normalizeH="0" baseline="0" noProof="0" dirty="0">
              <a:ln>
                <a:noFill/>
              </a:ln>
              <a:solidFill>
                <a:srgbClr val="7030A0"/>
              </a:solidFill>
              <a:effectLst>
                <a:outerShdw blurRad="38100" dist="38100" dir="2700000" algn="tl">
                  <a:srgbClr val="000000">
                    <a:alpha val="43137"/>
                  </a:srgbClr>
                </a:outerShdw>
              </a:effectLst>
              <a:uLnTx/>
              <a:uFillTx/>
              <a:latin typeface="+mj-lt"/>
              <a:ea typeface="+mj-ea"/>
              <a:cs typeface="+mj-cs"/>
            </a:endParaRPr>
          </a:p>
        </p:txBody>
      </p:sp>
      <p:sp>
        <p:nvSpPr>
          <p:cNvPr id="9" name="Прямоугольник 8"/>
          <p:cNvSpPr/>
          <p:nvPr/>
        </p:nvSpPr>
        <p:spPr>
          <a:xfrm>
            <a:off x="3419872" y="4653136"/>
            <a:ext cx="6414220" cy="923330"/>
          </a:xfrm>
          <a:prstGeom prst="rect">
            <a:avLst/>
          </a:prstGeom>
        </p:spPr>
        <p:txBody>
          <a:bodyPr wrap="square">
            <a:spAutoFit/>
          </a:bodyPr>
          <a:lstStyle/>
          <a:p>
            <a:r>
              <a:rPr lang="de-DE" sz="5400" b="1" dirty="0" smtClean="0">
                <a:solidFill>
                  <a:srgbClr val="7030A0"/>
                </a:solidFill>
                <a:effectLst>
                  <a:outerShdw blurRad="38100" dist="38100" dir="2700000" algn="tl">
                    <a:srgbClr val="000000">
                      <a:alpha val="43137"/>
                    </a:srgbClr>
                  </a:outerShdw>
                </a:effectLst>
              </a:rPr>
              <a:t>„</a:t>
            </a:r>
            <a:r>
              <a:rPr lang="de-DE" sz="48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Auf Wiedersehen</a:t>
            </a:r>
            <a:r>
              <a:rPr lang="de-DE" sz="5400" b="1" dirty="0" smtClean="0">
                <a:solidFill>
                  <a:srgbClr val="7030A0"/>
                </a:solidFill>
                <a:effectLst>
                  <a:outerShdw blurRad="38100" dist="38100" dir="2700000" algn="tl">
                    <a:srgbClr val="000000">
                      <a:alpha val="43137"/>
                    </a:srgbClr>
                  </a:outerShdw>
                </a:effectLst>
              </a:rPr>
              <a:t>“ </a:t>
            </a:r>
            <a:endParaRPr lang="ru-RU" sz="5400" dirty="0"/>
          </a:p>
        </p:txBody>
      </p:sp>
      <p:sp>
        <p:nvSpPr>
          <p:cNvPr id="10" name="Прямоугольник 9"/>
          <p:cNvSpPr/>
          <p:nvPr/>
        </p:nvSpPr>
        <p:spPr>
          <a:xfrm>
            <a:off x="5220072" y="5589240"/>
            <a:ext cx="3456384" cy="830997"/>
          </a:xfrm>
          <a:prstGeom prst="rect">
            <a:avLst/>
          </a:prstGeom>
        </p:spPr>
        <p:txBody>
          <a:bodyPr wrap="square">
            <a:spAutoFit/>
          </a:bodyPr>
          <a:lstStyle/>
          <a:p>
            <a:r>
              <a:rPr lang="de-DE" sz="48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nicht…</a:t>
            </a:r>
            <a:endParaRPr lang="ru-RU" sz="4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iterate type="wd">
                                    <p:tmPct val="10000"/>
                                  </p:iterate>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000"/>
                                        <p:tgtEl>
                                          <p:spTgt spid="6">
                                            <p:txEl>
                                              <p:pRg st="0" end="0"/>
                                            </p:txEl>
                                          </p:spTgt>
                                        </p:tgtEl>
                                      </p:cBhvr>
                                    </p:animEffect>
                                  </p:childTnLst>
                                </p:cTn>
                              </p:par>
                              <p:par>
                                <p:cTn id="12" presetID="10" presetClass="entr" presetSubtype="0" fill="hold" grpId="0" nodeType="withEffect">
                                  <p:stCondLst>
                                    <p:cond delay="0"/>
                                  </p:stCondLst>
                                  <p:iterate type="wd">
                                    <p:tmPct val="10000"/>
                                  </p:iterate>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childTnLst>
                                </p:cTn>
                              </p:par>
                              <p:par>
                                <p:cTn id="15" presetID="10" presetClass="entr" presetSubtype="0" fill="hold" grpId="0" nodeType="withEffect">
                                  <p:stCondLst>
                                    <p:cond delay="0"/>
                                  </p:stCondLst>
                                  <p:iterate type="wd">
                                    <p:tmPct val="10000"/>
                                  </p:iterate>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26000">
              <a:srgbClr val="FCD904"/>
            </a:gs>
            <a:gs pos="100000">
              <a:srgbClr val="00B0F0"/>
            </a:gs>
            <a:gs pos="71000">
              <a:schemeClr val="accent5">
                <a:lumMod val="40000"/>
                <a:lumOff val="60000"/>
              </a:schemeClr>
            </a:gs>
            <a:gs pos="46000">
              <a:srgbClr val="FEEA72"/>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1763688" y="908720"/>
            <a:ext cx="5688632" cy="1569660"/>
          </a:xfrm>
          <a:prstGeom prst="rect">
            <a:avLst/>
          </a:prstGeom>
        </p:spPr>
        <p:txBody>
          <a:bodyPr wrap="square">
            <a:spAutoFit/>
          </a:bodyPr>
          <a:lstStyle/>
          <a:p>
            <a:pPr algn="ctr"/>
            <a:r>
              <a:rPr lang="en-US" sz="5400" dirty="0" err="1" smtClean="0">
                <a:solidFill>
                  <a:srgbClr val="00B0F0"/>
                </a:solidFill>
                <a:effectLst>
                  <a:outerShdw blurRad="38100" dist="38100" dir="2700000" algn="tl">
                    <a:srgbClr val="000000">
                      <a:alpha val="43137"/>
                    </a:srgbClr>
                  </a:outerShdw>
                </a:effectLst>
                <a:latin typeface="Arial" pitchFamily="34" charset="0"/>
                <a:cs typeface="Arial" pitchFamily="34" charset="0"/>
              </a:rPr>
              <a:t>Thema</a:t>
            </a:r>
            <a:r>
              <a:rPr lang="en-US" sz="9600" dirty="0" smtClean="0">
                <a:solidFill>
                  <a:srgbClr val="00B0F0"/>
                </a:solidFill>
                <a:effectLst>
                  <a:outerShdw blurRad="38100" dist="38100" dir="2700000" algn="tl">
                    <a:srgbClr val="000000">
                      <a:alpha val="43137"/>
                    </a:srgbClr>
                  </a:outerShdw>
                </a:effectLst>
                <a:latin typeface="AngsanaUPC" pitchFamily="18" charset="-34"/>
                <a:cs typeface="AngsanaUPC" pitchFamily="18" charset="-34"/>
              </a:rPr>
              <a:t>:</a:t>
            </a:r>
            <a:endParaRPr lang="ru-RU" sz="9600" dirty="0">
              <a:solidFill>
                <a:srgbClr val="00B0F0"/>
              </a:solidFill>
              <a:effectLst>
                <a:outerShdw blurRad="38100" dist="38100" dir="2700000" algn="tl">
                  <a:srgbClr val="000000">
                    <a:alpha val="43137"/>
                  </a:srgbClr>
                </a:outerShdw>
              </a:effectLst>
              <a:cs typeface="AngsanaUPC" pitchFamily="18" charset="-34"/>
            </a:endParaRPr>
          </a:p>
        </p:txBody>
      </p:sp>
      <p:sp>
        <p:nvSpPr>
          <p:cNvPr id="5" name="Прямоугольник 4"/>
          <p:cNvSpPr/>
          <p:nvPr/>
        </p:nvSpPr>
        <p:spPr>
          <a:xfrm>
            <a:off x="1259632" y="2564904"/>
            <a:ext cx="6768752" cy="1200329"/>
          </a:xfrm>
          <a:prstGeom prst="rect">
            <a:avLst/>
          </a:prstGeom>
        </p:spPr>
        <p:txBody>
          <a:bodyPr wrap="square">
            <a:spAutoFit/>
          </a:bodyPr>
          <a:lstStyle/>
          <a:p>
            <a:pPr algn="ctr"/>
            <a:r>
              <a:rPr lang="de-DE" sz="7200" dirty="0" smtClean="0">
                <a:solidFill>
                  <a:srgbClr val="00EA6A"/>
                </a:solidFill>
                <a:effectLst>
                  <a:outerShdw blurRad="38100" dist="38100" dir="2700000" algn="tl">
                    <a:srgbClr val="000000">
                      <a:alpha val="43137"/>
                    </a:srgbClr>
                  </a:outerShdw>
                </a:effectLst>
                <a:latin typeface="Arial" pitchFamily="34" charset="0"/>
                <a:cs typeface="Arial" pitchFamily="34" charset="0"/>
              </a:rPr>
              <a:t>Jahreszeiten.</a:t>
            </a:r>
          </a:p>
        </p:txBody>
      </p:sp>
      <p:sp>
        <p:nvSpPr>
          <p:cNvPr id="6" name="Прямоугольник 5"/>
          <p:cNvSpPr/>
          <p:nvPr/>
        </p:nvSpPr>
        <p:spPr>
          <a:xfrm>
            <a:off x="2123728" y="3933056"/>
            <a:ext cx="4896544" cy="1200329"/>
          </a:xfrm>
          <a:prstGeom prst="rect">
            <a:avLst/>
          </a:prstGeom>
        </p:spPr>
        <p:txBody>
          <a:bodyPr wrap="square">
            <a:spAutoFit/>
          </a:bodyPr>
          <a:lstStyle/>
          <a:p>
            <a:pPr lvl="0" algn="ctr"/>
            <a:r>
              <a:rPr lang="de-DE" sz="7200" dirty="0" smtClean="0">
                <a:solidFill>
                  <a:srgbClr val="00EA6A"/>
                </a:solidFill>
                <a:effectLst>
                  <a:outerShdw blurRad="38100" dist="38100" dir="2700000" algn="tl">
                    <a:srgbClr val="000000">
                      <a:alpha val="43137"/>
                    </a:srgbClr>
                  </a:outerShdw>
                </a:effectLst>
                <a:latin typeface="Arial" pitchFamily="34" charset="0"/>
                <a:cs typeface="Arial" pitchFamily="34" charset="0"/>
              </a:rPr>
              <a:t>Frühling</a:t>
            </a:r>
            <a:endParaRPr lang="ru-RU" sz="7200" dirty="0">
              <a:solidFill>
                <a:srgbClr val="00EA6A"/>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4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7498080" cy="1143000"/>
          </a:xfrm>
        </p:spPr>
        <p:txBody>
          <a:bodyPr>
            <a:normAutofit fontScale="90000"/>
          </a:bodyPr>
          <a:lstStyle/>
          <a:p>
            <a:r>
              <a:rPr lang="ru-RU" dirty="0" smtClean="0">
                <a:solidFill>
                  <a:srgbClr val="C00000"/>
                </a:solidFill>
                <a:latin typeface="Arial" pitchFamily="34" charset="0"/>
                <a:cs typeface="Arial" pitchFamily="34" charset="0"/>
              </a:rPr>
              <a:t>Использованная литература</a:t>
            </a:r>
            <a:endParaRPr lang="ru-RU" dirty="0">
              <a:solidFill>
                <a:srgbClr val="C00000"/>
              </a:solidFill>
              <a:latin typeface="Arial" pitchFamily="34" charset="0"/>
              <a:cs typeface="Arial" pitchFamily="34" charset="0"/>
            </a:endParaRPr>
          </a:p>
        </p:txBody>
      </p:sp>
      <p:sp>
        <p:nvSpPr>
          <p:cNvPr id="3" name="Содержимое 2"/>
          <p:cNvSpPr>
            <a:spLocks noGrp="1"/>
          </p:cNvSpPr>
          <p:nvPr>
            <p:ph idx="1"/>
          </p:nvPr>
        </p:nvSpPr>
        <p:spPr>
          <a:xfrm>
            <a:off x="323528" y="1052736"/>
            <a:ext cx="7720434" cy="6264696"/>
          </a:xfrm>
        </p:spPr>
        <p:txBody>
          <a:bodyPr>
            <a:normAutofit fontScale="62500" lnSpcReduction="20000"/>
          </a:bodyPr>
          <a:lstStyle/>
          <a:p>
            <a:pPr lvl="0"/>
            <a:r>
              <a:rPr lang="ru-RU" sz="2400" dirty="0" smtClean="0">
                <a:latin typeface="Times New Roman" pitchFamily="18" charset="0"/>
                <a:cs typeface="Times New Roman" pitchFamily="18" charset="0"/>
              </a:rPr>
              <a:t>И.Л. </a:t>
            </a:r>
            <a:r>
              <a:rPr lang="ru-RU" sz="2400" dirty="0" err="1" smtClean="0">
                <a:latin typeface="Times New Roman" pitchFamily="18" charset="0"/>
                <a:cs typeface="Times New Roman" pitchFamily="18" charset="0"/>
              </a:rPr>
              <a:t>Бим</a:t>
            </a:r>
            <a:r>
              <a:rPr lang="ru-RU" sz="2400" dirty="0" smtClean="0">
                <a:latin typeface="Times New Roman" pitchFamily="18" charset="0"/>
                <a:cs typeface="Times New Roman" pitchFamily="18" charset="0"/>
              </a:rPr>
              <a:t>, Немецкий язык 6 класс, учебник для общеобразовательных учреждений, М.Просвещение, 2013</a:t>
            </a:r>
          </a:p>
          <a:p>
            <a:pPr lvl="0"/>
            <a:r>
              <a:rPr lang="ru-RU" sz="2400" dirty="0" err="1" smtClean="0">
                <a:latin typeface="Times New Roman" pitchFamily="18" charset="0"/>
                <a:cs typeface="Times New Roman" pitchFamily="18" charset="0"/>
              </a:rPr>
              <a:t>Д.Бартош</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К.Бергмайер</a:t>
            </a:r>
            <a:r>
              <a:rPr lang="ru-RU" sz="2400" dirty="0" smtClean="0">
                <a:latin typeface="Times New Roman" pitchFamily="18" charset="0"/>
                <a:cs typeface="Times New Roman" pitchFamily="18" charset="0"/>
              </a:rPr>
              <a:t>, С.Лазарева «Весенние праздники», Москва, Чистые пруды 2010</a:t>
            </a:r>
          </a:p>
          <a:p>
            <a:pPr lvl="0"/>
            <a:r>
              <a:rPr lang="ru-RU" sz="2400" dirty="0" smtClean="0">
                <a:latin typeface="Times New Roman" pitchFamily="18" charset="0"/>
                <a:cs typeface="Times New Roman" pitchFamily="18" charset="0"/>
              </a:rPr>
              <a:t>Методический журнал „</a:t>
            </a:r>
            <a:r>
              <a:rPr lang="de-DE" sz="2400" dirty="0" smtClean="0">
                <a:latin typeface="Times New Roman" pitchFamily="18" charset="0"/>
                <a:cs typeface="Times New Roman" pitchFamily="18" charset="0"/>
              </a:rPr>
              <a:t>Deutsch Kreativ</a:t>
            </a:r>
            <a:r>
              <a:rPr lang="ru-RU" sz="2400" dirty="0" smtClean="0">
                <a:latin typeface="Times New Roman" pitchFamily="18" charset="0"/>
                <a:cs typeface="Times New Roman" pitchFamily="18" charset="0"/>
              </a:rPr>
              <a:t>“ №2 (2003г.) и №1 (2011г.)</a:t>
            </a:r>
          </a:p>
          <a:p>
            <a:pPr lvl="0"/>
            <a:r>
              <a:rPr lang="ru-RU" sz="2400" dirty="0" smtClean="0">
                <a:latin typeface="Times New Roman" pitchFamily="18" charset="0"/>
                <a:cs typeface="Times New Roman" pitchFamily="18" charset="0"/>
              </a:rPr>
              <a:t>Журналы  </a:t>
            </a:r>
            <a:r>
              <a:rPr lang="de-DE" sz="2400" dirty="0" err="1" smtClean="0">
                <a:latin typeface="Times New Roman" pitchFamily="18" charset="0"/>
                <a:cs typeface="Times New Roman" pitchFamily="18" charset="0"/>
              </a:rPr>
              <a:t>Schrumdirum</a:t>
            </a:r>
            <a:r>
              <a:rPr lang="ru-RU" sz="2400" dirty="0" smtClean="0">
                <a:latin typeface="Times New Roman" pitchFamily="18" charset="0"/>
                <a:cs typeface="Times New Roman" pitchFamily="18" charset="0"/>
              </a:rPr>
              <a:t> , </a:t>
            </a:r>
            <a:r>
              <a:rPr lang="de-DE" sz="2400" dirty="0" err="1" smtClean="0">
                <a:latin typeface="Times New Roman" pitchFamily="18" charset="0"/>
                <a:cs typeface="Times New Roman" pitchFamily="18" charset="0"/>
              </a:rPr>
              <a:t>Schrumdi</a:t>
            </a:r>
            <a:r>
              <a:rPr lang="ru-RU" sz="2400" dirty="0" smtClean="0">
                <a:latin typeface="Times New Roman" pitchFamily="18" charset="0"/>
                <a:cs typeface="Times New Roman" pitchFamily="18" charset="0"/>
              </a:rPr>
              <a:t> изд. ЗАО «</a:t>
            </a:r>
            <a:r>
              <a:rPr lang="ru-RU" sz="2400" dirty="0" err="1" smtClean="0">
                <a:latin typeface="Times New Roman" pitchFamily="18" charset="0"/>
                <a:cs typeface="Times New Roman" pitchFamily="18" charset="0"/>
              </a:rPr>
              <a:t>МСНК-пресс</a:t>
            </a:r>
            <a:r>
              <a:rPr lang="ru-RU" sz="2400" dirty="0" smtClean="0">
                <a:latin typeface="Times New Roman" pitchFamily="18" charset="0"/>
                <a:cs typeface="Times New Roman" pitchFamily="18" charset="0"/>
              </a:rPr>
              <a:t>»</a:t>
            </a:r>
          </a:p>
          <a:p>
            <a:pPr lvl="0"/>
            <a:r>
              <a:rPr lang="ru-RU" sz="2400" dirty="0" smtClean="0">
                <a:latin typeface="Times New Roman" pitchFamily="18" charset="0"/>
                <a:cs typeface="Times New Roman" pitchFamily="18" charset="0"/>
              </a:rPr>
              <a:t>Немецко-русский фразеологический словарь. Л Э. </a:t>
            </a:r>
            <a:r>
              <a:rPr lang="ru-RU" sz="2400" dirty="0" err="1" smtClean="0">
                <a:latin typeface="Times New Roman" pitchFamily="18" charset="0"/>
                <a:cs typeface="Times New Roman" pitchFamily="18" charset="0"/>
              </a:rPr>
              <a:t>Бинович</a:t>
            </a:r>
            <a:r>
              <a:rPr lang="ru-RU" sz="2400" dirty="0" smtClean="0">
                <a:latin typeface="Times New Roman" pitchFamily="18" charset="0"/>
                <a:cs typeface="Times New Roman" pitchFamily="18" charset="0"/>
              </a:rPr>
              <a:t> и Н.Н. Гришин Издательство «Русский язык» Москва-1975 </a:t>
            </a:r>
          </a:p>
          <a:p>
            <a:pPr lvl="0"/>
            <a:r>
              <a:rPr lang="ru-RU" sz="2400" dirty="0" err="1" smtClean="0">
                <a:latin typeface="Times New Roman" pitchFamily="18" charset="0"/>
                <a:cs typeface="Times New Roman" pitchFamily="18" charset="0"/>
              </a:rPr>
              <a:t>Кр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Мантай</a:t>
            </a:r>
            <a:r>
              <a:rPr lang="ru-RU" sz="2400" dirty="0" smtClean="0">
                <a:latin typeface="Times New Roman" pitchFamily="18" charset="0"/>
                <a:cs typeface="Times New Roman" pitchFamily="18" charset="0"/>
              </a:rPr>
              <a:t>, Фр. </a:t>
            </a:r>
            <a:r>
              <a:rPr lang="ru-RU" sz="2400" dirty="0" err="1" smtClean="0">
                <a:latin typeface="Times New Roman" pitchFamily="18" charset="0"/>
                <a:cs typeface="Times New Roman" pitchFamily="18" charset="0"/>
              </a:rPr>
              <a:t>Мантай</a:t>
            </a:r>
            <a:r>
              <a:rPr lang="ru-RU" sz="2400" dirty="0" smtClean="0">
                <a:latin typeface="Times New Roman" pitchFamily="18" charset="0"/>
                <a:cs typeface="Times New Roman" pitchFamily="18" charset="0"/>
              </a:rPr>
              <a:t> 12 месяцев в году, Готика 2000</a:t>
            </a:r>
          </a:p>
          <a:p>
            <a:pPr lvl="1">
              <a:buNone/>
            </a:pPr>
            <a:r>
              <a:rPr lang="ru-RU" sz="2400" b="1" dirty="0" smtClean="0">
                <a:latin typeface="Times New Roman" pitchFamily="18" charset="0"/>
                <a:cs typeface="Times New Roman" pitchFamily="18" charset="0"/>
              </a:rPr>
              <a:t>Локальная сеть Интернет:</a:t>
            </a:r>
            <a:endParaRPr lang="ru-RU" sz="2400" dirty="0" smtClean="0">
              <a:latin typeface="Times New Roman" pitchFamily="18" charset="0"/>
              <a:cs typeface="Times New Roman" pitchFamily="18" charset="0"/>
            </a:endParaRPr>
          </a:p>
          <a:p>
            <a:r>
              <a:rPr lang="ru-RU"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intensiv.ru</a:t>
            </a:r>
            <a:endParaRPr lang="ru-RU" sz="2400" dirty="0" smtClean="0">
              <a:latin typeface="Times New Roman" pitchFamily="18" charset="0"/>
              <a:cs typeface="Times New Roman" pitchFamily="18" charset="0"/>
            </a:endParaRPr>
          </a:p>
          <a:p>
            <a:pPr lvl="0"/>
            <a:r>
              <a:rPr lang="de-DE" sz="2400" dirty="0" smtClean="0">
                <a:latin typeface="Times New Roman" pitchFamily="18" charset="0"/>
                <a:cs typeface="Times New Roman" pitchFamily="18" charset="0"/>
              </a:rPr>
              <a:t>deutsche</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lernseite.com</a:t>
            </a:r>
            <a:endParaRPr lang="ru-RU" sz="2400" dirty="0" smtClean="0">
              <a:latin typeface="Times New Roman" pitchFamily="18" charset="0"/>
              <a:cs typeface="Times New Roman" pitchFamily="18" charset="0"/>
            </a:endParaRPr>
          </a:p>
          <a:p>
            <a:pPr lvl="0"/>
            <a:r>
              <a:rPr lang="ru-RU" sz="2400" dirty="0" err="1" smtClean="0">
                <a:latin typeface="Times New Roman" pitchFamily="18" charset="0"/>
                <a:cs typeface="Times New Roman" pitchFamily="18" charset="0"/>
              </a:rPr>
              <a:t>deutsch-sprechen.ru</a:t>
            </a:r>
            <a:endParaRPr lang="ru-RU" sz="2400" dirty="0" smtClean="0">
              <a:latin typeface="Times New Roman" pitchFamily="18" charset="0"/>
              <a:cs typeface="Times New Roman" pitchFamily="18" charset="0"/>
            </a:endParaRPr>
          </a:p>
          <a:p>
            <a:pPr lvl="0"/>
            <a:r>
              <a:rPr lang="ru-RU" sz="2400" dirty="0" err="1" smtClean="0">
                <a:latin typeface="Times New Roman" pitchFamily="18" charset="0"/>
                <a:cs typeface="Times New Roman" pitchFamily="18" charset="0"/>
              </a:rPr>
              <a:t>de.wikiquote.org</a:t>
            </a:r>
            <a:endParaRPr lang="ru-RU" sz="2400" dirty="0" smtClean="0">
              <a:latin typeface="Times New Roman" pitchFamily="18" charset="0"/>
              <a:cs typeface="Times New Roman" pitchFamily="18" charset="0"/>
            </a:endParaRPr>
          </a:p>
          <a:p>
            <a:pPr lvl="0"/>
            <a:r>
              <a:rPr lang="de-DE" sz="2400" dirty="0" smtClean="0">
                <a:latin typeface="Times New Roman" pitchFamily="18" charset="0"/>
                <a:cs typeface="Times New Roman" pitchFamily="18" charset="0"/>
              </a:rPr>
              <a:t>de.wikipedia.org </a:t>
            </a:r>
            <a:endParaRPr lang="ru-RU" sz="2400" dirty="0" smtClean="0">
              <a:latin typeface="Times New Roman" pitchFamily="18" charset="0"/>
              <a:cs typeface="Times New Roman" pitchFamily="18" charset="0"/>
            </a:endParaRPr>
          </a:p>
          <a:p>
            <a:pPr lvl="0"/>
            <a:r>
              <a:rPr lang="de-DE" sz="2400" dirty="0" err="1" smtClean="0">
                <a:latin typeface="Times New Roman" pitchFamily="18" charset="0"/>
                <a:cs typeface="Times New Roman" pitchFamily="18" charset="0"/>
              </a:rPr>
              <a:t>diros</a:t>
            </a:r>
            <a:r>
              <a:rPr lang="ru-RU" sz="2400" dirty="0" smtClean="0">
                <a:latin typeface="Times New Roman" pitchFamily="18" charset="0"/>
                <a:cs typeface="Times New Roman" pitchFamily="18" charset="0"/>
              </a:rPr>
              <a:t>.</a:t>
            </a:r>
            <a:r>
              <a:rPr lang="de-DE" sz="2400" dirty="0" smtClean="0">
                <a:latin typeface="Times New Roman" pitchFamily="18" charset="0"/>
                <a:cs typeface="Times New Roman" pitchFamily="18" charset="0"/>
              </a:rPr>
              <a:t>de </a:t>
            </a:r>
            <a:endParaRPr lang="ru-RU" sz="2400" dirty="0" smtClean="0">
              <a:latin typeface="Times New Roman" pitchFamily="18" charset="0"/>
              <a:cs typeface="Times New Roman" pitchFamily="18" charset="0"/>
            </a:endParaRPr>
          </a:p>
          <a:p>
            <a:pPr lvl="0"/>
            <a:r>
              <a:rPr lang="de-DE" sz="2400" dirty="0" smtClean="0">
                <a:latin typeface="Times New Roman" pitchFamily="18" charset="0"/>
                <a:cs typeface="Times New Roman" pitchFamily="18" charset="0"/>
              </a:rPr>
              <a:t>festival.1september.ru</a:t>
            </a:r>
            <a:endParaRPr lang="ru-RU" sz="2400" dirty="0" smtClean="0">
              <a:latin typeface="Times New Roman" pitchFamily="18" charset="0"/>
              <a:cs typeface="Times New Roman" pitchFamily="18" charset="0"/>
            </a:endParaRPr>
          </a:p>
          <a:p>
            <a:pPr lvl="0"/>
            <a:r>
              <a:rPr lang="de-DE" sz="2400" dirty="0" smtClean="0">
                <a:latin typeface="Times New Roman" pitchFamily="18" charset="0"/>
                <a:cs typeface="Times New Roman" pitchFamily="18" charset="0"/>
              </a:rPr>
              <a:t>google.de</a:t>
            </a:r>
            <a:endParaRPr lang="ru-RU" sz="2400" dirty="0" smtClean="0">
              <a:latin typeface="Times New Roman" pitchFamily="18" charset="0"/>
              <a:cs typeface="Times New Roman" pitchFamily="18" charset="0"/>
            </a:endParaRPr>
          </a:p>
          <a:p>
            <a:pPr lvl="0"/>
            <a:r>
              <a:rPr lang="de-DE" sz="2400" dirty="0" smtClean="0">
                <a:latin typeface="Times New Roman" pitchFamily="18" charset="0"/>
                <a:cs typeface="Times New Roman" pitchFamily="18" charset="0"/>
              </a:rPr>
              <a:t>medienwerkstatt-online.de</a:t>
            </a:r>
            <a:endParaRPr lang="ru-RU" sz="2400" dirty="0" smtClean="0">
              <a:latin typeface="Times New Roman" pitchFamily="18" charset="0"/>
              <a:cs typeface="Times New Roman" pitchFamily="18" charset="0"/>
            </a:endParaRPr>
          </a:p>
          <a:p>
            <a:pPr lvl="0"/>
            <a:r>
              <a:rPr lang="de-DE" sz="2400" dirty="0" smtClean="0">
                <a:latin typeface="Times New Roman" pitchFamily="18" charset="0"/>
                <a:cs typeface="Times New Roman" pitchFamily="18" charset="0"/>
              </a:rPr>
              <a:t>novoe.de </a:t>
            </a:r>
            <a:endParaRPr lang="ru-RU" sz="2400" dirty="0" smtClean="0">
              <a:latin typeface="Times New Roman" pitchFamily="18" charset="0"/>
              <a:cs typeface="Times New Roman" pitchFamily="18" charset="0"/>
            </a:endParaRPr>
          </a:p>
          <a:p>
            <a:pPr lvl="0"/>
            <a:r>
              <a:rPr lang="de-DE" sz="2400" dirty="0" smtClean="0">
                <a:latin typeface="Times New Roman" pitchFamily="18" charset="0"/>
                <a:cs typeface="Times New Roman" pitchFamily="18" charset="0"/>
              </a:rPr>
              <a:t>startdeutsch.ru</a:t>
            </a:r>
            <a:endParaRPr lang="ru-RU" sz="2400" dirty="0" smtClean="0">
              <a:latin typeface="Times New Roman" pitchFamily="18" charset="0"/>
              <a:cs typeface="Times New Roman" pitchFamily="18" charset="0"/>
            </a:endParaRPr>
          </a:p>
          <a:p>
            <a:pPr lvl="0"/>
            <a:r>
              <a:rPr lang="de-DE" sz="2400" dirty="0" smtClean="0">
                <a:latin typeface="Times New Roman" pitchFamily="18" charset="0"/>
                <a:cs typeface="Times New Roman" pitchFamily="18" charset="0"/>
              </a:rPr>
              <a:t>studygerman.ru</a:t>
            </a:r>
            <a:endParaRPr lang="ru-RU" sz="2400" dirty="0" smtClean="0">
              <a:latin typeface="Times New Roman" pitchFamily="18" charset="0"/>
              <a:cs typeface="Times New Roman" pitchFamily="18" charset="0"/>
            </a:endParaRPr>
          </a:p>
          <a:p>
            <a:pPr lvl="0"/>
            <a:r>
              <a:rPr lang="de-DE" sz="2400" dirty="0" smtClean="0">
                <a:latin typeface="Times New Roman" pitchFamily="18" charset="0"/>
                <a:cs typeface="Times New Roman" pitchFamily="18" charset="0"/>
              </a:rPr>
              <a:t>tessloff.com</a:t>
            </a:r>
            <a:endParaRPr lang="ru-RU" sz="2400" dirty="0" smtClean="0">
              <a:latin typeface="Times New Roman" pitchFamily="18" charset="0"/>
              <a:cs typeface="Times New Roman" pitchFamily="18" charset="0"/>
            </a:endParaRPr>
          </a:p>
          <a:p>
            <a:pPr lvl="0"/>
            <a:r>
              <a:rPr lang="de-DE" sz="2400" dirty="0" smtClean="0">
                <a:latin typeface="Times New Roman" pitchFamily="18" charset="0"/>
                <a:cs typeface="Times New Roman" pitchFamily="18" charset="0"/>
              </a:rPr>
              <a:t>vashgolos7.ru</a:t>
            </a:r>
            <a:endParaRPr lang="ru-RU" sz="2400" dirty="0" smtClean="0">
              <a:latin typeface="Times New Roman" pitchFamily="18" charset="0"/>
              <a:cs typeface="Times New Roman" pitchFamily="18" charset="0"/>
            </a:endParaRPr>
          </a:p>
          <a:p>
            <a:pPr lvl="0"/>
            <a:r>
              <a:rPr lang="de-DE" sz="2400" dirty="0" smtClean="0">
                <a:latin typeface="Times New Roman" pitchFamily="18" charset="0"/>
                <a:cs typeface="Times New Roman" pitchFamily="18" charset="0"/>
              </a:rPr>
              <a:t>yandex.ru</a:t>
            </a:r>
            <a:r>
              <a:rPr lang="en-US" sz="2400" dirty="0" smtClean="0">
                <a:latin typeface="Times New Roman" pitchFamily="18" charset="0"/>
                <a:cs typeface="Times New Roman" pitchFamily="18" charset="0"/>
              </a:rPr>
              <a:t>/images </a:t>
            </a:r>
            <a:endParaRPr lang="ru-RU"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3786182" y="1428736"/>
            <a:ext cx="5688632" cy="923330"/>
          </a:xfrm>
          <a:prstGeom prst="rect">
            <a:avLst/>
          </a:prstGeom>
        </p:spPr>
        <p:txBody>
          <a:bodyPr wrap="square">
            <a:spAutoFit/>
          </a:bodyPr>
          <a:lstStyle/>
          <a:p>
            <a:pPr algn="ctr"/>
            <a:r>
              <a:rPr lang="en-US" sz="5400" dirty="0" smtClean="0">
                <a:solidFill>
                  <a:srgbClr val="99FF66"/>
                </a:solidFill>
                <a:effectLst>
                  <a:outerShdw blurRad="38100" dist="38100" dir="2700000" algn="tl">
                    <a:srgbClr val="000000">
                      <a:alpha val="43137"/>
                    </a:srgbClr>
                  </a:outerShdw>
                </a:effectLst>
              </a:rPr>
              <a:t>“</a:t>
            </a:r>
            <a:r>
              <a:rPr lang="de-DE" sz="4400" b="1" dirty="0" smtClean="0">
                <a:solidFill>
                  <a:srgbClr val="99FF66"/>
                </a:solidFill>
                <a:effectLst>
                  <a:outerShdw blurRad="38100" dist="38100" dir="2700000" algn="tl">
                    <a:srgbClr val="000000">
                      <a:alpha val="43137"/>
                    </a:srgbClr>
                  </a:outerShdw>
                </a:effectLst>
                <a:latin typeface="Arial" pitchFamily="34" charset="0"/>
                <a:cs typeface="Arial" pitchFamily="34" charset="0"/>
              </a:rPr>
              <a:t>Im Frühling</a:t>
            </a:r>
            <a:endParaRPr lang="ru-RU" sz="4400" b="1" dirty="0">
              <a:solidFill>
                <a:srgbClr val="99FF66"/>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Прямоугольник 2"/>
          <p:cNvSpPr/>
          <p:nvPr/>
        </p:nvSpPr>
        <p:spPr>
          <a:xfrm>
            <a:off x="5321622" y="2285992"/>
            <a:ext cx="3822378" cy="830997"/>
          </a:xfrm>
          <a:prstGeom prst="rect">
            <a:avLst/>
          </a:prstGeom>
        </p:spPr>
        <p:txBody>
          <a:bodyPr wrap="square">
            <a:spAutoFit/>
          </a:bodyPr>
          <a:lstStyle/>
          <a:p>
            <a:r>
              <a:rPr lang="de-DE" sz="4800" b="1" dirty="0" smtClean="0">
                <a:solidFill>
                  <a:srgbClr val="99FF66"/>
                </a:solidFill>
                <a:effectLst>
                  <a:outerShdw blurRad="38100" dist="38100" dir="2700000" algn="tl">
                    <a:srgbClr val="000000">
                      <a:alpha val="43137"/>
                    </a:srgbClr>
                  </a:outerShdw>
                </a:effectLst>
                <a:latin typeface="Arial" pitchFamily="34" charset="0"/>
                <a:cs typeface="Arial" pitchFamily="34" charset="0"/>
              </a:rPr>
              <a:t>blühen die </a:t>
            </a:r>
            <a:endParaRPr lang="ru-RU" sz="4800" b="1" dirty="0">
              <a:latin typeface="Arial" pitchFamily="34" charset="0"/>
              <a:cs typeface="Arial" pitchFamily="34" charset="0"/>
            </a:endParaRPr>
          </a:p>
        </p:txBody>
      </p:sp>
      <p:sp>
        <p:nvSpPr>
          <p:cNvPr id="5" name="Прямоугольник 4"/>
          <p:cNvSpPr/>
          <p:nvPr/>
        </p:nvSpPr>
        <p:spPr>
          <a:xfrm>
            <a:off x="4429124" y="3000372"/>
            <a:ext cx="4542060" cy="923330"/>
          </a:xfrm>
          <a:prstGeom prst="rect">
            <a:avLst/>
          </a:prstGeom>
        </p:spPr>
        <p:txBody>
          <a:bodyPr wrap="square">
            <a:spAutoFit/>
          </a:bodyPr>
          <a:lstStyle/>
          <a:p>
            <a:pPr lvl="0" algn="ctr"/>
            <a:r>
              <a:rPr lang="de-DE" sz="4800" b="1" dirty="0" smtClean="0">
                <a:solidFill>
                  <a:srgbClr val="99FF66"/>
                </a:solidFill>
                <a:effectLst>
                  <a:outerShdw blurRad="38100" dist="38100" dir="2700000" algn="tl">
                    <a:srgbClr val="000000">
                      <a:alpha val="43137"/>
                    </a:srgbClr>
                  </a:outerShdw>
                </a:effectLst>
                <a:latin typeface="Arial" pitchFamily="34" charset="0"/>
                <a:cs typeface="Arial" pitchFamily="34" charset="0"/>
              </a:rPr>
              <a:t>Herzen auf</a:t>
            </a:r>
            <a:r>
              <a:rPr lang="de-DE" sz="5400" dirty="0" smtClean="0">
                <a:solidFill>
                  <a:srgbClr val="99FF66"/>
                </a:solidFill>
                <a:effectLst>
                  <a:outerShdw blurRad="38100" dist="38100" dir="2700000" algn="tl">
                    <a:srgbClr val="000000">
                      <a:alpha val="43137"/>
                    </a:srgbClr>
                  </a:outerShdw>
                </a:effectLst>
                <a:latin typeface="Arial" pitchFamily="34" charset="0"/>
                <a:cs typeface="Arial" pitchFamily="34" charset="0"/>
              </a:rPr>
              <a:t>“</a:t>
            </a:r>
            <a:endParaRPr lang="ru-RU" sz="5400" dirty="0">
              <a:solidFill>
                <a:srgbClr val="99FF66"/>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Прямоугольник 5"/>
          <p:cNvSpPr/>
          <p:nvPr/>
        </p:nvSpPr>
        <p:spPr>
          <a:xfrm>
            <a:off x="1187624" y="0"/>
            <a:ext cx="6840760" cy="923330"/>
          </a:xfrm>
          <a:prstGeom prst="rect">
            <a:avLst/>
          </a:prstGeom>
          <a:effectLst>
            <a:outerShdw blurRad="50800" dist="50800" dir="5400000" algn="ctr" rotWithShape="0">
              <a:schemeClr val="tx1"/>
            </a:outerShdw>
          </a:effectLst>
        </p:spPr>
        <p:txBody>
          <a:bodyPr wrap="square">
            <a:spAutoFit/>
          </a:bodyPr>
          <a:lstStyle/>
          <a:p>
            <a:pPr algn="ctr"/>
            <a:r>
              <a:rPr lang="de-DE" sz="5400"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Frühlingsgedanken</a:t>
            </a:r>
            <a:endParaRPr lang="ru-RU" sz="5400"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99FF"/>
            </a:gs>
            <a:gs pos="53000">
              <a:srgbClr val="D4DEFF"/>
            </a:gs>
            <a:gs pos="83000">
              <a:srgbClr val="D4DEFF"/>
            </a:gs>
            <a:gs pos="100000">
              <a:srgbClr val="96AB94"/>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normAutofit/>
          </a:bodyPr>
          <a:lstStyle/>
          <a:p>
            <a:r>
              <a:rPr lang="de-DE" sz="5400"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Unsere Ziele</a:t>
            </a:r>
            <a:endParaRPr lang="ru-RU" sz="5400"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Содержимое 2"/>
          <p:cNvSpPr>
            <a:spLocks noGrp="1"/>
          </p:cNvSpPr>
          <p:nvPr>
            <p:ph idx="1"/>
          </p:nvPr>
        </p:nvSpPr>
        <p:spPr>
          <a:xfrm>
            <a:off x="323528" y="1484784"/>
            <a:ext cx="8291264" cy="1224136"/>
          </a:xfrm>
        </p:spPr>
        <p:txBody>
          <a:bodyPr>
            <a:normAutofit fontScale="55000" lnSpcReduction="20000"/>
          </a:bodyPr>
          <a:lstStyle/>
          <a:p>
            <a:pPr indent="342900">
              <a:lnSpc>
                <a:spcPct val="120000"/>
              </a:lnSpc>
            </a:pPr>
            <a:r>
              <a:rPr lang="de-DE" sz="7000" dirty="0" smtClean="0">
                <a:latin typeface="Calibri Light" pitchFamily="34" charset="0"/>
                <a:cs typeface="Angsana New" pitchFamily="18" charset="-34"/>
              </a:rPr>
              <a:t>……………………</a:t>
            </a:r>
            <a:r>
              <a:rPr lang="de-DE" sz="8400"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wiederholen</a:t>
            </a:r>
            <a:endParaRPr lang="de-DE" sz="8400"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indent="342900">
              <a:lnSpc>
                <a:spcPct val="120000"/>
              </a:lnSpc>
              <a:buNone/>
            </a:pPr>
            <a:endParaRPr lang="de-DE" sz="7700" dirty="0" smtClean="0">
              <a:solidFill>
                <a:srgbClr val="00B0F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4" name="Прямоугольник 3"/>
          <p:cNvSpPr/>
          <p:nvPr/>
        </p:nvSpPr>
        <p:spPr>
          <a:xfrm>
            <a:off x="0" y="836712"/>
            <a:ext cx="6534472" cy="707886"/>
          </a:xfrm>
          <a:prstGeom prst="rect">
            <a:avLst/>
          </a:prstGeom>
        </p:spPr>
        <p:txBody>
          <a:bodyPr wrap="square">
            <a:spAutoFit/>
          </a:bodyPr>
          <a:lstStyle/>
          <a:p>
            <a:pPr marL="342900" lvl="0" indent="-342900">
              <a:spcBef>
                <a:spcPct val="20000"/>
              </a:spcBef>
              <a:buFont typeface="Wingdings" pitchFamily="2" charset="2"/>
              <a:buChar char="v"/>
            </a:pPr>
            <a:r>
              <a:rPr lang="de-DE" sz="4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Wir werden heute</a:t>
            </a:r>
            <a:r>
              <a:rPr lang="en-US" sz="4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a:t>
            </a:r>
            <a:endParaRPr lang="de-DE" sz="4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Прямоугольник 4"/>
          <p:cNvSpPr/>
          <p:nvPr/>
        </p:nvSpPr>
        <p:spPr>
          <a:xfrm>
            <a:off x="323528" y="4797152"/>
            <a:ext cx="7776864" cy="833241"/>
          </a:xfrm>
          <a:prstGeom prst="rect">
            <a:avLst/>
          </a:prstGeom>
        </p:spPr>
        <p:txBody>
          <a:bodyPr wrap="square">
            <a:spAutoFit/>
          </a:bodyPr>
          <a:lstStyle/>
          <a:p>
            <a:pPr marL="342900" lvl="0" indent="342900">
              <a:lnSpc>
                <a:spcPct val="120000"/>
              </a:lnSpc>
              <a:spcBef>
                <a:spcPct val="20000"/>
              </a:spcBef>
              <a:buFont typeface="Arial" pitchFamily="34" charset="0"/>
              <a:buChar char="•"/>
            </a:pPr>
            <a:r>
              <a:rPr lang="de-DE" sz="4400" dirty="0" smtClean="0">
                <a:solidFill>
                  <a:prstClr val="black"/>
                </a:solidFill>
                <a:latin typeface="Calibri Light" pitchFamily="34" charset="0"/>
                <a:cs typeface="Angsana New" pitchFamily="18" charset="-34"/>
              </a:rPr>
              <a:t>…………………</a:t>
            </a:r>
            <a:r>
              <a:rPr lang="ru-RU" sz="4400" dirty="0" smtClean="0">
                <a:solidFill>
                  <a:prstClr val="black"/>
                </a:solidFill>
                <a:latin typeface="Calibri Light" pitchFamily="34" charset="0"/>
                <a:cs typeface="Angsana New" pitchFamily="18" charset="-34"/>
              </a:rPr>
              <a:t> </a:t>
            </a:r>
            <a:r>
              <a:rPr lang="ru-RU" sz="4400" dirty="0" smtClean="0">
                <a:solidFill>
                  <a:prstClr val="black"/>
                </a:solidFill>
                <a:latin typeface="Calibri Light" pitchFamily="34" charset="0"/>
                <a:cs typeface="Angsana New" pitchFamily="18" charset="-34"/>
              </a:rPr>
              <a:t> </a:t>
            </a:r>
            <a:r>
              <a:rPr lang="de-DE" sz="4000"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singen</a:t>
            </a:r>
            <a:endParaRPr lang="de-DE" sz="4000"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Прямоугольник 8"/>
          <p:cNvSpPr/>
          <p:nvPr/>
        </p:nvSpPr>
        <p:spPr>
          <a:xfrm>
            <a:off x="323528" y="3933056"/>
            <a:ext cx="8640960" cy="833241"/>
          </a:xfrm>
          <a:prstGeom prst="rect">
            <a:avLst/>
          </a:prstGeom>
        </p:spPr>
        <p:txBody>
          <a:bodyPr wrap="square">
            <a:spAutoFit/>
          </a:bodyPr>
          <a:lstStyle/>
          <a:p>
            <a:pPr marL="342900" lvl="0" indent="342900">
              <a:lnSpc>
                <a:spcPct val="120000"/>
              </a:lnSpc>
              <a:spcBef>
                <a:spcPct val="20000"/>
              </a:spcBef>
              <a:buFont typeface="Arial" pitchFamily="34" charset="0"/>
              <a:buChar char="•"/>
            </a:pPr>
            <a:r>
              <a:rPr lang="de-DE" sz="4400" dirty="0" smtClean="0">
                <a:solidFill>
                  <a:prstClr val="black"/>
                </a:solidFill>
                <a:latin typeface="Calibri Light" pitchFamily="34" charset="0"/>
                <a:cs typeface="Angsana New" pitchFamily="18" charset="-34"/>
              </a:rPr>
              <a:t>…………………</a:t>
            </a:r>
            <a:r>
              <a:rPr lang="ru-RU" sz="4400" dirty="0" smtClean="0">
                <a:solidFill>
                  <a:prstClr val="black"/>
                </a:solidFill>
                <a:latin typeface="Calibri Light" pitchFamily="34" charset="0"/>
                <a:cs typeface="Angsana New" pitchFamily="18" charset="-34"/>
              </a:rPr>
              <a:t>  </a:t>
            </a:r>
            <a:r>
              <a:rPr lang="de-DE" sz="4000"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beschreiben</a:t>
            </a:r>
            <a:endParaRPr lang="de-DE" sz="4000"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Содержимое 2"/>
          <p:cNvSpPr txBox="1">
            <a:spLocks/>
          </p:cNvSpPr>
          <p:nvPr/>
        </p:nvSpPr>
        <p:spPr>
          <a:xfrm>
            <a:off x="323528" y="2204864"/>
            <a:ext cx="8291264" cy="122413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de-DE" sz="4400" b="0" i="0" u="none" strike="noStrike" kern="1200" cap="none" spc="0" normalizeH="0" baseline="0" noProof="0" dirty="0" smtClean="0">
                <a:ln>
                  <a:noFill/>
                </a:ln>
                <a:solidFill>
                  <a:schemeClr val="tx1"/>
                </a:solidFill>
                <a:effectLst/>
                <a:uLnTx/>
                <a:uFillTx/>
                <a:latin typeface="Calibri Light" pitchFamily="34" charset="0"/>
                <a:ea typeface="+mn-ea"/>
                <a:cs typeface="Angsana New" pitchFamily="18" charset="-34"/>
              </a:rPr>
              <a:t>…………………</a:t>
            </a:r>
            <a:r>
              <a:rPr kumimoji="0" lang="ru-RU" sz="4400" b="0" i="0" u="none" strike="noStrike" kern="1200" cap="none" spc="0" normalizeH="0" noProof="0" dirty="0" smtClean="0">
                <a:ln>
                  <a:noFill/>
                </a:ln>
                <a:solidFill>
                  <a:schemeClr val="tx1"/>
                </a:solidFill>
                <a:effectLst/>
                <a:uLnTx/>
                <a:uFillTx/>
                <a:latin typeface="Calibri Light" pitchFamily="34" charset="0"/>
                <a:ea typeface="+mn-ea"/>
                <a:cs typeface="Angsana New" pitchFamily="18" charset="-34"/>
              </a:rPr>
              <a:t>  </a:t>
            </a:r>
            <a:r>
              <a:rPr lang="de-DE" sz="4000"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lesen</a:t>
            </a:r>
            <a:endParaRPr kumimoji="0" lang="de-DE" sz="4000" b="0" i="0" u="none" strike="noStrike" kern="1200" cap="none" spc="0" normalizeH="0" baseline="0" noProof="0" dirty="0" smtClean="0">
              <a:ln>
                <a:noFill/>
              </a:ln>
              <a:solidFill>
                <a:schemeClr val="tx2">
                  <a:lumMod val="60000"/>
                  <a:lumOff val="4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de-DE" sz="7700" b="0"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Arabic Typesetting" pitchFamily="66" charset="-78"/>
              <a:ea typeface="+mn-ea"/>
              <a:cs typeface="Arabic Typesetting" pitchFamily="66" charset="-78"/>
            </a:endParaRPr>
          </a:p>
        </p:txBody>
      </p:sp>
      <p:sp>
        <p:nvSpPr>
          <p:cNvPr id="11" name="Содержимое 2"/>
          <p:cNvSpPr txBox="1">
            <a:spLocks/>
          </p:cNvSpPr>
          <p:nvPr/>
        </p:nvSpPr>
        <p:spPr>
          <a:xfrm>
            <a:off x="323528" y="3068960"/>
            <a:ext cx="8291264" cy="122413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de-DE" sz="4400" b="0" i="0" u="none" strike="noStrike" kern="1200" cap="none" spc="0" normalizeH="0" baseline="0" noProof="0" dirty="0" smtClean="0">
                <a:ln>
                  <a:noFill/>
                </a:ln>
                <a:solidFill>
                  <a:schemeClr val="tx1"/>
                </a:solidFill>
                <a:effectLst/>
                <a:uLnTx/>
                <a:uFillTx/>
                <a:latin typeface="Calibri Light" pitchFamily="34" charset="0"/>
                <a:ea typeface="+mn-ea"/>
                <a:cs typeface="Angsana New" pitchFamily="18" charset="-34"/>
              </a:rPr>
              <a:t>…………………</a:t>
            </a:r>
            <a:r>
              <a:rPr kumimoji="0" lang="ru-RU" sz="4400" b="0" i="0" u="none" strike="noStrike" kern="1200" cap="none" spc="0" normalizeH="0" noProof="0" dirty="0" smtClean="0">
                <a:ln>
                  <a:noFill/>
                </a:ln>
                <a:solidFill>
                  <a:schemeClr val="tx1"/>
                </a:solidFill>
                <a:effectLst/>
                <a:uLnTx/>
                <a:uFillTx/>
                <a:latin typeface="Calibri Light" pitchFamily="34" charset="0"/>
                <a:ea typeface="+mn-ea"/>
                <a:cs typeface="Angsana New" pitchFamily="18" charset="-34"/>
              </a:rPr>
              <a:t>  </a:t>
            </a:r>
            <a:r>
              <a:rPr kumimoji="0" lang="de-DE" sz="4000" b="0" i="0" u="none" strike="noStrike" kern="1200" cap="none" spc="0" normalizeH="0" baseline="0" noProof="0" dirty="0" smtClean="0">
                <a:ln>
                  <a:noFill/>
                </a:ln>
                <a:solidFill>
                  <a:schemeClr val="tx2">
                    <a:lumMod val="60000"/>
                    <a:lumOff val="4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übersetzen</a:t>
            </a:r>
            <a:endParaRPr kumimoji="0" lang="de-DE" sz="4000" b="0" i="0" u="none" strike="noStrike" kern="1200" cap="none" spc="0" normalizeH="0" baseline="0" noProof="0" dirty="0" smtClean="0">
              <a:ln>
                <a:noFill/>
              </a:ln>
              <a:solidFill>
                <a:schemeClr val="tx2">
                  <a:lumMod val="60000"/>
                  <a:lumOff val="4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de-DE" sz="7700" b="0"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Arabic Typesetting" pitchFamily="66" charset="-78"/>
              <a:ea typeface="+mn-ea"/>
              <a:cs typeface="Arabic Typesetting" pitchFamily="66" charset="-78"/>
            </a:endParaRPr>
          </a:p>
        </p:txBody>
      </p:sp>
      <p:sp>
        <p:nvSpPr>
          <p:cNvPr id="12" name="Прямоугольник 11"/>
          <p:cNvSpPr/>
          <p:nvPr/>
        </p:nvSpPr>
        <p:spPr>
          <a:xfrm>
            <a:off x="323528" y="5661248"/>
            <a:ext cx="8276803" cy="833241"/>
          </a:xfrm>
          <a:prstGeom prst="rect">
            <a:avLst/>
          </a:prstGeom>
        </p:spPr>
        <p:txBody>
          <a:bodyPr wrap="square">
            <a:spAutoFit/>
          </a:bodyPr>
          <a:lstStyle/>
          <a:p>
            <a:pPr marL="342900" lvl="0" indent="342900">
              <a:lnSpc>
                <a:spcPct val="120000"/>
              </a:lnSpc>
              <a:spcBef>
                <a:spcPct val="20000"/>
              </a:spcBef>
              <a:buFont typeface="Arial" pitchFamily="34" charset="0"/>
              <a:buChar char="•"/>
            </a:pPr>
            <a:r>
              <a:rPr lang="de-DE" sz="4400" dirty="0" smtClean="0">
                <a:solidFill>
                  <a:prstClr val="black"/>
                </a:solidFill>
                <a:latin typeface="Calibri Light" pitchFamily="34" charset="0"/>
                <a:cs typeface="Angsana New" pitchFamily="18" charset="-34"/>
              </a:rPr>
              <a:t>…………………</a:t>
            </a:r>
            <a:r>
              <a:rPr lang="ru-RU" sz="4400" dirty="0" smtClean="0">
                <a:solidFill>
                  <a:prstClr val="black"/>
                </a:solidFill>
                <a:latin typeface="Calibri Light" pitchFamily="34" charset="0"/>
                <a:cs typeface="Angsana New" pitchFamily="18" charset="-34"/>
              </a:rPr>
              <a:t>  </a:t>
            </a:r>
            <a:r>
              <a:rPr lang="de-DE" sz="4000" b="1"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erfahren</a:t>
            </a:r>
            <a:endParaRPr lang="de-DE" sz="4000" b="1"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7000" r="-2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4704" y="260648"/>
            <a:ext cx="8229600" cy="1143000"/>
          </a:xfrm>
        </p:spPr>
        <p:txBody>
          <a:bodyPr>
            <a:normAutofit/>
          </a:bodyPr>
          <a:lstStyle/>
          <a:p>
            <a:r>
              <a:rPr lang="de-DE" sz="5000" dirty="0" smtClean="0">
                <a:solidFill>
                  <a:srgbClr val="FEF202"/>
                </a:solidFill>
                <a:effectLst>
                  <a:outerShdw blurRad="38100" dist="38100" dir="2700000" algn="tl">
                    <a:srgbClr val="000000">
                      <a:alpha val="43137"/>
                    </a:srgbClr>
                  </a:outerShdw>
                </a:effectLst>
                <a:latin typeface="Arial" pitchFamily="34" charset="0"/>
                <a:cs typeface="Arial" pitchFamily="34" charset="0"/>
              </a:rPr>
              <a:t>Zungenbrecher</a:t>
            </a:r>
            <a:endParaRPr lang="ru-RU" sz="5000" dirty="0">
              <a:solidFill>
                <a:srgbClr val="FEF202"/>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Содержимое 2"/>
          <p:cNvSpPr>
            <a:spLocks noGrp="1"/>
          </p:cNvSpPr>
          <p:nvPr>
            <p:ph idx="1"/>
          </p:nvPr>
        </p:nvSpPr>
        <p:spPr>
          <a:xfrm>
            <a:off x="2915816" y="3645024"/>
            <a:ext cx="5904656" cy="1224136"/>
          </a:xfrm>
        </p:spPr>
        <p:txBody>
          <a:bodyPr>
            <a:noAutofit/>
          </a:bodyPr>
          <a:lstStyle/>
          <a:p>
            <a:pPr algn="ctr">
              <a:buNone/>
            </a:pPr>
            <a:r>
              <a:rPr lang="de-DE" sz="4400" dirty="0" smtClean="0">
                <a:solidFill>
                  <a:schemeClr val="bg1"/>
                </a:solidFill>
                <a:latin typeface="Arial" pitchFamily="34" charset="0"/>
                <a:cs typeface="Arial" pitchFamily="34" charset="0"/>
              </a:rPr>
              <a:t>Zwischen zwei Zweigen zwitschern zwei Schwalben.</a:t>
            </a:r>
          </a:p>
          <a:p>
            <a:pPr algn="ctr"/>
            <a:endParaRPr lang="ru-RU" sz="4800" dirty="0" smtClean="0">
              <a:solidFill>
                <a:schemeClr val="bg1"/>
              </a:solidFill>
            </a:endParaRPr>
          </a:p>
          <a:p>
            <a:pPr algn="ctr"/>
            <a:endParaRPr lang="ru-RU" sz="48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67544" y="-243408"/>
            <a:ext cx="8229600" cy="1143000"/>
          </a:xfrm>
        </p:spPr>
        <p:txBody>
          <a:bodyPr>
            <a:normAutofit/>
          </a:bodyPr>
          <a:lstStyle/>
          <a:p>
            <a:r>
              <a:rPr lang="de-DE" sz="5400" dirty="0" smtClean="0">
                <a:solidFill>
                  <a:srgbClr val="F62B16"/>
                </a:solidFill>
                <a:effectLst>
                  <a:outerShdw blurRad="38100" dist="38100" dir="2700000" algn="tl">
                    <a:srgbClr val="000000">
                      <a:alpha val="43137"/>
                    </a:srgbClr>
                  </a:outerShdw>
                </a:effectLst>
                <a:latin typeface="Arial" pitchFamily="34" charset="0"/>
                <a:cs typeface="Arial" pitchFamily="34" charset="0"/>
              </a:rPr>
              <a:t>Frühlingsmonate</a:t>
            </a:r>
            <a:endParaRPr lang="ru-RU" sz="5400" dirty="0">
              <a:solidFill>
                <a:srgbClr val="F62B16"/>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24" name="Прямая соединительная линия 23"/>
          <p:cNvCxnSpPr/>
          <p:nvPr/>
        </p:nvCxnSpPr>
        <p:spPr>
          <a:xfrm>
            <a:off x="4418650" y="751523"/>
            <a:ext cx="0" cy="2777505"/>
          </a:xfrm>
          <a:prstGeom prst="line">
            <a:avLst/>
          </a:prstGeom>
          <a:blipFill dpi="0" rotWithShape="0">
            <a:blip r:embed="rId3"/>
            <a:srcRect/>
            <a:stretch>
              <a:fillRect/>
            </a:stretch>
          </a:blipFill>
          <a:ln>
            <a:noFill/>
          </a:ln>
        </p:spPr>
        <p:style>
          <a:lnRef idx="1">
            <a:schemeClr val="accent1"/>
          </a:lnRef>
          <a:fillRef idx="0">
            <a:schemeClr val="accent1"/>
          </a:fillRef>
          <a:effectRef idx="0">
            <a:schemeClr val="accent1"/>
          </a:effectRef>
          <a:fontRef idx="minor">
            <a:schemeClr val="tx1"/>
          </a:fontRef>
        </p:style>
      </p:cxnSp>
      <p:sp>
        <p:nvSpPr>
          <p:cNvPr id="26" name="Месяц 25"/>
          <p:cNvSpPr/>
          <p:nvPr/>
        </p:nvSpPr>
        <p:spPr>
          <a:xfrm rot="8958670">
            <a:off x="7091915" y="476566"/>
            <a:ext cx="669004" cy="2439559"/>
          </a:xfrm>
          <a:prstGeom prst="moon">
            <a:avLst>
              <a:gd name="adj" fmla="val 53590"/>
            </a:avLst>
          </a:prstGeom>
          <a:solidFill>
            <a:srgbClr val="F2EA44"/>
          </a:solidFill>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r>
              <a:rPr lang="de-DE" sz="2800" dirty="0" smtClean="0">
                <a:solidFill>
                  <a:schemeClr val="tx1"/>
                </a:solidFill>
              </a:rPr>
              <a:t>März</a:t>
            </a:r>
            <a:endParaRPr lang="ru-RU" sz="2800" dirty="0">
              <a:solidFill>
                <a:schemeClr val="tx1"/>
              </a:solidFill>
            </a:endParaRPr>
          </a:p>
        </p:txBody>
      </p:sp>
      <p:grpSp>
        <p:nvGrpSpPr>
          <p:cNvPr id="39" name="Группа 38"/>
          <p:cNvGrpSpPr/>
          <p:nvPr/>
        </p:nvGrpSpPr>
        <p:grpSpPr>
          <a:xfrm>
            <a:off x="1726275" y="686019"/>
            <a:ext cx="5487252" cy="5593099"/>
            <a:chOff x="1726275" y="686019"/>
            <a:chExt cx="5487252" cy="5593099"/>
          </a:xfrm>
        </p:grpSpPr>
        <p:grpSp>
          <p:nvGrpSpPr>
            <p:cNvPr id="30" name="Группа 29"/>
            <p:cNvGrpSpPr/>
            <p:nvPr/>
          </p:nvGrpSpPr>
          <p:grpSpPr>
            <a:xfrm rot="7284813">
              <a:off x="1818000" y="630000"/>
              <a:ext cx="5303802" cy="5487252"/>
              <a:chOff x="-2615959" y="2982690"/>
              <a:chExt cx="6037346" cy="6000053"/>
            </a:xfrm>
            <a:blipFill dpi="0" rotWithShape="0">
              <a:blip r:embed="rId4"/>
              <a:srcRect/>
              <a:stretch>
                <a:fillRect/>
              </a:stretch>
            </a:blipFill>
          </p:grpSpPr>
          <p:sp>
            <p:nvSpPr>
              <p:cNvPr id="31" name="Дуга 30"/>
              <p:cNvSpPr/>
              <p:nvPr/>
            </p:nvSpPr>
            <p:spPr>
              <a:xfrm>
                <a:off x="-2615959" y="3019043"/>
                <a:ext cx="6037346" cy="5963700"/>
              </a:xfrm>
              <a:prstGeom prst="arc">
                <a:avLst>
                  <a:gd name="adj1" fmla="val 16144272"/>
                  <a:gd name="adj2" fmla="val 1845859"/>
                </a:avLst>
              </a:prstGeom>
              <a:blipFill dpi="0" rotWithShape="0">
                <a:blip r:embed="rId5" cstate="print"/>
                <a:srcRect/>
                <a:stretch>
                  <a:fillRect r="1000"/>
                </a:stretch>
              </a:bli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32" name="Прямая соединительная линия 31"/>
              <p:cNvCxnSpPr/>
              <p:nvPr/>
            </p:nvCxnSpPr>
            <p:spPr>
              <a:xfrm>
                <a:off x="460443" y="2982690"/>
                <a:ext cx="0" cy="3024336"/>
              </a:xfrm>
              <a:prstGeom prst="line">
                <a:avLst/>
              </a:prstGeom>
              <a:grpFill/>
              <a:ln>
                <a:no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488305" y="5996065"/>
                <a:ext cx="2608880" cy="1438131"/>
              </a:xfrm>
              <a:prstGeom prst="line">
                <a:avLst/>
              </a:prstGeom>
              <a:grpFill/>
              <a:ln>
                <a:noFill/>
              </a:ln>
            </p:spPr>
            <p:style>
              <a:lnRef idx="1">
                <a:schemeClr val="accent1"/>
              </a:lnRef>
              <a:fillRef idx="0">
                <a:schemeClr val="accent1"/>
              </a:fillRef>
              <a:effectRef idx="0">
                <a:schemeClr val="accent1"/>
              </a:effectRef>
              <a:fontRef idx="minor">
                <a:schemeClr val="tx1"/>
              </a:fontRef>
            </p:style>
          </p:cxnSp>
        </p:grpSp>
        <p:grpSp>
          <p:nvGrpSpPr>
            <p:cNvPr id="34" name="Группа 33"/>
            <p:cNvGrpSpPr/>
            <p:nvPr/>
          </p:nvGrpSpPr>
          <p:grpSpPr>
            <a:xfrm rot="14454960">
              <a:off x="1681169" y="866600"/>
              <a:ext cx="5593099" cy="5231937"/>
              <a:chOff x="-2318642" y="3019042"/>
              <a:chExt cx="5740029" cy="5904656"/>
            </a:xfrm>
            <a:blipFill dpi="0" rotWithShape="0">
              <a:blip r:embed="rId6"/>
              <a:srcRect/>
              <a:stretch>
                <a:fillRect/>
              </a:stretch>
            </a:blipFill>
          </p:grpSpPr>
          <p:sp>
            <p:nvSpPr>
              <p:cNvPr id="35" name="Дуга 34"/>
              <p:cNvSpPr/>
              <p:nvPr/>
            </p:nvSpPr>
            <p:spPr>
              <a:xfrm>
                <a:off x="-2318642" y="3019042"/>
                <a:ext cx="5740029" cy="5904656"/>
              </a:xfrm>
              <a:prstGeom prst="arc">
                <a:avLst>
                  <a:gd name="adj1" fmla="val 16144272"/>
                  <a:gd name="adj2" fmla="val 1845859"/>
                </a:avLst>
              </a:prstGeom>
              <a:blipFill dpi="0" rotWithShape="0">
                <a:blip r:embed="rId7" cstate="print"/>
                <a:srcRect/>
                <a:stretch>
                  <a:fillRect l="1000"/>
                </a:stretch>
              </a:bli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37" name="Прямая соединительная линия 36"/>
              <p:cNvCxnSpPr/>
              <p:nvPr/>
            </p:nvCxnSpPr>
            <p:spPr>
              <a:xfrm>
                <a:off x="488305" y="5996065"/>
                <a:ext cx="2608880" cy="1438131"/>
              </a:xfrm>
              <a:prstGeom prst="line">
                <a:avLst/>
              </a:prstGeom>
              <a:grpFill/>
              <a:ln>
                <a:noFill/>
              </a:ln>
            </p:spPr>
            <p:style>
              <a:lnRef idx="1">
                <a:schemeClr val="accent1"/>
              </a:lnRef>
              <a:fillRef idx="0">
                <a:schemeClr val="accent1"/>
              </a:fillRef>
              <a:effectRef idx="0">
                <a:schemeClr val="accent1"/>
              </a:effectRef>
              <a:fontRef idx="minor">
                <a:schemeClr val="tx1"/>
              </a:fontRef>
            </p:style>
          </p:cxnSp>
        </p:grpSp>
        <p:sp>
          <p:nvSpPr>
            <p:cNvPr id="19" name="Дуга 18"/>
            <p:cNvSpPr/>
            <p:nvPr/>
          </p:nvSpPr>
          <p:spPr>
            <a:xfrm>
              <a:off x="1763688" y="741600"/>
              <a:ext cx="5302054" cy="5481574"/>
            </a:xfrm>
            <a:prstGeom prst="arc">
              <a:avLst>
                <a:gd name="adj1" fmla="val 16183855"/>
                <a:gd name="adj2" fmla="val 1845859"/>
              </a:avLst>
            </a:prstGeom>
            <a:blipFill dpi="0" rotWithShape="0">
              <a:blip r:embed="rId3" cstate="print"/>
              <a:srcRect/>
              <a:stretch>
                <a:fillRect/>
              </a:stretch>
            </a:bli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sp>
        <p:nvSpPr>
          <p:cNvPr id="27" name="Месяц 26"/>
          <p:cNvSpPr/>
          <p:nvPr/>
        </p:nvSpPr>
        <p:spPr>
          <a:xfrm rot="1298573">
            <a:off x="904366" y="727766"/>
            <a:ext cx="734981" cy="2439559"/>
          </a:xfrm>
          <a:prstGeom prst="moon">
            <a:avLst>
              <a:gd name="adj" fmla="val 5359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r>
              <a:rPr lang="de-DE" sz="2800" dirty="0" smtClean="0">
                <a:solidFill>
                  <a:schemeClr val="tx1"/>
                </a:solidFill>
              </a:rPr>
              <a:t>April</a:t>
            </a:r>
            <a:endParaRPr lang="ru-RU" sz="2800" dirty="0">
              <a:solidFill>
                <a:schemeClr val="tx1"/>
              </a:solidFill>
            </a:endParaRPr>
          </a:p>
        </p:txBody>
      </p:sp>
      <p:sp>
        <p:nvSpPr>
          <p:cNvPr id="28" name="Месяц 27"/>
          <p:cNvSpPr/>
          <p:nvPr/>
        </p:nvSpPr>
        <p:spPr>
          <a:xfrm rot="16200000">
            <a:off x="4114983" y="5140935"/>
            <a:ext cx="617290" cy="2439559"/>
          </a:xfrm>
          <a:prstGeom prst="moon">
            <a:avLst>
              <a:gd name="adj" fmla="val 57416"/>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noAutofit/>
          </a:bodyPr>
          <a:lstStyle/>
          <a:p>
            <a:pPr algn="ctr"/>
            <a:r>
              <a:rPr lang="de-DE" sz="2800" dirty="0" smtClean="0">
                <a:solidFill>
                  <a:schemeClr val="tx1"/>
                </a:solidFill>
              </a:rPr>
              <a:t>Mai</a:t>
            </a:r>
            <a:endParaRPr lang="ru-RU"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heel(1)">
                                      <p:cBhvr>
                                        <p:cTn id="11" dur="2000"/>
                                        <p:tgtEl>
                                          <p:spTgt spid="39"/>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b="-15000"/>
          </a:stretch>
        </a:blipFill>
        <a:effectLst/>
      </p:bgPr>
    </p:bg>
    <p:spTree>
      <p:nvGrpSpPr>
        <p:cNvPr id="1" name=""/>
        <p:cNvGrpSpPr/>
        <p:nvPr/>
      </p:nvGrpSpPr>
      <p:grpSpPr>
        <a:xfrm>
          <a:off x="0" y="0"/>
          <a:ext cx="0" cy="0"/>
          <a:chOff x="0" y="0"/>
          <a:chExt cx="0" cy="0"/>
        </a:xfrm>
      </p:grpSpPr>
      <p:sp>
        <p:nvSpPr>
          <p:cNvPr id="4" name="Заголовок 1"/>
          <p:cNvSpPr txBox="1">
            <a:spLocks/>
          </p:cNvSpPr>
          <p:nvPr/>
        </p:nvSpPr>
        <p:spPr>
          <a:xfrm>
            <a:off x="251520" y="2708920"/>
            <a:ext cx="3203848"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Die ersten Blüten kommen im </a:t>
            </a:r>
            <a:r>
              <a:rPr kumimoji="0" lang="de-DE" sz="32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März</a:t>
            </a:r>
            <a:r>
              <a:rPr kumimoji="0" lang="de-DE"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a:t>
            </a:r>
            <a:br>
              <a:rPr kumimoji="0" lang="de-DE"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br>
            <a:r>
              <a:rPr kumimoji="0" lang="de-DE"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Es freut sich das Herz.</a:t>
            </a:r>
            <a:r>
              <a:rPr kumimoji="0" lang="de-DE" sz="4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r>
            <a:br>
              <a:rPr kumimoji="0" lang="de-DE" sz="4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br>
            <a:endParaRPr kumimoji="0" lang="ru-RU" sz="4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6" name="Содержимое 2"/>
          <p:cNvSpPr>
            <a:spLocks noGrp="1"/>
          </p:cNvSpPr>
          <p:nvPr>
            <p:ph idx="1"/>
          </p:nvPr>
        </p:nvSpPr>
        <p:spPr>
          <a:xfrm>
            <a:off x="6012160" y="692696"/>
            <a:ext cx="2952328" cy="1656184"/>
          </a:xfrm>
        </p:spPr>
        <p:txBody>
          <a:bodyPr>
            <a:noAutofit/>
          </a:bodyPr>
          <a:lstStyle/>
          <a:p>
            <a:pPr algn="ctr">
              <a:buNone/>
            </a:pPr>
            <a:r>
              <a:rPr lang="de-DE" b="1" dirty="0" smtClean="0">
                <a:effectLst>
                  <a:outerShdw blurRad="38100" dist="38100" dir="2700000" algn="tl">
                    <a:srgbClr val="000000">
                      <a:alpha val="43137"/>
                    </a:srgbClr>
                  </a:outerShdw>
                </a:effectLst>
                <a:latin typeface="Arial" pitchFamily="34" charset="0"/>
                <a:cs typeface="Arial" pitchFamily="34" charset="0"/>
              </a:rPr>
              <a:t>Der </a:t>
            </a:r>
            <a:r>
              <a:rPr lang="de-DE"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April</a:t>
            </a:r>
            <a:r>
              <a:rPr lang="de-DE" b="1" dirty="0" smtClean="0">
                <a:effectLst>
                  <a:outerShdw blurRad="38100" dist="38100" dir="2700000" algn="tl">
                    <a:srgbClr val="000000">
                      <a:alpha val="43137"/>
                    </a:srgbClr>
                  </a:outerShdw>
                </a:effectLst>
                <a:latin typeface="Arial" pitchFamily="34" charset="0"/>
                <a:cs typeface="Arial" pitchFamily="34" charset="0"/>
              </a:rPr>
              <a:t> macht, was er will</a:t>
            </a:r>
            <a:r>
              <a:rPr lang="de-DE" b="1"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Содержимое 2"/>
          <p:cNvSpPr txBox="1">
            <a:spLocks/>
          </p:cNvSpPr>
          <p:nvPr/>
        </p:nvSpPr>
        <p:spPr>
          <a:xfrm>
            <a:off x="395536" y="5606480"/>
            <a:ext cx="8280920" cy="125152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de-DE"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cs typeface="Arial" pitchFamily="34" charset="0"/>
              </a:rPr>
              <a:t>Richtig Frühling wird</a:t>
            </a:r>
            <a:r>
              <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cs typeface="Arial" pitchFamily="34" charset="0"/>
              </a:rPr>
              <a:t>’</a:t>
            </a:r>
            <a:r>
              <a:rPr kumimoji="0" lang="de-DE"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cs typeface="Arial" pitchFamily="34" charset="0"/>
              </a:rPr>
              <a:t>s im </a:t>
            </a:r>
            <a:r>
              <a:rPr kumimoji="0" lang="de-DE" sz="32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cs typeface="Arial" pitchFamily="34" charset="0"/>
              </a:rPr>
              <a:t>Mai</a:t>
            </a:r>
            <a:r>
              <a:rPr kumimoji="0" lang="de-DE"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cs typeface="Arial" pitchFamily="34" charset="0"/>
              </a:rPr>
              <a:t>.</a:t>
            </a:r>
            <a:r>
              <a:rPr kumimoji="0" lang="de-DE" sz="3200" b="1"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Arial" pitchFamily="34" charset="0"/>
                <a:cs typeface="Arial" pitchFamily="34" charset="0"/>
              </a:rPr>
              <a:t> </a:t>
            </a:r>
            <a:r>
              <a:rPr kumimoji="0" lang="de-DE"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cs typeface="Arial" pitchFamily="34" charset="0"/>
              </a:rPr>
              <a:t>Die Kinder spielen draußen und ich bin dabei</a:t>
            </a:r>
            <a:r>
              <a:rPr kumimoji="0" lang="de-DE" sz="3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cs typeface="Arial" pitchFamily="34" charset="0"/>
              </a:rPr>
              <a:t>.</a:t>
            </a:r>
            <a:endParaRPr kumimoji="0" lang="ru-RU" sz="3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cs typeface="Arial" pitchFamily="34" charset="0"/>
            </a:endParaRPr>
          </a:p>
        </p:txBody>
      </p:sp>
      <p:sp>
        <p:nvSpPr>
          <p:cNvPr id="5" name="Содержимое 2"/>
          <p:cNvSpPr txBox="1">
            <a:spLocks/>
          </p:cNvSpPr>
          <p:nvPr/>
        </p:nvSpPr>
        <p:spPr>
          <a:xfrm>
            <a:off x="-324544" y="332656"/>
            <a:ext cx="4248472" cy="936104"/>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de-DE" sz="54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Arial" pitchFamily="34" charset="0"/>
                <a:cs typeface="Arial" pitchFamily="34" charset="0"/>
              </a:rPr>
              <a:t>Reime</a:t>
            </a:r>
            <a:endParaRPr kumimoji="0" lang="ru-RU" sz="5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6" name="Заголовок 11"/>
          <p:cNvSpPr txBox="1">
            <a:spLocks/>
          </p:cNvSpPr>
          <p:nvPr/>
        </p:nvSpPr>
        <p:spPr>
          <a:xfrm>
            <a:off x="467544" y="18864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000" b="1" i="0" u="none" strike="noStrike" kern="1200" cap="none" spc="0" normalizeH="0" baseline="0" noProof="0" dirty="0" smtClean="0">
                <a:ln>
                  <a:noFill/>
                </a:ln>
                <a:solidFill>
                  <a:schemeClr val="accent5">
                    <a:lumMod val="20000"/>
                    <a:lumOff val="80000"/>
                  </a:schemeClr>
                </a:solidFill>
                <a:effectLst>
                  <a:outerShdw blurRad="38100" dist="38100" dir="2700000" algn="tl">
                    <a:srgbClr val="000000">
                      <a:alpha val="43137"/>
                    </a:srgbClr>
                  </a:outerShdw>
                </a:effectLst>
                <a:uLnTx/>
                <a:uFillTx/>
                <a:latin typeface="Arial" pitchFamily="34" charset="0"/>
                <a:ea typeface="+mj-ea"/>
                <a:cs typeface="Arial" pitchFamily="34" charset="0"/>
              </a:rPr>
              <a:t>Herkunft der Monatsbezeichnung</a:t>
            </a:r>
            <a:endParaRPr kumimoji="0" lang="ru-RU" sz="4000" b="1" i="0" u="none" strike="noStrike" kern="1200" cap="none" spc="0" normalizeH="0" baseline="0" noProof="0" dirty="0">
              <a:ln>
                <a:noFill/>
              </a:ln>
              <a:solidFill>
                <a:schemeClr val="accent5">
                  <a:lumMod val="20000"/>
                  <a:lumOff val="80000"/>
                </a:schemeClr>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1026" name="Рисунок 1"/>
          <p:cNvPicPr>
            <a:picLocks noChangeAspect="1" noChangeArrowheads="1"/>
          </p:cNvPicPr>
          <p:nvPr/>
        </p:nvPicPr>
        <p:blipFill>
          <a:blip r:embed="rId3" cstate="print"/>
          <a:srcRect/>
          <a:stretch>
            <a:fillRect/>
          </a:stretch>
        </p:blipFill>
        <p:spPr bwMode="auto">
          <a:xfrm>
            <a:off x="539552" y="1659275"/>
            <a:ext cx="1656184" cy="2489805"/>
          </a:xfrm>
          <a:prstGeom prst="rect">
            <a:avLst/>
          </a:prstGeom>
          <a:noFill/>
          <a:ln w="9525">
            <a:noFill/>
            <a:miter lim="800000"/>
            <a:headEnd/>
            <a:tailEnd/>
          </a:ln>
          <a:effectLst>
            <a:outerShdw blurRad="50800" dist="50800" algn="ctr" rotWithShape="0">
              <a:srgbClr val="000000">
                <a:alpha val="43137"/>
              </a:srgbClr>
            </a:outerShdw>
          </a:effectLst>
        </p:spPr>
      </p:pic>
      <p:pic>
        <p:nvPicPr>
          <p:cNvPr id="1027" name="Рисунок 1"/>
          <p:cNvPicPr>
            <a:picLocks noChangeAspect="1" noChangeArrowheads="1"/>
          </p:cNvPicPr>
          <p:nvPr/>
        </p:nvPicPr>
        <p:blipFill>
          <a:blip r:embed="rId4" cstate="print"/>
          <a:srcRect/>
          <a:stretch>
            <a:fillRect/>
          </a:stretch>
        </p:blipFill>
        <p:spPr bwMode="auto">
          <a:xfrm>
            <a:off x="1115616" y="4365104"/>
            <a:ext cx="2597150" cy="2200275"/>
          </a:xfrm>
          <a:prstGeom prst="rect">
            <a:avLst/>
          </a:prstGeom>
          <a:noFill/>
          <a:ln w="9525">
            <a:noFill/>
            <a:miter lim="800000"/>
            <a:headEnd/>
            <a:tailEnd/>
          </a:ln>
        </p:spPr>
      </p:pic>
      <p:pic>
        <p:nvPicPr>
          <p:cNvPr id="1028" name="Рисунок 1"/>
          <p:cNvPicPr>
            <a:picLocks noChangeAspect="1" noChangeArrowheads="1"/>
          </p:cNvPicPr>
          <p:nvPr/>
        </p:nvPicPr>
        <p:blipFill>
          <a:blip r:embed="rId5" cstate="print"/>
          <a:srcRect/>
          <a:stretch>
            <a:fillRect/>
          </a:stretch>
        </p:blipFill>
        <p:spPr bwMode="auto">
          <a:xfrm>
            <a:off x="2771800" y="1628800"/>
            <a:ext cx="1512168" cy="2508279"/>
          </a:xfrm>
          <a:prstGeom prst="rect">
            <a:avLst/>
          </a:prstGeom>
          <a:noFill/>
          <a:ln w="9525">
            <a:noFill/>
            <a:miter lim="800000"/>
            <a:headEnd/>
            <a:tailEnd/>
          </a:ln>
        </p:spPr>
      </p:pic>
      <p:pic>
        <p:nvPicPr>
          <p:cNvPr id="1029" name="Рисунок 1"/>
          <p:cNvPicPr>
            <a:picLocks noChangeAspect="1" noChangeArrowheads="1"/>
          </p:cNvPicPr>
          <p:nvPr/>
        </p:nvPicPr>
        <p:blipFill>
          <a:blip r:embed="rId6" cstate="print">
            <a:lum bright="18000" contrast="17000"/>
          </a:blip>
          <a:srcRect/>
          <a:stretch>
            <a:fillRect/>
          </a:stretch>
        </p:blipFill>
        <p:spPr bwMode="auto">
          <a:xfrm>
            <a:off x="4499992" y="2780928"/>
            <a:ext cx="2155825" cy="316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2562</TotalTime>
  <Words>920</Words>
  <Application>Microsoft Office PowerPoint</Application>
  <PresentationFormat>Экран (4:3)</PresentationFormat>
  <Paragraphs>187</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Слайд 1</vt:lpstr>
      <vt:lpstr>Слайд 2</vt:lpstr>
      <vt:lpstr>Слайд 3</vt:lpstr>
      <vt:lpstr>Слайд 4</vt:lpstr>
      <vt:lpstr>Unsere Ziele</vt:lpstr>
      <vt:lpstr>Zungenbrecher</vt:lpstr>
      <vt:lpstr>Frühlingsmonate</vt:lpstr>
      <vt:lpstr>Слайд 8</vt:lpstr>
      <vt:lpstr>Слайд 9</vt:lpstr>
      <vt:lpstr>Herkunft der Monatsbezeichnung</vt:lpstr>
      <vt:lpstr>Слайд 11</vt:lpstr>
      <vt:lpstr>Слайд 12</vt:lpstr>
      <vt:lpstr>Stellt die Sprichwörter  zusammen</vt:lpstr>
      <vt:lpstr>Findet die deutsch-russischen Äquivalente </vt:lpstr>
      <vt:lpstr>Das Wetter</vt:lpstr>
      <vt:lpstr>Wetterregeln </vt:lpstr>
      <vt:lpstr>Lest die “Es-Wettergeschichte”</vt:lpstr>
      <vt:lpstr>Слайд 18</vt:lpstr>
      <vt:lpstr>Was bedeutet für euch der Frühling?</vt:lpstr>
      <vt:lpstr>Was bedeutet für euch der Frühling?</vt:lpstr>
      <vt:lpstr>Was bedeutet für euch der Frühling?</vt:lpstr>
      <vt:lpstr>Bildet den Dialog zum Thema  „Magst du den Frühling?“</vt:lpstr>
      <vt:lpstr>Lustige Pause</vt:lpstr>
      <vt:lpstr>Слайд 24</vt:lpstr>
      <vt:lpstr>Слайд 25</vt:lpstr>
      <vt:lpstr>Слайд 26</vt:lpstr>
      <vt:lpstr>Слайд 27</vt:lpstr>
      <vt:lpstr>Was haben wir heute in der Deutschstunde gemacht ?</vt:lpstr>
      <vt:lpstr>Слайд 29</vt:lpstr>
      <vt:lpstr>Использованная литература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ЕленаВл</dc:creator>
  <cp:lastModifiedBy>Irchen</cp:lastModifiedBy>
  <cp:revision>271</cp:revision>
  <dcterms:created xsi:type="dcterms:W3CDTF">2016-02-16T13:09:17Z</dcterms:created>
  <dcterms:modified xsi:type="dcterms:W3CDTF">2016-02-25T11:17:41Z</dcterms:modified>
</cp:coreProperties>
</file>