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40"/>
  </p:notesMasterIdLst>
  <p:sldIdLst>
    <p:sldId id="344" r:id="rId2"/>
    <p:sldId id="340" r:id="rId3"/>
    <p:sldId id="342" r:id="rId4"/>
    <p:sldId id="343" r:id="rId5"/>
    <p:sldId id="345" r:id="rId6"/>
    <p:sldId id="351" r:id="rId7"/>
    <p:sldId id="276" r:id="rId8"/>
    <p:sldId id="279" r:id="rId9"/>
    <p:sldId id="285" r:id="rId10"/>
    <p:sldId id="289" r:id="rId11"/>
    <p:sldId id="293" r:id="rId12"/>
    <p:sldId id="291" r:id="rId13"/>
    <p:sldId id="290" r:id="rId14"/>
    <p:sldId id="292" r:id="rId15"/>
    <p:sldId id="286" r:id="rId16"/>
    <p:sldId id="295" r:id="rId17"/>
    <p:sldId id="296" r:id="rId18"/>
    <p:sldId id="346" r:id="rId19"/>
    <p:sldId id="284" r:id="rId20"/>
    <p:sldId id="258" r:id="rId21"/>
    <p:sldId id="269" r:id="rId22"/>
    <p:sldId id="270" r:id="rId23"/>
    <p:sldId id="320" r:id="rId24"/>
    <p:sldId id="339" r:id="rId25"/>
    <p:sldId id="298" r:id="rId26"/>
    <p:sldId id="331" r:id="rId27"/>
    <p:sldId id="314" r:id="rId28"/>
    <p:sldId id="347" r:id="rId29"/>
    <p:sldId id="332" r:id="rId30"/>
    <p:sldId id="336" r:id="rId31"/>
    <p:sldId id="337" r:id="rId32"/>
    <p:sldId id="307" r:id="rId33"/>
    <p:sldId id="311" r:id="rId34"/>
    <p:sldId id="338" r:id="rId35"/>
    <p:sldId id="308" r:id="rId36"/>
    <p:sldId id="348" r:id="rId37"/>
    <p:sldId id="267" r:id="rId38"/>
    <p:sldId id="352" r:id="rId3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5E517"/>
    <a:srgbClr val="293D8E"/>
    <a:srgbClr val="006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19" autoAdjust="0"/>
    <p:restoredTop sz="90317" autoAdjust="0"/>
  </p:normalViewPr>
  <p:slideViewPr>
    <p:cSldViewPr>
      <p:cViewPr>
        <p:scale>
          <a:sx n="60" d="100"/>
          <a:sy n="60" d="100"/>
        </p:scale>
        <p:origin x="-1572" y="-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10C0DDD-5F79-4E3E-BF42-9F17D96B215D}" type="datetimeFigureOut">
              <a:rPr lang="ru-RU"/>
              <a:pPr>
                <a:defRPr/>
              </a:pPr>
              <a:t>27.02.2016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BB7193A8-82AB-4D09-A04E-A9EBF8D701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076600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7193A8-82AB-4D09-A04E-A9EBF8D70107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8871E5-3344-43BD-8944-DCE2CF3EBA4E}" type="datetimeFigureOut">
              <a:rPr lang="ru-RU" smtClean="0"/>
              <a:pPr>
                <a:defRPr/>
              </a:pPr>
              <a:t>27.02.2016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28F287-E40D-4E6D-B67A-07753A5C01A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49AF198-EECA-4118-8A56-74C94BC3F9F3}" type="datetimeFigureOut">
              <a:rPr lang="ru-RU" smtClean="0"/>
              <a:pPr>
                <a:defRPr/>
              </a:pPr>
              <a:t>27.02.2016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F7E8A7-18C4-43EF-B0D7-5800995427D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FCCAC44-B7B0-4981-9667-9C4BF3A72916}" type="datetimeFigureOut">
              <a:rPr lang="ru-RU" smtClean="0"/>
              <a:pPr>
                <a:defRPr/>
              </a:pPr>
              <a:t>27.02.2016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967B06-AD4A-41FE-8CD8-D0635D256C0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A87D18-27DC-4998-90E1-864B6CA3FA03}" type="datetimeFigureOut">
              <a:rPr lang="ru-RU" smtClean="0"/>
              <a:pPr>
                <a:defRPr/>
              </a:pPr>
              <a:t>27.02.2016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7C506B-5955-4D68-A558-80486175210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9A96EB-CBE1-4CF0-A974-2FF14D72C1F6}" type="datetimeFigureOut">
              <a:rPr lang="ru-RU" smtClean="0"/>
              <a:pPr>
                <a:defRPr/>
              </a:pPr>
              <a:t>27.02.2016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4AF5E3-4608-4C4A-8994-27245511F2D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38AADF-BDBE-47E7-9C2C-46E1920EFB97}" type="datetimeFigureOut">
              <a:rPr lang="ru-RU" smtClean="0"/>
              <a:pPr>
                <a:defRPr/>
              </a:pPr>
              <a:t>27.02.2016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15A403-55BF-4DF3-9214-0612F3FD849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5F8572-006F-4ADD-9A28-539F9B2A0E87}" type="datetimeFigureOut">
              <a:rPr lang="ru-RU" smtClean="0"/>
              <a:pPr>
                <a:defRPr/>
              </a:pPr>
              <a:t>27.02.2016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46F995-2B22-4AC5-8C48-4F82BA43B2F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F04032-E148-4C90-9F6D-1C9376ACF1E5}" type="datetimeFigureOut">
              <a:rPr lang="ru-RU" smtClean="0"/>
              <a:pPr>
                <a:defRPr/>
              </a:pPr>
              <a:t>27.02.2016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67A6A2-EE84-4DAF-8C07-24DEC2CABA3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BEA9E8-50DF-40A7-81BD-8EC62C1C239D}" type="datetimeFigureOut">
              <a:rPr lang="ru-RU" smtClean="0"/>
              <a:pPr>
                <a:defRPr/>
              </a:pPr>
              <a:t>27.02.2016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C836B0-997B-4C7A-9BB0-5BD1A11314F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8792DCB-03DA-4716-874B-8E5F2ED0EB23}" type="datetimeFigureOut">
              <a:rPr lang="ru-RU" smtClean="0"/>
              <a:pPr>
                <a:defRPr/>
              </a:pPr>
              <a:t>27.02.2016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4C38BD-1CA5-4E3F-B997-F557442C8A0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3B3D56-28E8-4C3F-ACB2-0722E2DA5FD9}" type="datetimeFigureOut">
              <a:rPr lang="ru-RU" smtClean="0"/>
              <a:pPr>
                <a:defRPr/>
              </a:pPr>
              <a:t>27.02.2016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498B1D-56DB-439F-A40F-39194A284C7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E1FF3C35-B435-459A-9968-1CEEF2659A61}" type="datetimeFigureOut">
              <a:rPr lang="ru-RU" smtClean="0"/>
              <a:pPr>
                <a:defRPr/>
              </a:pPr>
              <a:t>27.02.2016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F139F125-2044-4601-B929-7AD01DDC7B0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 spd="slow">
    <p:wipe dir="d"/>
  </p:transition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&#1089;&#1077;&#1079;&#1086;&#1085;&#1099;-&#1075;&#1086;&#1076;&#1072;.&#1088;&#1092;/sites/default/files/Jukovskiy_Staray_usadiba_1.jpg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&#1057;&#1074;&#1077;&#1090;&#1083;&#1072;&#1085;&#1072;%20&#1085;&#1086;&#1074;&#1072;&#1103;\&#1074;&#1099;&#1089;&#1096;&#1072;&#1103;%20&#1082;&#1072;&#1090;&#1077;&#1075;&#1086;&#1088;&#1080;&#1103;\&#1087;&#1088;&#1077;&#1079;&#1077;&#1085;&#1090;&#1072;&#1094;&#1080;&#1103;%20&#1049;\&#1080;&#1089;&#1087;.&#1044;&#1072;&#1096;&#1072;%20&#1050;&#1086;&#1085;&#1099;&#1078;&#1077;&#1074;&#1072;%20-%20_&#1040;&#1087;&#1088;&#1077;&#1083;&#1100;_%20&#1088;&#1072;&#1076;&#1086;&#1089;&#1090;&#1085;&#1099;&#1081;%20&#1080;%20&#1079;&#1074;&#1077;&#1085;&#1103;&#1097;&#1080;&#1081;,&#1083;&#1072;&#1089;&#1082;&#1086;&#1074;&#1099;&#1081;%20&#1080;%20&#1084;&#1072;&#1085;&#1103;&#1097;&#1080;&#1081;,&#1076;&#1086;&#1073;&#1088;&#1099;&#1081;%20&#1080;%20&#1085;&#1072;&#1089;&#1090;&#1086;&#1103;&#1097;&#1080;&#1081;...mp3" TargetMode="Externa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text=&#1082;&#1083;&#1080;&#1087;&#1072;&#1088;&#1090;" TargetMode="Externa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docfish.ru/documents/stihi-o-vesne-dlya-detey-shkolnikov-doshkolnikov-detskie-detskiy-sad" TargetMode="External"/><Relationship Id="rId5" Type="http://schemas.openxmlformats.org/officeDocument/2006/relationships/hyperlink" Target="https://yandex.ru/images/search?text" TargetMode="External"/><Relationship Id="rId4" Type="http://schemas.openxmlformats.org/officeDocument/2006/relationships/hyperlink" Target="http://www.liveinternet.ru/users/svetlana-lina/post191958167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Жуковский Старая усадьба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439372" y="1340768"/>
            <a:ext cx="5610575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ru-RU" sz="6000" b="1" dirty="0" smtClean="0">
                <a:solidFill>
                  <a:srgbClr val="FFFF00"/>
                </a:solidFill>
              </a:rPr>
              <a:t>Добрый день!</a:t>
            </a:r>
            <a:endParaRPr lang="ru-RU" sz="6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олет, Чайка, крылья, взмах, птица, небо"/>
          <p:cNvPicPr>
            <a:picLocks noGrp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46"/>
          <a:stretch>
            <a:fillRect/>
          </a:stretch>
        </p:blipFill>
        <p:spPr bwMode="auto">
          <a:xfrm>
            <a:off x="251520" y="1916832"/>
            <a:ext cx="3470126" cy="2641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" name="Рисунок 4" descr="http://allforchildren.ru/pictures/shell_s/fightingconch.gif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276872"/>
            <a:ext cx="2376264" cy="2088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://familyandbaby.ucoz.ru/_nw/0/62869495.jpg"/>
          <p:cNvPicPr>
            <a:picLocks noGrp="1"/>
          </p:cNvPicPr>
          <p:nvPr>
            <p:ph sz="quarter" idx="13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566" t="1923" r="30893" b="53045"/>
          <a:stretch>
            <a:fillRect/>
          </a:stretch>
        </p:blipFill>
        <p:spPr bwMode="auto">
          <a:xfrm>
            <a:off x="1043608" y="1196752"/>
            <a:ext cx="2448272" cy="3888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Иконки и логотипы Спа, йога, массаж - векторный клипарт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0" t="66583" r="49800" b="17167"/>
          <a:stretch>
            <a:fillRect/>
          </a:stretch>
        </p:blipFill>
        <p:spPr bwMode="auto">
          <a:xfrm>
            <a:off x="3786182" y="785794"/>
            <a:ext cx="5072098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allforchildren.ru/pictures/snail_s/snail006.g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88840"/>
            <a:ext cx="4248472" cy="3744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go4.imgsmail.ru/imgpreview?key=75c3e0d6254e34b8&amp;mb=imgdb_preview_602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4929190" y="857232"/>
            <a:ext cx="3357586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одержимое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://im5-tub-ru.yandex.net/i?id=620956907-35-72&amp;n=21"/>
          <p:cNvPicPr>
            <a:picLocks noGrp="1"/>
          </p:cNvPicPr>
          <p:nvPr>
            <p:ph sz="quarter" idx="13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692696"/>
            <a:ext cx="3672408" cy="3960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allforchildren.ru/pictures/sleep_s/sleep059.g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3168352" cy="4464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://allforchildren.ru/pictures/pict_s/img002.gif"/>
          <p:cNvPicPr>
            <a:picLocks noGrp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3384376" cy="4392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02" r="59412" b="83676"/>
          <a:stretch>
            <a:fillRect/>
          </a:stretch>
        </p:blipFill>
        <p:spPr bwMode="auto">
          <a:xfrm>
            <a:off x="4500562" y="1857364"/>
            <a:ext cx="3386632" cy="3238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http://im0-tub-ru.yandex.net/i?id=336587578-29-72&amp;n=2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img-fotki.yandex.ru/get/9496/16969765.1b5/0_87ae8_684430ed_orig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9501222" y="357166"/>
            <a:ext cx="2362205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Колобок, рисунок, 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95739">
            <a:off x="-1790951" y="5403035"/>
            <a:ext cx="1375179" cy="1363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571736" y="714356"/>
            <a:ext cx="46807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Для вас игра  «Расскажи о звуке Й»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8260014"/>
      </p:ext>
    </p:extLst>
  </p:cSld>
  <p:clrMapOvr>
    <a:masterClrMapping/>
  </p:clrMapOvr>
  <p:transition spd="med" advTm="7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7.5E-6 -1.85185E-6 L 0.45676 -0.01064 " pathEditMode="relative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5.55112E-17 L -0.49497 0.12454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" y="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Ilia\AppData\Local\Temp\Rar$DI00.577\домик для гласных без арт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711" b="6608"/>
          <a:stretch/>
        </p:blipFill>
        <p:spPr bwMode="auto">
          <a:xfrm>
            <a:off x="357158" y="1571612"/>
            <a:ext cx="3214710" cy="40433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" name="Рисунок 4" descr="C:\Users\Ilia\AppData\Local\Temp\Rar$DI06.153\домик для согласных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7686" y="1571612"/>
            <a:ext cx="4504014" cy="4068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3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www.lenagold.ru/fon/clipart/k/kol/kolokol8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2808312" cy="3960440"/>
          </a:xfrm>
          <a:prstGeom prst="bracketPair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</p:pic>
      <p:pic>
        <p:nvPicPr>
          <p:cNvPr id="4" name="Рисунок 3" descr="http://im0-tub-ru.yandex.net/i?id=462783567-37-72&amp;n=21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666" b="10000"/>
          <a:stretch/>
        </p:blipFill>
        <p:spPr bwMode="auto">
          <a:xfrm>
            <a:off x="5004048" y="1412776"/>
            <a:ext cx="2952328" cy="3888432"/>
          </a:xfrm>
          <a:prstGeom prst="bracketPair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</p:cSld>
  <p:clrMapOvr>
    <a:masterClrMapping/>
  </p:clrMapOvr>
  <p:transition spd="slow" advTm="2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659" t="2703" r="48772" b="70062"/>
          <a:stretch>
            <a:fillRect/>
          </a:stretch>
        </p:blipFill>
        <p:spPr bwMode="auto">
          <a:xfrm rot="19530693">
            <a:off x="769333" y="2210939"/>
            <a:ext cx="2903609" cy="2730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48696"/>
          <a:stretch>
            <a:fillRect/>
          </a:stretch>
        </p:blipFill>
        <p:spPr bwMode="auto">
          <a:xfrm>
            <a:off x="3995936" y="2636912"/>
            <a:ext cx="4446072" cy="2101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user\Desktop\фоткт\13669656551106.gif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9900"/>
          <a:stretch>
            <a:fillRect/>
          </a:stretch>
        </p:blipFill>
        <p:spPr bwMode="auto">
          <a:xfrm>
            <a:off x="6012160" y="3140968"/>
            <a:ext cx="1083772" cy="110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dreamworlds.ru/uploads/posts/2011-03/1300900518_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85" y="-198784"/>
            <a:ext cx="9156785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85918" y="0"/>
            <a:ext cx="67866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Ребята, отгадайте загадку и </a:t>
            </a:r>
          </a:p>
          <a:p>
            <a:pPr algn="ctr"/>
            <a:r>
              <a:rPr lang="ru-RU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определите место звука Й в слове</a:t>
            </a:r>
            <a:endParaRPr lang="ru-RU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Рисунок 7" descr="Блог Дегтеревой Галины Дмитриевны: Наша первая акция &quot;Чистый лес- залог здоровья&quot;!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886075" y="2071678"/>
            <a:ext cx="2886075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Колобок, рисунок, 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9358346" y="4214818"/>
            <a:ext cx="1714512" cy="1652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94001318"/>
      </p:ext>
    </p:extLst>
  </p:cSld>
  <p:clrMapOvr>
    <a:masterClrMapping/>
  </p:clrMapOvr>
  <p:transition spd="slow" advTm="3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3229 0.10301 C -0.03941 0.11019 -0.04305 0.11181 -0.05139 0.11458 C -0.0717 0.13171 -0.10781 0.13241 -0.13073 0.1375 C -0.19392 0.13681 -0.25711 0.13727 -0.32031 0.13519 C -0.32569 0.13495 -0.33576 0.12824 -0.33576 0.12847 C -0.36527 0.14144 -0.44948 0.13148 -0.47899 0.13056 C -0.50607 0.12685 -0.53177 0.11644 -0.55816 0.10764 C -0.56597 0.10509 -0.57378 0.09653 -0.58229 0.09607 C -0.59496 0.09537 -0.60764 0.09607 -0.62031 0.09607 " pathEditMode="relative" rAng="0" ptsTypes="ffffffff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" y="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813 0.00949 L 0.3632 0.0094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user\Desktop\фоткт\ChristmasFairy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214290"/>
            <a:ext cx="67687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</a:rPr>
              <a:t>Фруктовый он и сливочный, </a:t>
            </a:r>
            <a:br>
              <a:rPr lang="ru-RU" sz="2800" b="1" dirty="0" smtClean="0">
                <a:solidFill>
                  <a:srgbClr val="00B050"/>
                </a:solidFill>
              </a:rPr>
            </a:br>
            <a:r>
              <a:rPr lang="ru-RU" sz="2800" b="1" dirty="0" smtClean="0">
                <a:solidFill>
                  <a:srgbClr val="00B050"/>
                </a:solidFill>
              </a:rPr>
              <a:t>На свете всех вкусней! </a:t>
            </a:r>
            <a:br>
              <a:rPr lang="ru-RU" sz="2800" b="1" dirty="0" smtClean="0">
                <a:solidFill>
                  <a:srgbClr val="00B050"/>
                </a:solidFill>
              </a:rPr>
            </a:br>
            <a:r>
              <a:rPr lang="ru-RU" sz="2800" b="1" dirty="0" smtClean="0">
                <a:solidFill>
                  <a:srgbClr val="00B050"/>
                </a:solidFill>
              </a:rPr>
              <a:t>Он в пластиковых баночках </a:t>
            </a:r>
            <a:br>
              <a:rPr lang="ru-RU" sz="2800" b="1" dirty="0" smtClean="0">
                <a:solidFill>
                  <a:srgbClr val="00B050"/>
                </a:solidFill>
              </a:rPr>
            </a:br>
            <a:r>
              <a:rPr lang="ru-RU" sz="2800" b="1" dirty="0" smtClean="0">
                <a:solidFill>
                  <a:srgbClr val="00B050"/>
                </a:solidFill>
              </a:rPr>
              <a:t>Для взрослых и детей.</a:t>
            </a:r>
          </a:p>
          <a:p>
            <a:r>
              <a:rPr lang="ru-RU" sz="2800" dirty="0">
                <a:solidFill>
                  <a:srgbClr val="006600"/>
                </a:solidFill>
                <a:latin typeface="Arial Black" pitchFamily="34" charset="0"/>
              </a:rPr>
              <a:t/>
            </a:r>
            <a:br>
              <a:rPr lang="ru-RU" sz="2800" dirty="0">
                <a:solidFill>
                  <a:srgbClr val="006600"/>
                </a:solidFill>
                <a:latin typeface="Arial Black" pitchFamily="34" charset="0"/>
              </a:rPr>
            </a:br>
            <a:endParaRPr lang="ru-RU" sz="2800" dirty="0">
              <a:solidFill>
                <a:srgbClr val="006600"/>
              </a:solidFill>
              <a:latin typeface="Arial Black" pitchFamily="34" charset="0"/>
            </a:endParaRPr>
          </a:p>
        </p:txBody>
      </p:sp>
      <p:pic>
        <p:nvPicPr>
          <p:cNvPr id="5" name="Рисунок 4" descr="http://im7-tub-ru.yandex.net/i?id=153024084-30-72&amp;n=1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938304"/>
            <a:ext cx="3816424" cy="3659048"/>
          </a:xfrm>
          <a:prstGeom prst="bracketPair">
            <a:avLst/>
          </a:prstGeom>
          <a:noFill/>
          <a:ln>
            <a:solidFill>
              <a:srgbClr val="00660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351721" y="5871896"/>
            <a:ext cx="500062" cy="428625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5877271"/>
            <a:ext cx="500062" cy="428625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619672" y="5877272"/>
            <a:ext cx="500062" cy="428625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57158" y="5857892"/>
            <a:ext cx="533696" cy="428625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spd="slow" advTm="2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404664"/>
            <a:ext cx="64087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7030A0"/>
                </a:solidFill>
                <a:latin typeface="Arial Black" pitchFamily="34" charset="0"/>
              </a:rPr>
              <a:t>С молоком, лимоном, медом,</a:t>
            </a:r>
            <a:br>
              <a:rPr lang="ru-RU" sz="2800" dirty="0">
                <a:solidFill>
                  <a:srgbClr val="7030A0"/>
                </a:solidFill>
                <a:latin typeface="Arial Black" pitchFamily="34" charset="0"/>
              </a:rPr>
            </a:br>
            <a:r>
              <a:rPr lang="ru-RU" sz="2800" dirty="0">
                <a:solidFill>
                  <a:srgbClr val="7030A0"/>
                </a:solidFill>
                <a:latin typeface="Arial Black" pitchFamily="34" charset="0"/>
              </a:rPr>
              <a:t>С тортом, или </a:t>
            </a:r>
            <a:r>
              <a:rPr lang="ru-RU" sz="2800" dirty="0" smtClean="0">
                <a:solidFill>
                  <a:srgbClr val="7030A0"/>
                </a:solidFill>
                <a:latin typeface="Arial Black" pitchFamily="34" charset="0"/>
              </a:rPr>
              <a:t>бутербродом</a:t>
            </a:r>
            <a:r>
              <a:rPr lang="ru-RU" sz="2800" dirty="0">
                <a:solidFill>
                  <a:srgbClr val="7030A0"/>
                </a:solidFill>
                <a:latin typeface="Arial Black" pitchFamily="34" charset="0"/>
              </a:rPr>
              <a:t>,</a:t>
            </a:r>
            <a:br>
              <a:rPr lang="ru-RU" sz="2800" dirty="0">
                <a:solidFill>
                  <a:srgbClr val="7030A0"/>
                </a:solidFill>
                <a:latin typeface="Arial Black" pitchFamily="34" charset="0"/>
              </a:rPr>
            </a:br>
            <a:r>
              <a:rPr lang="ru-RU" sz="2800" dirty="0">
                <a:solidFill>
                  <a:srgbClr val="7030A0"/>
                </a:solidFill>
                <a:latin typeface="Arial Black" pitchFamily="34" charset="0"/>
              </a:rPr>
              <a:t>Иди скорей гостей встречай</a:t>
            </a:r>
            <a:br>
              <a:rPr lang="ru-RU" sz="2800" dirty="0">
                <a:solidFill>
                  <a:srgbClr val="7030A0"/>
                </a:solidFill>
                <a:latin typeface="Arial Black" pitchFamily="34" charset="0"/>
              </a:rPr>
            </a:br>
            <a:r>
              <a:rPr lang="ru-RU" sz="2800" dirty="0">
                <a:solidFill>
                  <a:srgbClr val="7030A0"/>
                </a:solidFill>
                <a:latin typeface="Arial Black" pitchFamily="34" charset="0"/>
              </a:rPr>
              <a:t>Наливай всем </a:t>
            </a:r>
            <a:r>
              <a:rPr lang="ru-RU" sz="2800" dirty="0" smtClean="0">
                <a:solidFill>
                  <a:srgbClr val="7030A0"/>
                </a:solidFill>
                <a:latin typeface="Arial Black" pitchFamily="34" charset="0"/>
              </a:rPr>
              <a:t>вкусный …</a:t>
            </a:r>
            <a:endParaRPr lang="ru-RU" sz="2800" dirty="0">
              <a:solidFill>
                <a:srgbClr val="7030A0"/>
              </a:solidFill>
              <a:latin typeface="Arial Black" pitchFamily="34" charset="0"/>
            </a:endParaRPr>
          </a:p>
        </p:txBody>
      </p:sp>
      <p:pic>
        <p:nvPicPr>
          <p:cNvPr id="4" name="Рисунок 3" descr="http://im2-tub-ru.yandex.net/i?id=189982471-18-72&amp;n=2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889"/>
          <a:stretch/>
        </p:blipFill>
        <p:spPr bwMode="auto">
          <a:xfrm>
            <a:off x="3214688" y="2780928"/>
            <a:ext cx="5533776" cy="37444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6093296"/>
            <a:ext cx="500062" cy="428625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115616" y="6093296"/>
            <a:ext cx="500062" cy="428625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763688" y="6093295"/>
            <a:ext cx="500062" cy="428625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785918" y="6072206"/>
            <a:ext cx="500062" cy="42862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2402954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5" grpId="0" animBg="1"/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8596" y="642918"/>
            <a:ext cx="65722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Arial Black" pitchFamily="34" charset="0"/>
              </a:rPr>
              <a:t>Под сосной </a:t>
            </a:r>
            <a:r>
              <a:rPr lang="ru-RU" sz="2400" b="1" smtClean="0">
                <a:solidFill>
                  <a:srgbClr val="FF0000"/>
                </a:solidFill>
                <a:latin typeface="Arial Black" pitchFamily="34" charset="0"/>
              </a:rPr>
              <a:t>построен </a:t>
            </a:r>
            <a:r>
              <a:rPr lang="ru-RU" sz="2400" b="1" smtClean="0">
                <a:solidFill>
                  <a:srgbClr val="FF0000"/>
                </a:solidFill>
                <a:latin typeface="Arial Black" pitchFamily="34" charset="0"/>
              </a:rPr>
              <a:t>город</a:t>
            </a:r>
            <a:endParaRPr lang="ru-RU" sz="24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r>
              <a:rPr lang="ru-RU" sz="2400" b="1" dirty="0" smtClean="0">
                <a:solidFill>
                  <a:srgbClr val="FF0000"/>
                </a:solidFill>
                <a:latin typeface="Arial Black" pitchFamily="34" charset="0"/>
              </a:rPr>
              <a:t>Из травинок и иголок. </a:t>
            </a:r>
            <a:endParaRPr lang="ru-RU" sz="24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r>
              <a:rPr lang="ru-RU" sz="2400" b="1" dirty="0" smtClean="0">
                <a:solidFill>
                  <a:srgbClr val="FF0000"/>
                </a:solidFill>
                <a:latin typeface="Arial Black" pitchFamily="34" charset="0"/>
              </a:rPr>
              <a:t>Взад-вперёд снуют здесь жители,</a:t>
            </a:r>
            <a:br>
              <a:rPr lang="ru-RU" sz="24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Arial Black" pitchFamily="34" charset="0"/>
              </a:rPr>
              <a:t>По профессии - строители.</a:t>
            </a:r>
            <a:endParaRPr lang="ru-RU" sz="24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endParaRPr lang="ru-RU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6" name="Рисунок 5" descr="http://moikompas.ru/img/compas/2008-02-08/chitaem_detjam/18410231.jpg"/>
          <p:cNvPicPr/>
          <p:nvPr/>
        </p:nvPicPr>
        <p:blipFill rotWithShape="1">
          <a:blip r:embed="rId2" cstate="print">
            <a:clrChange>
              <a:clrFrom>
                <a:srgbClr val="F5F6F8"/>
              </a:clrFrom>
              <a:clrTo>
                <a:srgbClr val="F5F6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792" b="2750"/>
          <a:stretch/>
        </p:blipFill>
        <p:spPr bwMode="auto">
          <a:xfrm>
            <a:off x="3491880" y="1916832"/>
            <a:ext cx="5424438" cy="47329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1520" y="6021288"/>
            <a:ext cx="500062" cy="428625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899592" y="6021288"/>
            <a:ext cx="500062" cy="428625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547664" y="6021288"/>
            <a:ext cx="500062" cy="428625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28662" y="6000768"/>
            <a:ext cx="500062" cy="428625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2557977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im8-tub-ru.yandex.net/i?id=420380373-11-72&amp;n=2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0" y="0"/>
            <a:ext cx="4968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У меня самое хитрое задание!</a:t>
            </a:r>
          </a:p>
          <a:p>
            <a:pPr algn="ctr"/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Определите, какие слова состоят из трёх слогов! </a:t>
            </a: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Рисунок 5" descr="Колобок, рисунок, 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14282" y="4929198"/>
            <a:ext cx="1814521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pictures.ucoz.ru/_ph/3/2/975905196.pn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1357298"/>
            <a:ext cx="3214710" cy="3004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339320098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 l="72414" t="72678"/>
          <a:stretch>
            <a:fillRect/>
          </a:stretch>
        </p:blipFill>
        <p:spPr bwMode="auto">
          <a:xfrm>
            <a:off x="2267744" y="5589240"/>
            <a:ext cx="230425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esktop\фоткт\iod2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698" r="25698"/>
          <a:stretch>
            <a:fillRect/>
          </a:stretch>
        </p:blipFill>
        <p:spPr bwMode="auto">
          <a:xfrm>
            <a:off x="827584" y="764704"/>
            <a:ext cx="504055" cy="1344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esktop\фоткт\0003-003-Zagadki.jp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939" t="5846" r="5989"/>
          <a:stretch>
            <a:fillRect/>
          </a:stretch>
        </p:blipFill>
        <p:spPr bwMode="auto">
          <a:xfrm>
            <a:off x="2699792" y="260648"/>
            <a:ext cx="3520328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Desktop\фоткт\Zeskantmoeren_DIN_934_Messing-500x500.jpg"/>
          <p:cNvPicPr/>
          <p:nvPr/>
        </p:nvPicPr>
        <p:blipFill>
          <a:blip r:embed="rId5" cstate="print">
            <a:clrChange>
              <a:clrFrom>
                <a:srgbClr val="FFFCF9"/>
              </a:clrFrom>
              <a:clrTo>
                <a:srgbClr val="FFFCF9">
                  <a:alpha val="0"/>
                </a:srgbClr>
              </a:clrTo>
            </a:clrChange>
          </a:blip>
          <a:srcRect l="11000" t="7600" r="11200" b="7600"/>
          <a:stretch>
            <a:fillRect/>
          </a:stretch>
        </p:blipFill>
        <p:spPr bwMode="auto">
          <a:xfrm>
            <a:off x="1331640" y="2276872"/>
            <a:ext cx="864096" cy="1189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aravai1"/>
          <p:cNvPicPr/>
          <p:nvPr/>
        </p:nvPicPr>
        <p:blipFill>
          <a:blip r:embed="rId6" cstate="print">
            <a:clrChange>
              <a:clrFrom>
                <a:srgbClr val="B5A79A"/>
              </a:clrFrom>
              <a:clrTo>
                <a:srgbClr val="B5A79A">
                  <a:alpha val="0"/>
                </a:srgbClr>
              </a:clrTo>
            </a:clrChange>
          </a:blip>
          <a:srcRect l="4837" r="23168" b="6989"/>
          <a:stretch>
            <a:fillRect/>
          </a:stretch>
        </p:blipFill>
        <p:spPr bwMode="auto">
          <a:xfrm>
            <a:off x="7164288" y="764704"/>
            <a:ext cx="1224136" cy="1209303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user\Desktop\фоткт\лиейка.jpg"/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00" t="3200" r="2000" b="4200"/>
          <a:stretch>
            <a:fillRect/>
          </a:stretch>
        </p:blipFill>
        <p:spPr bwMode="auto">
          <a:xfrm>
            <a:off x="3059832" y="2276872"/>
            <a:ext cx="1128413" cy="1179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user\Desktop\фоткт\dyumovochka.jpg"/>
          <p:cNvPicPr/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610" t="14564" r="4965" b="3074"/>
          <a:stretch>
            <a:fillRect/>
          </a:stretch>
        </p:blipFill>
        <p:spPr bwMode="auto">
          <a:xfrm>
            <a:off x="4932040" y="2276872"/>
            <a:ext cx="1152128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octor1"/>
          <p:cNvPicPr/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76256" y="2204864"/>
            <a:ext cx="1008112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96296E-6 L -0.2165 0.6680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" y="3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726 0.08218 L -0.27413 0.4497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" y="1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 0.1037 L 0.004 0.4398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im8-tub-ru.yandex.net/i?id=209433981-17-72&amp;n=2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://img-fotki.yandex.ru/get/5410/119528728.a2d/0_96183_b34e5b25_XL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302177" flipH="1">
            <a:off x="4507184" y="273291"/>
            <a:ext cx="3186555" cy="402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Колобок, рисунок, 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640627">
            <a:off x="1361304" y="2751780"/>
            <a:ext cx="1508801" cy="1435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77175282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user\Desktop\фоткт\1362212230_vesna.jpg"/>
          <p:cNvPicPr/>
          <p:nvPr/>
        </p:nvPicPr>
        <p:blipFill>
          <a:blip r:embed="rId3" cstate="print"/>
          <a:srcRect l="13281" b="158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esktop\фоткт\884dc8629e43.jpg"/>
          <p:cNvPicPr/>
          <p:nvPr/>
        </p:nvPicPr>
        <p:blipFill>
          <a:blip r:embed="rId4" cstate="print"/>
          <a:srcRect l="38750" t="63389" r="42656" b="26988"/>
          <a:stretch>
            <a:fillRect/>
          </a:stretch>
        </p:blipFill>
        <p:spPr bwMode="auto">
          <a:xfrm>
            <a:off x="5868144" y="6093296"/>
            <a:ext cx="1133475" cy="43815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Desktop\фоткт\884dc8629e43.jpg"/>
          <p:cNvPicPr/>
          <p:nvPr/>
        </p:nvPicPr>
        <p:blipFill>
          <a:blip r:embed="rId4" cstate="print"/>
          <a:srcRect l="38750" t="63389" r="42656" b="26988"/>
          <a:stretch>
            <a:fillRect/>
          </a:stretch>
        </p:blipFill>
        <p:spPr bwMode="auto">
          <a:xfrm rot="21124770">
            <a:off x="7596336" y="6165304"/>
            <a:ext cx="1133475" cy="43815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ser\Desktop\фоткт\14182_1.jpg"/>
          <p:cNvPicPr/>
          <p:nvPr/>
        </p:nvPicPr>
        <p:blipFill>
          <a:blip r:embed="rId5" cstate="print">
            <a:clrChange>
              <a:clrFrom>
                <a:srgbClr val="5F5D5E"/>
              </a:clrFrom>
              <a:clrTo>
                <a:srgbClr val="5F5D5E">
                  <a:alpha val="0"/>
                </a:srgbClr>
              </a:clrTo>
            </a:clrChange>
          </a:blip>
          <a:srcRect l="13788" r="15138" b="16701"/>
          <a:stretch>
            <a:fillRect/>
          </a:stretch>
        </p:blipFill>
        <p:spPr bwMode="auto">
          <a:xfrm>
            <a:off x="611560" y="6169918"/>
            <a:ext cx="720080" cy="688082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C:\Users\user\Desktop\фоткт\1362212230_vesna.jpg"/>
          <p:cNvPicPr/>
          <p:nvPr/>
        </p:nvPicPr>
        <p:blipFill>
          <a:blip r:embed="rId2" cstate="print"/>
          <a:srcRect l="13281" b="158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95536" y="3356992"/>
            <a:ext cx="113449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</a:t>
            </a:r>
            <a:endParaRPr lang="ru-RU" sz="9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88224" y="4005064"/>
            <a:ext cx="114165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</a:t>
            </a:r>
            <a:endParaRPr lang="ru-RU" sz="9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5288340"/>
            <a:ext cx="95090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</a:t>
            </a:r>
            <a:endParaRPr lang="ru-RU" sz="9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508104" y="3789040"/>
            <a:ext cx="106952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</a:t>
            </a:r>
            <a:endParaRPr lang="ru-RU" sz="9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057651" y="5288340"/>
            <a:ext cx="105990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Э</a:t>
            </a:r>
            <a:endParaRPr lang="ru-RU" sz="9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779912" y="3429000"/>
            <a:ext cx="139012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Ы</a:t>
            </a:r>
            <a:endParaRPr lang="ru-RU" sz="9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483768" y="5013176"/>
            <a:ext cx="106952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/>
              </a:rPr>
              <a:t>Й</a:t>
            </a:r>
            <a:endParaRPr lang="ru-RU" sz="9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835696" y="3573016"/>
            <a:ext cx="107433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1905"/>
                <a:solidFill>
                  <a:schemeClr val="bg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</a:t>
            </a:r>
            <a:endParaRPr lang="ru-RU" sz="9600" b="1" cap="none" spc="0" dirty="0">
              <a:ln w="1905"/>
              <a:solidFill>
                <a:schemeClr val="bg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996256" y="5288340"/>
            <a:ext cx="93647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</a:t>
            </a:r>
            <a:endParaRPr lang="ru-RU" sz="9600" b="1" cap="none" spc="0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740352" y="4797152"/>
            <a:ext cx="121058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</a:t>
            </a:r>
            <a:endParaRPr lang="ru-RU" sz="9600" b="1" cap="none" spc="0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271673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750"/>
                            </p:stCondLst>
                            <p:childTnLst>
                              <p:par>
                                <p:cTn id="10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750"/>
                            </p:stCondLst>
                            <p:childTnLst>
                              <p:par>
                                <p:cTn id="30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50"/>
                            </p:stCondLst>
                            <p:childTnLst>
                              <p:par>
                                <p:cTn id="4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А в сосновом бору встретил колобок </a:t>
            </a:r>
            <a:r>
              <a:rPr lang="ru-RU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Старичка-лесовичка</a:t>
            </a:r>
            <a:endParaRPr lang="ru-RU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" name="Рисунок 2" descr="C:\Users\user\Desktop\фоткт\1362212230_vesna.jpg"/>
          <p:cNvPicPr/>
          <p:nvPr/>
        </p:nvPicPr>
        <p:blipFill>
          <a:blip r:embed="rId2" cstate="print"/>
          <a:srcRect l="13281" b="158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Зайцы, кролики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0" y="5000636"/>
            <a:ext cx="1781504" cy="1247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6 1.11111E-6 C -0.0283 -0.02408 -0.05643 -0.04792 -0.08108 -0.04375 C -0.10573 -0.03959 -0.13421 0.01296 -0.14827 0.02523 C -0.16233 0.0375 -0.15087 0.04051 -0.16546 0.02986 C -0.18004 0.01921 -0.21129 -0.03982 -0.23629 -0.03912 C -0.26129 -0.03843 -0.29271 0.02268 -0.31546 0.03449 C -0.3382 0.04629 -0.3507 0.04791 -0.3724 0.03217 C -0.39428 0.01643 -0.42188 -0.04815 -0.44653 -0.05972 C -0.47119 -0.0713 -0.50018 -0.05162 -0.52067 -0.03681 C -0.54115 -0.02199 -0.54775 0.01875 -0.56893 0.02986 C -0.59011 0.04097 -0.62535 0.04745 -0.64827 0.02986 C -0.67119 0.01227 -0.68664 -0.06088 -0.70695 -0.07593 C -0.72726 -0.09097 -0.74775 -0.075 -0.77067 -0.05972 C -0.79358 -0.04445 -0.82518 0.00254 -0.8448 0.0162 C -0.86442 0.02986 -0.88021 0.02106 -0.88803 0.02291 " pathEditMode="relative" ptsTypes="aaaaaaaaaaaaa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C:\Users\user\Desktop\фоткт\1362212230_vesna.jpg"/>
          <p:cNvPicPr/>
          <p:nvPr/>
        </p:nvPicPr>
        <p:blipFill>
          <a:blip r:embed="rId2" cstate="print"/>
          <a:srcRect l="13281" b="158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52" t="109" r="82244" b="92710"/>
          <a:stretch>
            <a:fillRect/>
          </a:stretch>
        </p:blipFill>
        <p:spPr bwMode="auto">
          <a:xfrm>
            <a:off x="7452320" y="1916832"/>
            <a:ext cx="3857652" cy="4348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funforkids.ru/pictures/ruskazka/skazka_32.gi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588224" y="4077072"/>
            <a:ext cx="2357454" cy="2275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://im7-tub-ru.yandex.net/i?id=8122476-04-72&amp;n=21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59" t="5835" r="1725" b="16446"/>
          <a:stretch/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2" name="Рисунок 11" descr="http://www.svidanok.net/files/imagecache/pro-photo/images/users/20201.jpg"/>
          <p:cNvPicPr/>
          <p:nvPr/>
        </p:nvPicPr>
        <p:blipFill rotWithShape="1">
          <a:blip r:embed="rId6" cstate="print">
            <a:clrChange>
              <a:clrFrom>
                <a:srgbClr val="F0F1F5"/>
              </a:clrFrom>
              <a:clrTo>
                <a:srgbClr val="F0F1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6781"/>
          <a:stretch/>
        </p:blipFill>
        <p:spPr bwMode="auto">
          <a:xfrm>
            <a:off x="4571999" y="4365104"/>
            <a:ext cx="981075" cy="9626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user\Desktop\фоткт\Savrasov_Grachi_Prileteli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0"/>
            <a:ext cx="554461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esktop\фоткт\1186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0"/>
            <a:ext cx="7992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esktop\фоткт\Levitan_Mart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ser\Desktop\фоткт\1184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203848" y="2420888"/>
            <a:ext cx="307738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 smtClean="0">
                <a:solidFill>
                  <a:schemeClr val="accent6">
                    <a:lumMod val="75000"/>
                  </a:schemeClr>
                </a:solidFill>
              </a:rPr>
              <a:t>МАРТ</a:t>
            </a:r>
            <a:endParaRPr lang="ru-RU" sz="8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D:\светлана\рамки\1262984991_864a0685bb8d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167" b="28888"/>
          <a:stretch/>
        </p:blipFill>
        <p:spPr bwMode="auto">
          <a:xfrm>
            <a:off x="107504" y="0"/>
            <a:ext cx="90364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000100" y="1214422"/>
            <a:ext cx="692948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B050"/>
                </a:solidFill>
              </a:rPr>
              <a:t>В апреле</a:t>
            </a:r>
          </a:p>
          <a:p>
            <a:endParaRPr lang="ru-RU" sz="3200" b="1" dirty="0" smtClean="0">
              <a:solidFill>
                <a:srgbClr val="00B050"/>
              </a:solidFill>
            </a:endParaRPr>
          </a:p>
          <a:p>
            <a:r>
              <a:rPr lang="ru-RU" sz="3200" b="1" dirty="0" smtClean="0">
                <a:solidFill>
                  <a:srgbClr val="00B050"/>
                </a:solidFill>
              </a:rPr>
              <a:t>Первый солнечный денёк,</a:t>
            </a:r>
          </a:p>
          <a:p>
            <a:r>
              <a:rPr lang="ru-RU" sz="3200" b="1" dirty="0" smtClean="0">
                <a:solidFill>
                  <a:srgbClr val="00B050"/>
                </a:solidFill>
              </a:rPr>
              <a:t>Дует вешний ветерок.</a:t>
            </a:r>
          </a:p>
          <a:p>
            <a:r>
              <a:rPr lang="ru-RU" sz="3200" b="1" dirty="0" smtClean="0">
                <a:solidFill>
                  <a:srgbClr val="00B050"/>
                </a:solidFill>
              </a:rPr>
              <a:t>Воробьи развеселились</a:t>
            </a:r>
          </a:p>
          <a:p>
            <a:r>
              <a:rPr lang="ru-RU" sz="3200" b="1" dirty="0" smtClean="0">
                <a:solidFill>
                  <a:srgbClr val="00B050"/>
                </a:solidFill>
              </a:rPr>
              <a:t>В эти тёплые часы,</a:t>
            </a:r>
          </a:p>
          <a:p>
            <a:r>
              <a:rPr lang="ru-RU" sz="3200" b="1" dirty="0" smtClean="0">
                <a:solidFill>
                  <a:srgbClr val="00B050"/>
                </a:solidFill>
              </a:rPr>
              <a:t>А сосульки прослезились</a:t>
            </a:r>
          </a:p>
          <a:p>
            <a:r>
              <a:rPr lang="ru-RU" sz="3200" b="1" dirty="0" smtClean="0">
                <a:solidFill>
                  <a:srgbClr val="00B050"/>
                </a:solidFill>
              </a:rPr>
              <a:t>И повесили носы.</a:t>
            </a:r>
          </a:p>
          <a:p>
            <a:endParaRPr lang="ru-RU" sz="3200" dirty="0" smtClean="0"/>
          </a:p>
          <a:p>
            <a:r>
              <a:rPr lang="ru-RU" sz="3200" dirty="0" smtClean="0">
                <a:solidFill>
                  <a:srgbClr val="00B050"/>
                </a:solidFill>
              </a:rPr>
              <a:t>(В. Орлов)</a:t>
            </a:r>
            <a:endParaRPr lang="ru-RU" sz="3200" dirty="0">
              <a:solidFill>
                <a:srgbClr val="00B050"/>
              </a:solidFill>
            </a:endParaRPr>
          </a:p>
        </p:txBody>
      </p:sp>
      <p:pic>
        <p:nvPicPr>
          <p:cNvPr id="4" name="Рисунок 3" descr="1680x1050 белый шлем, робот, белый фон картинки на рабочий с…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963" t="3422" r="8437" b="2890"/>
          <a:stretch>
            <a:fillRect/>
          </a:stretch>
        </p:blipFill>
        <p:spPr bwMode="auto">
          <a:xfrm>
            <a:off x="5286380" y="2285992"/>
            <a:ext cx="31242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svidanok.net/files/imagecache/pro-photo/images/users/20201.jpg"/>
          <p:cNvPicPr/>
          <p:nvPr/>
        </p:nvPicPr>
        <p:blipFill rotWithShape="1">
          <a:blip r:embed="rId2" cstate="print">
            <a:clrChange>
              <a:clrFrom>
                <a:srgbClr val="E4E2E7"/>
              </a:clrFrom>
              <a:clrTo>
                <a:srgbClr val="E4E2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6781"/>
          <a:stretch/>
        </p:blipFill>
        <p:spPr bwMode="auto">
          <a:xfrm>
            <a:off x="1547664" y="0"/>
            <a:ext cx="6408712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светлана\рамки\1262985029_40e2332533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333" t="5621" r="8333" b="4718"/>
          <a:stretch>
            <a:fillRect/>
          </a:stretch>
        </p:blipFill>
        <p:spPr bwMode="auto">
          <a:xfrm rot="5400000">
            <a:off x="1147685" y="-1127633"/>
            <a:ext cx="6837948" cy="913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87624" y="1052736"/>
            <a:ext cx="69127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 </a:t>
            </a:r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</a:rPr>
              <a:t>Мы вели себя </a:t>
            </a:r>
            <a:r>
              <a:rPr lang="ru-RU" sz="3600" b="1" dirty="0" err="1" smtClean="0">
                <a:solidFill>
                  <a:schemeClr val="accent6">
                    <a:lumMod val="75000"/>
                  </a:schemeClr>
                </a:solidFill>
              </a:rPr>
              <a:t>достольно</a:t>
            </a:r>
            <a:endParaRPr lang="ru-RU" sz="36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</a:rPr>
              <a:t>И играли все </a:t>
            </a:r>
            <a:r>
              <a:rPr lang="ru-RU" sz="3600" b="1" dirty="0" err="1" smtClean="0">
                <a:solidFill>
                  <a:schemeClr val="accent6">
                    <a:lumMod val="75000"/>
                  </a:schemeClr>
                </a:solidFill>
              </a:rPr>
              <a:t>спокольно</a:t>
            </a:r>
            <a:r>
              <a:rPr lang="ru-RU" sz="3600" dirty="0" smtClean="0"/>
              <a:t>.</a:t>
            </a:r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algn="ctr"/>
            <a:endParaRPr lang="ru-RU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Рисунок 3" descr="C:\Users\user\Desktop\фоткт\BF36146F880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2708920"/>
            <a:ext cx="2664296" cy="3816424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763688" y="1052736"/>
            <a:ext cx="5832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</a:rPr>
              <a:t>Налетел пчелиный роль</a:t>
            </a:r>
          </a:p>
          <a:p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</a:rPr>
              <a:t>Нелегка медведя рой</a:t>
            </a:r>
            <a:endParaRPr lang="ru-RU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3491880" y="11967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722166" y="1052736"/>
            <a:ext cx="64924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B050"/>
                </a:solidFill>
              </a:rPr>
              <a:t>Игра</a:t>
            </a:r>
          </a:p>
          <a:p>
            <a:r>
              <a:rPr lang="ru-RU" sz="3600" b="1" dirty="0" smtClean="0">
                <a:solidFill>
                  <a:srgbClr val="00B050"/>
                </a:solidFill>
              </a:rPr>
              <a:t>«Найди и исправь ошибки»</a:t>
            </a:r>
            <a:endParaRPr lang="ru-RU" sz="3600" b="1" dirty="0">
              <a:solidFill>
                <a:srgbClr val="00B050"/>
              </a:solidFill>
            </a:endParaRPr>
          </a:p>
        </p:txBody>
      </p:sp>
      <p:pic>
        <p:nvPicPr>
          <p:cNvPr id="9" name="Рисунок 8" descr="http://www.playcast.ru/uploads/2015/05/25/13732613.png"/>
          <p:cNvPicPr/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b="44533"/>
          <a:stretch>
            <a:fillRect/>
          </a:stretch>
        </p:blipFill>
        <p:spPr bwMode="auto">
          <a:xfrm>
            <a:off x="2357422" y="2786058"/>
            <a:ext cx="5000660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30599142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www.svidanok.net/files/imagecache/pro-photo/images/users/20201.jpg"/>
          <p:cNvPicPr/>
          <p:nvPr/>
        </p:nvPicPr>
        <p:blipFill rotWithShape="1">
          <a:blip r:embed="rId2" cstate="print">
            <a:clrChange>
              <a:clrFrom>
                <a:srgbClr val="E4E2E7"/>
              </a:clrFrom>
              <a:clrTo>
                <a:srgbClr val="E4E2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6781"/>
          <a:stretch/>
        </p:blipFill>
        <p:spPr bwMode="auto">
          <a:xfrm>
            <a:off x="1331640" y="0"/>
            <a:ext cx="6408712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82022339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рамки\swolnze3-big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32" r="2257" b="37240"/>
          <a:stretch/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28662" y="1500174"/>
            <a:ext cx="7143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         </a:t>
            </a:r>
          </a:p>
          <a:p>
            <a:r>
              <a:rPr lang="ru-RU" sz="2800" b="1" dirty="0" smtClean="0">
                <a:solidFill>
                  <a:srgbClr val="FF0000"/>
                </a:solidFill>
              </a:rPr>
              <a:t>        Вспомним игру-забаву </a:t>
            </a:r>
          </a:p>
          <a:p>
            <a:r>
              <a:rPr lang="ru-RU" sz="2800" b="1" dirty="0" smtClean="0">
                <a:solidFill>
                  <a:srgbClr val="FF0000"/>
                </a:solidFill>
              </a:rPr>
              <a:t>              про медведя!</a:t>
            </a:r>
          </a:p>
          <a:p>
            <a:endParaRPr lang="ru-RU" sz="2800" b="1" dirty="0" smtClean="0">
              <a:solidFill>
                <a:srgbClr val="FF0000"/>
              </a:solidFill>
            </a:endParaRPr>
          </a:p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ru-RU" sz="28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2800" b="1" dirty="0" smtClean="0">
              <a:solidFill>
                <a:srgbClr val="FF0000"/>
              </a:solidFill>
            </a:endParaRPr>
          </a:p>
          <a:p>
            <a:endParaRPr lang="ru-RU" sz="2800" b="1" dirty="0" smtClean="0">
              <a:solidFill>
                <a:srgbClr val="FF0000"/>
              </a:solidFill>
            </a:endParaRPr>
          </a:p>
          <a:p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Картинка animals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214578" y="2928934"/>
            <a:ext cx="2214578" cy="3633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voronina00 - альбом &quot;Клипарты на прозрачном фоне / зайчики, кошки, белки, ежики,мышки&quot; на Яндекс.Фотках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576" t="9934" r="19868" b="8940"/>
          <a:stretch>
            <a:fillRect/>
          </a:stretch>
        </p:blipFill>
        <p:spPr bwMode="auto">
          <a:xfrm flipH="1">
            <a:off x="9144000" y="4572008"/>
            <a:ext cx="1438275" cy="1753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12101 -0.00393 L 0.37101 -0.00393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865 -0.00046 L -0.47622 -0.0319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" y="-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http://www.svidanok.net/files/imagecache/pro-photo/images/users/20201.jpg"/>
          <p:cNvPicPr/>
          <p:nvPr/>
        </p:nvPicPr>
        <p:blipFill rotWithShape="1">
          <a:blip r:embed="rId2" cstate="print">
            <a:clrChange>
              <a:clrFrom>
                <a:srgbClr val="E4E2E7"/>
              </a:clrFrom>
              <a:clrTo>
                <a:srgbClr val="E4E2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6781"/>
          <a:stretch/>
        </p:blipFill>
        <p:spPr bwMode="auto">
          <a:xfrm>
            <a:off x="1763688" y="0"/>
            <a:ext cx="5904656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4098" name="Picture 2" descr="Оригинал - Схема вышивки &quot;Царевна&quot; - Схемы вышивки - Svetlana21 - Авторы - Портал &quot;Вышивка крестом&quot;"/>
          <p:cNvPicPr>
            <a:picLocks noChangeAspect="1" noChangeArrowheads="1"/>
          </p:cNvPicPr>
          <p:nvPr/>
        </p:nvPicPr>
        <p:blipFill>
          <a:blip r:embed="rId3"/>
          <a:srcRect l="16176" r="10294"/>
          <a:stretch>
            <a:fillRect/>
          </a:stretch>
        </p:blipFill>
        <p:spPr bwMode="auto">
          <a:xfrm>
            <a:off x="2643174" y="571480"/>
            <a:ext cx="4071966" cy="60289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1820289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user\Desktop\фото\занятия весна 2014\IMG_062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3640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AutoShape 2" descr="Конспек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Рисунок 14" descr="C:\Users\user\Desktop\фоткт\bukva-Y.jp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64088" y="332656"/>
            <a:ext cx="3505200" cy="366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исп.Даша Коныжева - _Апрель_ радостный и звенящий,ласковый и манящий,добрый и настоящий..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6876256" y="4365104"/>
            <a:ext cx="304800" cy="304800"/>
          </a:xfrm>
          <a:prstGeom prst="rect">
            <a:avLst/>
          </a:prstGeom>
        </p:spPr>
      </p:pic>
      <p:pic>
        <p:nvPicPr>
          <p:cNvPr id="8" name="Рисунок 7" descr="Колобок, рисунок, 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4429132"/>
            <a:ext cx="2071702" cy="1914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1000" numSld="42"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2575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WordArt 3"/>
          <p:cNvSpPr>
            <a:spLocks noChangeArrowheads="1" noChangeShapeType="1" noTextEdit="1"/>
          </p:cNvSpPr>
          <p:nvPr/>
        </p:nvSpPr>
        <p:spPr bwMode="auto">
          <a:xfrm>
            <a:off x="1259632" y="404664"/>
            <a:ext cx="6769100" cy="22860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Молодцы!</a:t>
            </a:r>
          </a:p>
        </p:txBody>
      </p:sp>
      <p:pic>
        <p:nvPicPr>
          <p:cNvPr id="4" name="Рисунок 3" descr="C:\Users\user\Desktop\фоткт\182e85396e8602cdd4c97f512741793a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22" t="2682" r="1393" b="2490"/>
          <a:stretch>
            <a:fillRect/>
          </a:stretch>
        </p:blipFill>
        <p:spPr bwMode="auto">
          <a:xfrm>
            <a:off x="2843808" y="2492896"/>
            <a:ext cx="3686175" cy="2933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2575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000364" y="1357298"/>
            <a:ext cx="2776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Lucida Sans Unicode" pitchFamily="34" charset="0"/>
                <a:cs typeface="Lucida Sans Unicode" pitchFamily="34" charset="0"/>
              </a:rPr>
              <a:t>Источники:</a:t>
            </a:r>
            <a:endParaRPr lang="ru-RU" sz="3600" dirty="0">
              <a:latin typeface="Lucida Sans Unicode" pitchFamily="34" charset="0"/>
              <a:cs typeface="Lucida Sans Unicode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00166" y="2428868"/>
            <a:ext cx="67151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ru-RU" dirty="0" smtClean="0">
                <a:latin typeface="Times New Roman" pitchFamily="18" charset="0"/>
              </a:rPr>
              <a:t>Информация и изображения, свободно </a:t>
            </a:r>
          </a:p>
          <a:p>
            <a:pPr marL="342900" indent="-342900" algn="ctr"/>
            <a:r>
              <a:rPr lang="ru-RU" dirty="0" smtClean="0">
                <a:latin typeface="Times New Roman" pitchFamily="18" charset="0"/>
              </a:rPr>
              <a:t>распространяемые в сети </a:t>
            </a:r>
            <a:r>
              <a:rPr lang="en-US" dirty="0" smtClean="0">
                <a:latin typeface="Times New Roman" pitchFamily="18" charset="0"/>
              </a:rPr>
              <a:t>Internet;</a:t>
            </a:r>
          </a:p>
          <a:p>
            <a:pPr marL="342900" indent="-342900" algn="ctr"/>
            <a:endParaRPr lang="ru-RU" dirty="0" smtClean="0">
              <a:latin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hlinkClick r:id="rId3"/>
              </a:rPr>
              <a:t>https://yandex.ru/images/search?text=</a:t>
            </a:r>
            <a:r>
              <a:rPr lang="ru-RU" dirty="0" smtClean="0">
                <a:latin typeface="Times New Roman" pitchFamily="18" charset="0"/>
                <a:hlinkClick r:id="rId3"/>
              </a:rPr>
              <a:t>клипарт</a:t>
            </a:r>
            <a:endParaRPr lang="ru-RU" dirty="0" smtClean="0">
              <a:latin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hlinkClick r:id="rId4"/>
              </a:rPr>
              <a:t>http://www.liveinternet.ru/users/svetlana-lina/post191958167/</a:t>
            </a:r>
            <a:endParaRPr lang="ru-RU" dirty="0" smtClean="0">
              <a:latin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hlinkClick r:id="rId5"/>
              </a:rPr>
              <a:t>https://yandex.ru/images/search?text</a:t>
            </a:r>
            <a:endParaRPr lang="ru-RU" dirty="0" smtClean="0">
              <a:latin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hlinkClick r:id="rId6"/>
              </a:rPr>
              <a:t>http://docfish.ru/documents/stihi-o-vesne-dlya-detey-shkolnikov-doshkolnikov-detskie-detskiy-sad</a:t>
            </a:r>
            <a:endParaRPr lang="ru-RU" dirty="0" smtClean="0">
              <a:latin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ru-RU" dirty="0">
              <a:latin typeface="Times New Roman" pitchFamily="18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фоткт\Levitan_Vesna_Bolshay_voda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0"/>
            <a:ext cx="609614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user\Desktop\фоткт\1315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user\Desktop\фоткт\239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esktop\фоткт\1828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195736" y="1988840"/>
            <a:ext cx="447519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 smtClean="0">
                <a:solidFill>
                  <a:schemeClr val="accent2"/>
                </a:solidFill>
              </a:rPr>
              <a:t>АПРЕЛЬ</a:t>
            </a:r>
            <a:endParaRPr lang="ru-RU" sz="8000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фоткт\1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0"/>
            <a:ext cx="53656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user\Desktop\фоткт\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0"/>
            <a:ext cx="54132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user\Desktop\фоткт\1799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0"/>
            <a:ext cx="799298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esktop\фоткт\11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esktop\фоткт\31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563888" y="2708920"/>
            <a:ext cx="251703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МАЙ</a:t>
            </a:r>
            <a:endParaRPr lang="ru-RU" sz="80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0"/>
                            </p:stCondLst>
                            <p:childTnLst>
                              <p:par>
                                <p:cTn id="3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фоткт\1315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643174" y="642918"/>
            <a:ext cx="468910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B050"/>
                </a:solidFill>
              </a:rPr>
              <a:t>Игра: «Скажи, какая?»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 t="1534" b="50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1142976" y="1357298"/>
            <a:ext cx="6624736" cy="439248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	</a:t>
            </a:r>
            <a:r>
              <a:rPr lang="ru-RU" sz="2800" dirty="0" smtClean="0">
                <a:solidFill>
                  <a:srgbClr val="00B050"/>
                </a:solidFill>
                <a:latin typeface="Arial Black" pitchFamily="34" charset="0"/>
              </a:rPr>
              <a:t/>
            </a:r>
            <a:br>
              <a:rPr lang="ru-RU" sz="2800" dirty="0" smtClean="0">
                <a:solidFill>
                  <a:srgbClr val="00B050"/>
                </a:solidFill>
                <a:latin typeface="Arial Black" pitchFamily="34" charset="0"/>
              </a:rPr>
            </a:br>
            <a:r>
              <a:rPr lang="ru-RU" sz="3600" b="1" dirty="0" smtClean="0">
                <a:solidFill>
                  <a:srgbClr val="00B050"/>
                </a:solidFill>
                <a:latin typeface="Cambria" pitchFamily="18" charset="0"/>
              </a:rPr>
              <a:t>Тащит он соломинку</a:t>
            </a:r>
            <a:br>
              <a:rPr lang="ru-RU" sz="3600" b="1" dirty="0" smtClean="0">
                <a:solidFill>
                  <a:srgbClr val="00B050"/>
                </a:solidFill>
                <a:latin typeface="Cambria" pitchFamily="18" charset="0"/>
              </a:rPr>
            </a:br>
            <a:r>
              <a:rPr lang="ru-RU" sz="3600" b="1" dirty="0" smtClean="0">
                <a:solidFill>
                  <a:srgbClr val="00B050"/>
                </a:solidFill>
                <a:latin typeface="Cambria" pitchFamily="18" charset="0"/>
              </a:rPr>
              <a:t>К маленькому домику.</a:t>
            </a:r>
            <a:br>
              <a:rPr lang="ru-RU" sz="3600" b="1" dirty="0" smtClean="0">
                <a:solidFill>
                  <a:srgbClr val="00B050"/>
                </a:solidFill>
                <a:latin typeface="Cambria" pitchFamily="18" charset="0"/>
              </a:rPr>
            </a:br>
            <a:r>
              <a:rPr lang="ru-RU" sz="3600" b="1" dirty="0" smtClean="0">
                <a:solidFill>
                  <a:srgbClr val="00B050"/>
                </a:solidFill>
                <a:latin typeface="Cambria" pitchFamily="18" charset="0"/>
              </a:rPr>
              <a:t>Всех букашек он сильней</a:t>
            </a:r>
            <a:br>
              <a:rPr lang="ru-RU" sz="3600" b="1" dirty="0" smtClean="0">
                <a:solidFill>
                  <a:srgbClr val="00B050"/>
                </a:solidFill>
                <a:latin typeface="Cambria" pitchFamily="18" charset="0"/>
              </a:rPr>
            </a:br>
            <a:r>
              <a:rPr lang="ru-RU" sz="3600" b="1" dirty="0" smtClean="0">
                <a:solidFill>
                  <a:srgbClr val="00B050"/>
                </a:solidFill>
                <a:latin typeface="Cambria" pitchFamily="18" charset="0"/>
              </a:rPr>
              <a:t>Наш трудяга…</a:t>
            </a:r>
          </a:p>
          <a:p>
            <a:pPr>
              <a:buNone/>
            </a:pPr>
            <a:endParaRPr lang="ru-RU" sz="2800" dirty="0" smtClean="0">
              <a:solidFill>
                <a:srgbClr val="00B050"/>
              </a:solidFill>
              <a:latin typeface="Arial Black" pitchFamily="34" charset="0"/>
            </a:endParaRPr>
          </a:p>
          <a:p>
            <a:endParaRPr lang="ru-RU" dirty="0"/>
          </a:p>
        </p:txBody>
      </p:sp>
      <p:pic>
        <p:nvPicPr>
          <p:cNvPr id="6" name="Содержимое 3" descr="http://readik.ru/bukvy/ik3.jpg"/>
          <p:cNvPicPr>
            <a:picLocks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61" t="4478" r="6784"/>
          <a:stretch>
            <a:fillRect/>
          </a:stretch>
        </p:blipFill>
        <p:spPr bwMode="auto">
          <a:xfrm>
            <a:off x="4214810" y="1357298"/>
            <a:ext cx="4071966" cy="457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User\Downloads\109678317_f3088__post103063013341921289892.png"/>
          <p:cNvPicPr/>
          <p:nvPr/>
        </p:nvPicPr>
        <p:blipFill>
          <a:blip r:embed="rId4"/>
          <a:srcRect l="7692" t="4808" r="31571" b="4647"/>
          <a:stretch>
            <a:fillRect/>
          </a:stretch>
        </p:blipFill>
        <p:spPr bwMode="auto">
          <a:xfrm>
            <a:off x="1571604" y="2071678"/>
            <a:ext cx="2517398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sz="quarter" idx="13"/>
          </p:nvPr>
        </p:nvPicPr>
        <p:blipFill rotWithShape="1">
          <a:blip r:embed="rId2" cstate="print"/>
          <a:srcRect t="5164" b="490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123728" y="1124744"/>
            <a:ext cx="5472608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Ребята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, звук Й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приглашает вас отправиться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в  увлекательное путешествие. 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Дорогу  нам покажет колобок.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А герои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русских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сказок 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будут предлагать вам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разные задания. </a:t>
            </a:r>
          </a:p>
          <a:p>
            <a:pPr algn="ctr"/>
            <a:endParaRPr lang="ru-RU" sz="1400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6" name="Содержимое 3" descr="http://readik.ru/bukvy/ik3.jpg"/>
          <p:cNvPicPr>
            <a:picLocks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61" t="4478" r="6784"/>
          <a:stretch>
            <a:fillRect/>
          </a:stretch>
        </p:blipFill>
        <p:spPr bwMode="auto">
          <a:xfrm>
            <a:off x="1691680" y="3789040"/>
            <a:ext cx="2664296" cy="2195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Колобок, рисунок, 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5643570" y="4214818"/>
            <a:ext cx="1571636" cy="1485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Летний пейзаж, холмы, мельница, деревья, тюльпаны - векторный клипарт, фоны для коллажей"/>
          <p:cNvPicPr>
            <a:picLocks noGrp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45" t="21485" r="15636" b="44530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im0-tub-ru.yandex.net/i?id=b4ad92aaf392b7a517feec27de830550-20-144&amp;n=21"/>
          <p:cNvPicPr/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13333" b="18000"/>
          <a:stretch>
            <a:fillRect/>
          </a:stretch>
        </p:blipFill>
        <p:spPr bwMode="auto">
          <a:xfrm>
            <a:off x="3000364" y="357166"/>
            <a:ext cx="4082796" cy="124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img1.liveinternet.ru/images/attach/c/3/76/169/76169021_75833552_9e34f4b53b2e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-2357486" y="2500306"/>
            <a:ext cx="1861540" cy="313595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3357554" y="714356"/>
            <a:ext cx="3332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Отгадайте, в названии какой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картинки есть звук Й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 descr="Колобок, рисунок, 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6429388" y="2786058"/>
            <a:ext cx="714380" cy="628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64062973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5E-6 0.08657 C 5E-6 0.125 -0.06302 0.17384 -0.11459 0.17384 L -0.22952 0.17384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" y="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22222E-6 L 4.72222E-6 0.02083 C 4.72222E-6 0.03009 0.11284 0.0419 0.20468 0.0419 L 0.40954 0.0419 " pathEditMode="relative" rAng="0" ptsTypes="FfFF">
                                      <p:cBhvr>
                                        <p:cTn id="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" y="2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4371</TotalTime>
  <Words>208</Words>
  <Application>Microsoft Office PowerPoint</Application>
  <PresentationFormat>Экран (4:3)</PresentationFormat>
  <Paragraphs>70</Paragraphs>
  <Slides>38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Воздушный 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обучения грамоте.   "Буквы Ш, ш, обозначающие звук [ш]"</dc:title>
  <dc:creator>natalia</dc:creator>
  <cp:lastModifiedBy>User</cp:lastModifiedBy>
  <cp:revision>449</cp:revision>
  <dcterms:created xsi:type="dcterms:W3CDTF">2011-02-13T15:26:04Z</dcterms:created>
  <dcterms:modified xsi:type="dcterms:W3CDTF">2016-02-27T12:05:12Z</dcterms:modified>
</cp:coreProperties>
</file>