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32"/>
  </p:notesMasterIdLst>
  <p:sldIdLst>
    <p:sldId id="256" r:id="rId2"/>
    <p:sldId id="284" r:id="rId3"/>
    <p:sldId id="285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2" r:id="rId18"/>
    <p:sldId id="280" r:id="rId19"/>
    <p:sldId id="270" r:id="rId20"/>
    <p:sldId id="271" r:id="rId21"/>
    <p:sldId id="273" r:id="rId22"/>
    <p:sldId id="274" r:id="rId23"/>
    <p:sldId id="275" r:id="rId24"/>
    <p:sldId id="276" r:id="rId25"/>
    <p:sldId id="277" r:id="rId26"/>
    <p:sldId id="278" r:id="rId27"/>
    <p:sldId id="281" r:id="rId28"/>
    <p:sldId id="283" r:id="rId29"/>
    <p:sldId id="282" r:id="rId30"/>
    <p:sldId id="279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409B"/>
    <a:srgbClr val="FF0000"/>
    <a:srgbClr val="663300"/>
    <a:srgbClr val="800000"/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516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1" d="100"/>
          <a:sy n="61" d="100"/>
        </p:scale>
        <p:origin x="274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343E77-B6EC-47FE-8C32-F62D086A1B82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99BF30A6-09E0-4A24-AA04-E9B246FEA235}">
      <dgm:prSet phldrT="[Text]" custT="1"/>
      <dgm:spPr/>
      <dgm:t>
        <a:bodyPr/>
        <a:lstStyle/>
        <a:p>
          <a:r>
            <a:rPr lang="en-GB" sz="3200" b="1" dirty="0" smtClean="0">
              <a:solidFill>
                <a:schemeClr val="accent6">
                  <a:lumMod val="50000"/>
                </a:schemeClr>
              </a:solidFill>
            </a:rPr>
            <a:t>Natural disasters</a:t>
          </a:r>
          <a:endParaRPr lang="en-GB" sz="3200" b="1" dirty="0">
            <a:solidFill>
              <a:schemeClr val="accent6">
                <a:lumMod val="50000"/>
              </a:schemeClr>
            </a:solidFill>
          </a:endParaRPr>
        </a:p>
      </dgm:t>
    </dgm:pt>
    <dgm:pt modelId="{E4542548-5B07-4F65-B090-3949CC89BCFF}" type="parTrans" cxnId="{DCF0B019-9CF6-4A41-A107-E9F9579F8B94}">
      <dgm:prSet/>
      <dgm:spPr/>
      <dgm:t>
        <a:bodyPr/>
        <a:lstStyle/>
        <a:p>
          <a:endParaRPr lang="en-GB"/>
        </a:p>
      </dgm:t>
    </dgm:pt>
    <dgm:pt modelId="{BC4DBDDD-598E-4A7A-ADBF-D05B7B871152}" type="sibTrans" cxnId="{DCF0B019-9CF6-4A41-A107-E9F9579F8B94}">
      <dgm:prSet/>
      <dgm:spPr/>
      <dgm:t>
        <a:bodyPr/>
        <a:lstStyle/>
        <a:p>
          <a:endParaRPr lang="en-GB"/>
        </a:p>
      </dgm:t>
    </dgm:pt>
    <dgm:pt modelId="{58830326-F21A-4730-AB3B-6FC7ECF36520}">
      <dgm:prSet phldrT="[Text]"/>
      <dgm:spPr/>
      <dgm:t>
        <a:bodyPr/>
        <a:lstStyle/>
        <a:p>
          <a:r>
            <a:rPr lang="en-GB" b="1" dirty="0" smtClean="0">
              <a:solidFill>
                <a:srgbClr val="002060"/>
              </a:solidFill>
            </a:rPr>
            <a:t> </a:t>
          </a:r>
          <a:r>
            <a:rPr lang="ru-RU" b="1" dirty="0" smtClean="0">
              <a:solidFill>
                <a:srgbClr val="002060"/>
              </a:solidFill>
            </a:rPr>
            <a:t>Е</a:t>
          </a:r>
          <a:r>
            <a:rPr lang="en-GB" b="1" dirty="0" err="1" smtClean="0">
              <a:solidFill>
                <a:srgbClr val="002060"/>
              </a:solidFill>
            </a:rPr>
            <a:t>cological</a:t>
          </a:r>
          <a:r>
            <a:rPr lang="en-GB" b="1" dirty="0" smtClean="0">
              <a:solidFill>
                <a:srgbClr val="002060"/>
              </a:solidFill>
            </a:rPr>
            <a:t> problems</a:t>
          </a:r>
          <a:endParaRPr lang="en-GB" b="1" dirty="0">
            <a:solidFill>
              <a:srgbClr val="002060"/>
            </a:solidFill>
          </a:endParaRPr>
        </a:p>
      </dgm:t>
    </dgm:pt>
    <dgm:pt modelId="{5C1603A8-2F29-4BC7-9B23-8D0FCE0339E5}" type="parTrans" cxnId="{770E8025-1A0C-430A-8A1D-656C1781BB24}">
      <dgm:prSet/>
      <dgm:spPr/>
      <dgm:t>
        <a:bodyPr/>
        <a:lstStyle/>
        <a:p>
          <a:endParaRPr lang="en-GB"/>
        </a:p>
      </dgm:t>
    </dgm:pt>
    <dgm:pt modelId="{A4812E92-A24F-4CBF-8E7E-DD922CC01F08}" type="sibTrans" cxnId="{770E8025-1A0C-430A-8A1D-656C1781BB24}">
      <dgm:prSet/>
      <dgm:spPr/>
      <dgm:t>
        <a:bodyPr/>
        <a:lstStyle/>
        <a:p>
          <a:endParaRPr lang="en-GB"/>
        </a:p>
      </dgm:t>
    </dgm:pt>
    <dgm:pt modelId="{5637CB63-693C-4F8F-B2A8-88A159E9E23E}">
      <dgm:prSet phldrT="[Text]"/>
      <dgm:spPr/>
      <dgm:t>
        <a:bodyPr/>
        <a:lstStyle/>
        <a:p>
          <a:r>
            <a:rPr lang="en-GB" b="1" dirty="0" smtClean="0">
              <a:solidFill>
                <a:srgbClr val="C00000"/>
              </a:solidFill>
            </a:rPr>
            <a:t>Social problems</a:t>
          </a:r>
          <a:endParaRPr lang="en-GB" b="1" dirty="0">
            <a:solidFill>
              <a:srgbClr val="C00000"/>
            </a:solidFill>
          </a:endParaRPr>
        </a:p>
      </dgm:t>
    </dgm:pt>
    <dgm:pt modelId="{D1B4A001-4334-4D94-90AE-91F4E04C7201}" type="parTrans" cxnId="{10BAE720-CDF4-4B60-8672-6205E541B8C4}">
      <dgm:prSet/>
      <dgm:spPr/>
      <dgm:t>
        <a:bodyPr/>
        <a:lstStyle/>
        <a:p>
          <a:endParaRPr lang="en-GB"/>
        </a:p>
      </dgm:t>
    </dgm:pt>
    <dgm:pt modelId="{C1F7153B-BF8D-4994-AF60-DF5BC5F6D03B}" type="sibTrans" cxnId="{10BAE720-CDF4-4B60-8672-6205E541B8C4}">
      <dgm:prSet/>
      <dgm:spPr/>
      <dgm:t>
        <a:bodyPr/>
        <a:lstStyle/>
        <a:p>
          <a:endParaRPr lang="en-GB"/>
        </a:p>
      </dgm:t>
    </dgm:pt>
    <dgm:pt modelId="{2076181A-A9E9-4BF6-8FC9-28000BEEFC1F}" type="pres">
      <dgm:prSet presAssocID="{09343E77-B6EC-47FE-8C32-F62D086A1B82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1A39CFED-6A19-4E90-AD39-E1F0D54926D1}" type="pres">
      <dgm:prSet presAssocID="{99BF30A6-09E0-4A24-AA04-E9B246FEA235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F03B82B-6AD2-4104-9F52-38C154023F9A}" type="pres">
      <dgm:prSet presAssocID="{BC4DBDDD-598E-4A7A-ADBF-D05B7B871152}" presName="sibTrans" presStyleLbl="sibTrans2D1" presStyleIdx="0" presStyleCnt="3"/>
      <dgm:spPr/>
      <dgm:t>
        <a:bodyPr/>
        <a:lstStyle/>
        <a:p>
          <a:endParaRPr lang="en-GB"/>
        </a:p>
      </dgm:t>
    </dgm:pt>
    <dgm:pt modelId="{6B0A0CAB-694C-4136-9DB5-79FB23F44058}" type="pres">
      <dgm:prSet presAssocID="{BC4DBDDD-598E-4A7A-ADBF-D05B7B871152}" presName="connectorText" presStyleLbl="sibTrans2D1" presStyleIdx="0" presStyleCnt="3"/>
      <dgm:spPr/>
      <dgm:t>
        <a:bodyPr/>
        <a:lstStyle/>
        <a:p>
          <a:endParaRPr lang="en-GB"/>
        </a:p>
      </dgm:t>
    </dgm:pt>
    <dgm:pt modelId="{76952FF4-0BDF-474E-B2BA-ECE8065891E5}" type="pres">
      <dgm:prSet presAssocID="{58830326-F21A-4730-AB3B-6FC7ECF36520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69A0848-801D-464C-9FC3-C34BE82A6AD9}" type="pres">
      <dgm:prSet presAssocID="{A4812E92-A24F-4CBF-8E7E-DD922CC01F08}" presName="sibTrans" presStyleLbl="sibTrans2D1" presStyleIdx="1" presStyleCnt="3"/>
      <dgm:spPr/>
      <dgm:t>
        <a:bodyPr/>
        <a:lstStyle/>
        <a:p>
          <a:endParaRPr lang="en-GB"/>
        </a:p>
      </dgm:t>
    </dgm:pt>
    <dgm:pt modelId="{3A69DFE3-C897-4467-B7FF-4C51C0742634}" type="pres">
      <dgm:prSet presAssocID="{A4812E92-A24F-4CBF-8E7E-DD922CC01F08}" presName="connectorText" presStyleLbl="sibTrans2D1" presStyleIdx="1" presStyleCnt="3"/>
      <dgm:spPr/>
      <dgm:t>
        <a:bodyPr/>
        <a:lstStyle/>
        <a:p>
          <a:endParaRPr lang="en-GB"/>
        </a:p>
      </dgm:t>
    </dgm:pt>
    <dgm:pt modelId="{470600D4-719D-4895-8E90-D9E04314A7EE}" type="pres">
      <dgm:prSet presAssocID="{5637CB63-693C-4F8F-B2A8-88A159E9E23E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E802024-224B-4655-ACFE-ABCA5CEC5389}" type="pres">
      <dgm:prSet presAssocID="{C1F7153B-BF8D-4994-AF60-DF5BC5F6D03B}" presName="sibTrans" presStyleLbl="sibTrans2D1" presStyleIdx="2" presStyleCnt="3"/>
      <dgm:spPr/>
      <dgm:t>
        <a:bodyPr/>
        <a:lstStyle/>
        <a:p>
          <a:endParaRPr lang="en-GB"/>
        </a:p>
      </dgm:t>
    </dgm:pt>
    <dgm:pt modelId="{319B1DC3-E590-4FE0-BD2E-CE2C9512528F}" type="pres">
      <dgm:prSet presAssocID="{C1F7153B-BF8D-4994-AF60-DF5BC5F6D03B}" presName="connectorText" presStyleLbl="sibTrans2D1" presStyleIdx="2" presStyleCnt="3"/>
      <dgm:spPr/>
      <dgm:t>
        <a:bodyPr/>
        <a:lstStyle/>
        <a:p>
          <a:endParaRPr lang="en-GB"/>
        </a:p>
      </dgm:t>
    </dgm:pt>
  </dgm:ptLst>
  <dgm:cxnLst>
    <dgm:cxn modelId="{770E8025-1A0C-430A-8A1D-656C1781BB24}" srcId="{09343E77-B6EC-47FE-8C32-F62D086A1B82}" destId="{58830326-F21A-4730-AB3B-6FC7ECF36520}" srcOrd="1" destOrd="0" parTransId="{5C1603A8-2F29-4BC7-9B23-8D0FCE0339E5}" sibTransId="{A4812E92-A24F-4CBF-8E7E-DD922CC01F08}"/>
    <dgm:cxn modelId="{9136C461-E180-432A-BC4A-BBDF65B265A9}" type="presOf" srcId="{A4812E92-A24F-4CBF-8E7E-DD922CC01F08}" destId="{3A69DFE3-C897-4467-B7FF-4C51C0742634}" srcOrd="1" destOrd="0" presId="urn:microsoft.com/office/officeart/2005/8/layout/cycle2"/>
    <dgm:cxn modelId="{C131A78F-75C2-43BD-8372-5F3B7A5D2EF8}" type="presOf" srcId="{BC4DBDDD-598E-4A7A-ADBF-D05B7B871152}" destId="{7F03B82B-6AD2-4104-9F52-38C154023F9A}" srcOrd="0" destOrd="0" presId="urn:microsoft.com/office/officeart/2005/8/layout/cycle2"/>
    <dgm:cxn modelId="{71CC285C-B809-4AE6-8D88-F5E894293D33}" type="presOf" srcId="{99BF30A6-09E0-4A24-AA04-E9B246FEA235}" destId="{1A39CFED-6A19-4E90-AD39-E1F0D54926D1}" srcOrd="0" destOrd="0" presId="urn:microsoft.com/office/officeart/2005/8/layout/cycle2"/>
    <dgm:cxn modelId="{10BAE720-CDF4-4B60-8672-6205E541B8C4}" srcId="{09343E77-B6EC-47FE-8C32-F62D086A1B82}" destId="{5637CB63-693C-4F8F-B2A8-88A159E9E23E}" srcOrd="2" destOrd="0" parTransId="{D1B4A001-4334-4D94-90AE-91F4E04C7201}" sibTransId="{C1F7153B-BF8D-4994-AF60-DF5BC5F6D03B}"/>
    <dgm:cxn modelId="{94B0D415-E8BA-4958-A75A-A3F2C81C77A0}" type="presOf" srcId="{A4812E92-A24F-4CBF-8E7E-DD922CC01F08}" destId="{169A0848-801D-464C-9FC3-C34BE82A6AD9}" srcOrd="0" destOrd="0" presId="urn:microsoft.com/office/officeart/2005/8/layout/cycle2"/>
    <dgm:cxn modelId="{DCF0B019-9CF6-4A41-A107-E9F9579F8B94}" srcId="{09343E77-B6EC-47FE-8C32-F62D086A1B82}" destId="{99BF30A6-09E0-4A24-AA04-E9B246FEA235}" srcOrd="0" destOrd="0" parTransId="{E4542548-5B07-4F65-B090-3949CC89BCFF}" sibTransId="{BC4DBDDD-598E-4A7A-ADBF-D05B7B871152}"/>
    <dgm:cxn modelId="{DCA59894-6760-46A9-94A7-F95F6038A7B6}" type="presOf" srcId="{58830326-F21A-4730-AB3B-6FC7ECF36520}" destId="{76952FF4-0BDF-474E-B2BA-ECE8065891E5}" srcOrd="0" destOrd="0" presId="urn:microsoft.com/office/officeart/2005/8/layout/cycle2"/>
    <dgm:cxn modelId="{13D55D50-EC1E-42E9-9E02-B51BDFA4F2DD}" type="presOf" srcId="{09343E77-B6EC-47FE-8C32-F62D086A1B82}" destId="{2076181A-A9E9-4BF6-8FC9-28000BEEFC1F}" srcOrd="0" destOrd="0" presId="urn:microsoft.com/office/officeart/2005/8/layout/cycle2"/>
    <dgm:cxn modelId="{C3143EDE-9612-4F9B-A8F3-350C2D42A9E0}" type="presOf" srcId="{BC4DBDDD-598E-4A7A-ADBF-D05B7B871152}" destId="{6B0A0CAB-694C-4136-9DB5-79FB23F44058}" srcOrd="1" destOrd="0" presId="urn:microsoft.com/office/officeart/2005/8/layout/cycle2"/>
    <dgm:cxn modelId="{E35797D8-A087-4E9E-BDCE-B98976616C12}" type="presOf" srcId="{C1F7153B-BF8D-4994-AF60-DF5BC5F6D03B}" destId="{319B1DC3-E590-4FE0-BD2E-CE2C9512528F}" srcOrd="1" destOrd="0" presId="urn:microsoft.com/office/officeart/2005/8/layout/cycle2"/>
    <dgm:cxn modelId="{20B3E654-9FD5-4E12-B453-D80E6EF7F1BC}" type="presOf" srcId="{C1F7153B-BF8D-4994-AF60-DF5BC5F6D03B}" destId="{5E802024-224B-4655-ACFE-ABCA5CEC5389}" srcOrd="0" destOrd="0" presId="urn:microsoft.com/office/officeart/2005/8/layout/cycle2"/>
    <dgm:cxn modelId="{33FCD324-0D98-40F6-86A3-ACAC338CC0DF}" type="presOf" srcId="{5637CB63-693C-4F8F-B2A8-88A159E9E23E}" destId="{470600D4-719D-4895-8E90-D9E04314A7EE}" srcOrd="0" destOrd="0" presId="urn:microsoft.com/office/officeart/2005/8/layout/cycle2"/>
    <dgm:cxn modelId="{7E90FA5C-611E-43EF-9FDF-9E6559E94127}" type="presParOf" srcId="{2076181A-A9E9-4BF6-8FC9-28000BEEFC1F}" destId="{1A39CFED-6A19-4E90-AD39-E1F0D54926D1}" srcOrd="0" destOrd="0" presId="urn:microsoft.com/office/officeart/2005/8/layout/cycle2"/>
    <dgm:cxn modelId="{91C74E00-0A8E-4544-9084-4DB75D1DEE83}" type="presParOf" srcId="{2076181A-A9E9-4BF6-8FC9-28000BEEFC1F}" destId="{7F03B82B-6AD2-4104-9F52-38C154023F9A}" srcOrd="1" destOrd="0" presId="urn:microsoft.com/office/officeart/2005/8/layout/cycle2"/>
    <dgm:cxn modelId="{F383DB32-7580-4712-81F7-DA59559B7A94}" type="presParOf" srcId="{7F03B82B-6AD2-4104-9F52-38C154023F9A}" destId="{6B0A0CAB-694C-4136-9DB5-79FB23F44058}" srcOrd="0" destOrd="0" presId="urn:microsoft.com/office/officeart/2005/8/layout/cycle2"/>
    <dgm:cxn modelId="{E71D62C2-4D3F-41D9-91C1-8C39D265F20A}" type="presParOf" srcId="{2076181A-A9E9-4BF6-8FC9-28000BEEFC1F}" destId="{76952FF4-0BDF-474E-B2BA-ECE8065891E5}" srcOrd="2" destOrd="0" presId="urn:microsoft.com/office/officeart/2005/8/layout/cycle2"/>
    <dgm:cxn modelId="{8F8D8D60-8E2E-4E08-B369-EBE11ABA06BC}" type="presParOf" srcId="{2076181A-A9E9-4BF6-8FC9-28000BEEFC1F}" destId="{169A0848-801D-464C-9FC3-C34BE82A6AD9}" srcOrd="3" destOrd="0" presId="urn:microsoft.com/office/officeart/2005/8/layout/cycle2"/>
    <dgm:cxn modelId="{FC595924-643A-4F9C-A54F-124713250023}" type="presParOf" srcId="{169A0848-801D-464C-9FC3-C34BE82A6AD9}" destId="{3A69DFE3-C897-4467-B7FF-4C51C0742634}" srcOrd="0" destOrd="0" presId="urn:microsoft.com/office/officeart/2005/8/layout/cycle2"/>
    <dgm:cxn modelId="{E7DC326D-3E56-4A36-8F0D-B0652BEAE8C9}" type="presParOf" srcId="{2076181A-A9E9-4BF6-8FC9-28000BEEFC1F}" destId="{470600D4-719D-4895-8E90-D9E04314A7EE}" srcOrd="4" destOrd="0" presId="urn:microsoft.com/office/officeart/2005/8/layout/cycle2"/>
    <dgm:cxn modelId="{7C08203C-18C4-411B-95B8-851A53951A9C}" type="presParOf" srcId="{2076181A-A9E9-4BF6-8FC9-28000BEEFC1F}" destId="{5E802024-224B-4655-ACFE-ABCA5CEC5389}" srcOrd="5" destOrd="0" presId="urn:microsoft.com/office/officeart/2005/8/layout/cycle2"/>
    <dgm:cxn modelId="{7ED1B01F-3799-4D6B-9F11-699E13178E4A}" type="presParOf" srcId="{5E802024-224B-4655-ACFE-ABCA5CEC5389}" destId="{319B1DC3-E590-4FE0-BD2E-CE2C9512528F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39CFED-6A19-4E90-AD39-E1F0D54926D1}">
      <dsp:nvSpPr>
        <dsp:cNvPr id="0" name=""/>
        <dsp:cNvSpPr/>
      </dsp:nvSpPr>
      <dsp:spPr>
        <a:xfrm>
          <a:off x="3753492" y="346"/>
          <a:ext cx="2354660" cy="23546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200" b="1" kern="1200" dirty="0" smtClean="0">
              <a:solidFill>
                <a:schemeClr val="accent6">
                  <a:lumMod val="50000"/>
                </a:schemeClr>
              </a:solidFill>
            </a:rPr>
            <a:t>Natural disasters</a:t>
          </a:r>
          <a:endParaRPr lang="en-GB" sz="3200" b="1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4098324" y="345178"/>
        <a:ext cx="1664996" cy="1664996"/>
      </dsp:txXfrm>
    </dsp:sp>
    <dsp:sp modelId="{7F03B82B-6AD2-4104-9F52-38C154023F9A}">
      <dsp:nvSpPr>
        <dsp:cNvPr id="0" name=""/>
        <dsp:cNvSpPr/>
      </dsp:nvSpPr>
      <dsp:spPr>
        <a:xfrm rot="3600000">
          <a:off x="5492893" y="2296376"/>
          <a:ext cx="626441" cy="79469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2400" kern="1200"/>
        </a:p>
      </dsp:txBody>
      <dsp:txXfrm>
        <a:off x="5539876" y="2373938"/>
        <a:ext cx="438509" cy="476819"/>
      </dsp:txXfrm>
    </dsp:sp>
    <dsp:sp modelId="{76952FF4-0BDF-474E-B2BA-ECE8065891E5}">
      <dsp:nvSpPr>
        <dsp:cNvPr id="0" name=""/>
        <dsp:cNvSpPr/>
      </dsp:nvSpPr>
      <dsp:spPr>
        <a:xfrm>
          <a:off x="5521805" y="3063153"/>
          <a:ext cx="2354660" cy="23546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000" b="1" kern="1200" dirty="0" smtClean="0">
              <a:solidFill>
                <a:srgbClr val="002060"/>
              </a:solidFill>
            </a:rPr>
            <a:t> </a:t>
          </a:r>
          <a:r>
            <a:rPr lang="ru-RU" sz="3000" b="1" kern="1200" dirty="0" smtClean="0">
              <a:solidFill>
                <a:srgbClr val="002060"/>
              </a:solidFill>
            </a:rPr>
            <a:t>Е</a:t>
          </a:r>
          <a:r>
            <a:rPr lang="en-GB" sz="3000" b="1" kern="1200" dirty="0" err="1" smtClean="0">
              <a:solidFill>
                <a:srgbClr val="002060"/>
              </a:solidFill>
            </a:rPr>
            <a:t>cological</a:t>
          </a:r>
          <a:r>
            <a:rPr lang="en-GB" sz="3000" b="1" kern="1200" dirty="0" smtClean="0">
              <a:solidFill>
                <a:srgbClr val="002060"/>
              </a:solidFill>
            </a:rPr>
            <a:t> problems</a:t>
          </a:r>
          <a:endParaRPr lang="en-GB" sz="3000" b="1" kern="1200" dirty="0">
            <a:solidFill>
              <a:srgbClr val="002060"/>
            </a:solidFill>
          </a:endParaRPr>
        </a:p>
      </dsp:txBody>
      <dsp:txXfrm>
        <a:off x="5866637" y="3407985"/>
        <a:ext cx="1664996" cy="1664996"/>
      </dsp:txXfrm>
    </dsp:sp>
    <dsp:sp modelId="{169A0848-801D-464C-9FC3-C34BE82A6AD9}">
      <dsp:nvSpPr>
        <dsp:cNvPr id="0" name=""/>
        <dsp:cNvSpPr/>
      </dsp:nvSpPr>
      <dsp:spPr>
        <a:xfrm rot="10800000">
          <a:off x="4635331" y="3843134"/>
          <a:ext cx="626441" cy="79469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2400" kern="1200"/>
        </a:p>
      </dsp:txBody>
      <dsp:txXfrm rot="10800000">
        <a:off x="4823263" y="4002073"/>
        <a:ext cx="438509" cy="476819"/>
      </dsp:txXfrm>
    </dsp:sp>
    <dsp:sp modelId="{470600D4-719D-4895-8E90-D9E04314A7EE}">
      <dsp:nvSpPr>
        <dsp:cNvPr id="0" name=""/>
        <dsp:cNvSpPr/>
      </dsp:nvSpPr>
      <dsp:spPr>
        <a:xfrm>
          <a:off x="1985179" y="3063153"/>
          <a:ext cx="2354660" cy="23546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000" b="1" kern="1200" dirty="0" smtClean="0">
              <a:solidFill>
                <a:srgbClr val="C00000"/>
              </a:solidFill>
            </a:rPr>
            <a:t>Social problems</a:t>
          </a:r>
          <a:endParaRPr lang="en-GB" sz="3000" b="1" kern="1200" dirty="0">
            <a:solidFill>
              <a:srgbClr val="C00000"/>
            </a:solidFill>
          </a:endParaRPr>
        </a:p>
      </dsp:txBody>
      <dsp:txXfrm>
        <a:off x="2330011" y="3407985"/>
        <a:ext cx="1664996" cy="1664996"/>
      </dsp:txXfrm>
    </dsp:sp>
    <dsp:sp modelId="{5E802024-224B-4655-ACFE-ABCA5CEC5389}">
      <dsp:nvSpPr>
        <dsp:cNvPr id="0" name=""/>
        <dsp:cNvSpPr/>
      </dsp:nvSpPr>
      <dsp:spPr>
        <a:xfrm rot="18000000">
          <a:off x="3724580" y="2327085"/>
          <a:ext cx="626441" cy="79469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2400" kern="1200"/>
        </a:p>
      </dsp:txBody>
      <dsp:txXfrm>
        <a:off x="3771563" y="2567401"/>
        <a:ext cx="438509" cy="4768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696B30-4DD8-4737-A78E-499D17C72C43}" type="datetimeFigureOut">
              <a:rPr lang="en-GB" smtClean="0"/>
              <a:t>26/02/2016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F4854C-0482-4BD8-8DA8-BBCE8D3542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0447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F7CF2-10E8-4AB0-9E49-BAB60BD580FE}" type="datetimeFigureOut">
              <a:rPr lang="en-GB" smtClean="0"/>
              <a:t>26/02/2016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8DD52-517E-4E0A-B94A-39E4EC841C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9052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F7CF2-10E8-4AB0-9E49-BAB60BD580FE}" type="datetimeFigureOut">
              <a:rPr lang="en-GB" smtClean="0"/>
              <a:t>26/02/2016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8DD52-517E-4E0A-B94A-39E4EC841C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82888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F7CF2-10E8-4AB0-9E49-BAB60BD580FE}" type="datetimeFigureOut">
              <a:rPr lang="en-GB" smtClean="0"/>
              <a:t>26/02/2016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8DD52-517E-4E0A-B94A-39E4EC841C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04082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F7CF2-10E8-4AB0-9E49-BAB60BD580FE}" type="datetimeFigureOut">
              <a:rPr lang="en-GB" smtClean="0"/>
              <a:t>26/02/2016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8DD52-517E-4E0A-B94A-39E4EC841C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351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F7CF2-10E8-4AB0-9E49-BAB60BD580FE}" type="datetimeFigureOut">
              <a:rPr lang="en-GB" smtClean="0"/>
              <a:t>26/02/2016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8DD52-517E-4E0A-B94A-39E4EC841C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4646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F7CF2-10E8-4AB0-9E49-BAB60BD580FE}" type="datetimeFigureOut">
              <a:rPr lang="en-GB" smtClean="0"/>
              <a:t>26/02/2016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8DD52-517E-4E0A-B94A-39E4EC841C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415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F7CF2-10E8-4AB0-9E49-BAB60BD580FE}" type="datetimeFigureOut">
              <a:rPr lang="en-GB" smtClean="0"/>
              <a:t>26/02/2016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8DD52-517E-4E0A-B94A-39E4EC841C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6935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F7CF2-10E8-4AB0-9E49-BAB60BD580FE}" type="datetimeFigureOut">
              <a:rPr lang="en-GB" smtClean="0"/>
              <a:t>26/02/2016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8DD52-517E-4E0A-B94A-39E4EC841CCF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9269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F7CF2-10E8-4AB0-9E49-BAB60BD580FE}" type="datetimeFigureOut">
              <a:rPr lang="en-GB" smtClean="0"/>
              <a:t>26/02/2016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8DD52-517E-4E0A-B94A-39E4EC841CCF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2095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F7CF2-10E8-4AB0-9E49-BAB60BD580FE}" type="datetimeFigureOut">
              <a:rPr lang="en-GB" smtClean="0"/>
              <a:t>26/02/2016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8DD52-517E-4E0A-B94A-39E4EC841C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9508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F7CF2-10E8-4AB0-9E49-BAB60BD580FE}" type="datetimeFigureOut">
              <a:rPr lang="en-GB" smtClean="0"/>
              <a:t>26/02/2016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8DD52-517E-4E0A-B94A-39E4EC841C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2680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F7CF2-10E8-4AB0-9E49-BAB60BD580FE}" type="datetimeFigureOut">
              <a:rPr lang="en-GB" smtClean="0"/>
              <a:t>26/02/2016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8DD52-517E-4E0A-B94A-39E4EC841C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8052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00CF7CF2-10E8-4AB0-9E49-BAB60BD580FE}" type="datetimeFigureOut">
              <a:rPr lang="en-GB" smtClean="0"/>
              <a:t>26/02/2016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C8DD52-517E-4E0A-B94A-39E4EC841C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6480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27.jpg"/><Relationship Id="rId7" Type="http://schemas.openxmlformats.org/officeDocument/2006/relationships/image" Target="../media/image3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jpg"/><Relationship Id="rId5" Type="http://schemas.openxmlformats.org/officeDocument/2006/relationships/image" Target="../media/image42.png"/><Relationship Id="rId4" Type="http://schemas.openxmlformats.org/officeDocument/2006/relationships/image" Target="../media/image4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10000" b="1" dirty="0" smtClean="0">
                <a:solidFill>
                  <a:srgbClr val="FF0000"/>
                </a:solidFill>
                <a:latin typeface="Arial Nova Cond" panose="020B0506020202020204" pitchFamily="34" charset="0"/>
              </a:rPr>
              <a:t>Save our planet!</a:t>
            </a:r>
            <a:endParaRPr lang="en-GB" sz="10000" b="1" dirty="0">
              <a:solidFill>
                <a:srgbClr val="FF0000"/>
              </a:solidFill>
              <a:latin typeface="Arial Nova Cond" panose="020B0506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GB" sz="4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 ESSENCE" panose="02000000000000000000" pitchFamily="2" charset="0"/>
              </a:rPr>
              <a:t>Presentation is made by </a:t>
            </a:r>
          </a:p>
          <a:p>
            <a:r>
              <a:rPr lang="en-GB" sz="4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 ESSENCE" panose="02000000000000000000" pitchFamily="2" charset="0"/>
              </a:rPr>
              <a:t>Tatiana </a:t>
            </a:r>
            <a:r>
              <a:rPr lang="en-GB" sz="4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 ESSENCE" panose="02000000000000000000" pitchFamily="2" charset="0"/>
              </a:rPr>
              <a:t>Berezhnaya</a:t>
            </a:r>
            <a:r>
              <a:rPr lang="en-GB" sz="4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 ESSENCE" panose="02000000000000000000" pitchFamily="2" charset="0"/>
              </a:rPr>
              <a:t>, </a:t>
            </a:r>
          </a:p>
          <a:p>
            <a:r>
              <a:rPr lang="en-GB" sz="4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 ESSENCE" panose="02000000000000000000" pitchFamily="2" charset="0"/>
              </a:rPr>
              <a:t>teacher of English, </a:t>
            </a:r>
            <a:r>
              <a:rPr lang="en-GB" sz="4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 ESSENCE" panose="02000000000000000000" pitchFamily="2" charset="0"/>
              </a:rPr>
              <a:t>Rybachie</a:t>
            </a:r>
            <a:r>
              <a:rPr lang="en-GB" sz="4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 ESSENCE" panose="02000000000000000000" pitchFamily="2" charset="0"/>
              </a:rPr>
              <a:t> school, </a:t>
            </a:r>
          </a:p>
          <a:p>
            <a:r>
              <a:rPr lang="en-GB" sz="4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 ESSENCE" panose="02000000000000000000" pitchFamily="2" charset="0"/>
              </a:rPr>
              <a:t>Alushta</a:t>
            </a:r>
            <a:r>
              <a:rPr lang="en-GB" sz="4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 ESSENCE" panose="02000000000000000000" pitchFamily="2" charset="0"/>
              </a:rPr>
              <a:t>, Crimea</a:t>
            </a:r>
            <a:endParaRPr lang="en-GB" sz="4800" b="1" dirty="0">
              <a:solidFill>
                <a:schemeClr val="tx1">
                  <a:lumMod val="95000"/>
                  <a:lumOff val="5000"/>
                </a:schemeClr>
              </a:solidFill>
              <a:latin typeface="AR ESSENC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199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150101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127" y="0"/>
            <a:ext cx="10515600" cy="1691322"/>
          </a:xfrm>
        </p:spPr>
        <p:txBody>
          <a:bodyPr>
            <a:normAutofit/>
          </a:bodyPr>
          <a:lstStyle/>
          <a:p>
            <a:r>
              <a:rPr lang="en-GB" dirty="0" smtClean="0">
                <a:latin typeface="AR BLANCA" panose="02000000000000000000" pitchFamily="2" charset="0"/>
              </a:rPr>
              <a:t> </a:t>
            </a:r>
            <a:r>
              <a:rPr lang="en-GB" sz="7200" b="1" dirty="0" smtClean="0">
                <a:solidFill>
                  <a:srgbClr val="002060"/>
                </a:solidFill>
                <a:latin typeface="Arial Nova Cond" panose="020B0506020202020204" pitchFamily="34" charset="0"/>
              </a:rPr>
              <a:t>Earthquake     </a:t>
            </a:r>
            <a:r>
              <a:rPr lang="en-GB" sz="7200" b="1" dirty="0" smtClean="0">
                <a:solidFill>
                  <a:srgbClr val="002060"/>
                </a:solidFill>
                <a:latin typeface="Arial Nova Cond" panose="020B0506020202020204" pitchFamily="34" charset="0"/>
              </a:rPr>
              <a:t>Tsunami</a:t>
            </a:r>
            <a:endParaRPr lang="en-GB" sz="7200" b="1" dirty="0">
              <a:solidFill>
                <a:srgbClr val="002060"/>
              </a:solidFill>
              <a:latin typeface="Arial Nova Cond" panose="020B0506020202020204" pitchFamily="34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" y="1392701"/>
            <a:ext cx="6770237" cy="5496951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600" y="1392700"/>
            <a:ext cx="6389254" cy="5496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1142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90" y="-1"/>
            <a:ext cx="12216390" cy="7112001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127" y="0"/>
            <a:ext cx="10515600" cy="1422400"/>
          </a:xfrm>
        </p:spPr>
        <p:txBody>
          <a:bodyPr>
            <a:normAutofit/>
          </a:bodyPr>
          <a:lstStyle/>
          <a:p>
            <a:r>
              <a:rPr lang="en-GB" dirty="0" smtClean="0"/>
              <a:t>        </a:t>
            </a:r>
            <a:r>
              <a:rPr lang="en-GB" sz="6000" b="1" dirty="0" smtClean="0">
                <a:solidFill>
                  <a:srgbClr val="C0409B"/>
                </a:solidFill>
                <a:latin typeface="Showcard Gothic" panose="04020904020102020604" pitchFamily="82" charset="0"/>
              </a:rPr>
              <a:t>Ecological problems</a:t>
            </a:r>
            <a:endParaRPr lang="en-GB" sz="6000" b="1" dirty="0">
              <a:solidFill>
                <a:srgbClr val="C0409B"/>
              </a:solidFill>
              <a:latin typeface="Showcard Gothic" panose="04020904020102020604" pitchFamily="82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419" y="1301014"/>
            <a:ext cx="5524500" cy="5524500"/>
          </a:xfrm>
        </p:spPr>
      </p:pic>
    </p:spTree>
    <p:extLst>
      <p:ext uri="{BB962C8B-B14F-4D97-AF65-F5344CB8AC3E}">
        <p14:creationId xmlns:p14="http://schemas.microsoft.com/office/powerpoint/2010/main" val="19850041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374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127" y="0"/>
            <a:ext cx="10515600" cy="1424584"/>
          </a:xfrm>
        </p:spPr>
        <p:txBody>
          <a:bodyPr>
            <a:normAutofit/>
          </a:bodyPr>
          <a:lstStyle/>
          <a:p>
            <a:r>
              <a:rPr lang="en-GB" sz="6600" b="1" dirty="0" smtClean="0">
                <a:latin typeface="Arial Nova Cond" panose="020B0506020202020204" pitchFamily="34" charset="0"/>
              </a:rPr>
              <a:t>            </a:t>
            </a:r>
            <a:r>
              <a:rPr lang="en-GB" sz="7200" b="1" dirty="0" smtClean="0">
                <a:solidFill>
                  <a:srgbClr val="800000"/>
                </a:solidFill>
                <a:latin typeface="Arial Nova Cond" panose="020B0506020202020204" pitchFamily="34" charset="0"/>
              </a:rPr>
              <a:t>Global warming</a:t>
            </a:r>
            <a:endParaRPr lang="en-GB" sz="7200" b="1" dirty="0">
              <a:solidFill>
                <a:srgbClr val="800000"/>
              </a:solidFill>
              <a:latin typeface="Arial Nova Cond" panose="020B0506020202020204" pitchFamily="34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4584"/>
            <a:ext cx="7886355" cy="5461254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1" y="1424584"/>
            <a:ext cx="6262254" cy="5461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0195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188201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127" y="0"/>
            <a:ext cx="10515600" cy="1409700"/>
          </a:xfrm>
        </p:spPr>
        <p:txBody>
          <a:bodyPr>
            <a:noAutofit/>
          </a:bodyPr>
          <a:lstStyle/>
          <a:p>
            <a:r>
              <a:rPr lang="en-GB" sz="7200" b="1" dirty="0" smtClean="0">
                <a:solidFill>
                  <a:srgbClr val="663300"/>
                </a:solidFill>
                <a:latin typeface="Arial Nova Cond" panose="020B0506020202020204" pitchFamily="34" charset="0"/>
              </a:rPr>
              <a:t>          </a:t>
            </a:r>
            <a:r>
              <a:rPr lang="ru-RU" sz="7200" b="1" dirty="0" smtClean="0">
                <a:solidFill>
                  <a:srgbClr val="663300"/>
                </a:solidFill>
                <a:latin typeface="Arial Nova Cond" panose="020B0506020202020204" pitchFamily="34" charset="0"/>
              </a:rPr>
              <a:t>    </a:t>
            </a:r>
            <a:r>
              <a:rPr lang="en-GB" sz="7200" b="1" dirty="0" smtClean="0">
                <a:solidFill>
                  <a:srgbClr val="663300"/>
                </a:solidFill>
                <a:latin typeface="Arial Nova Cond" panose="020B0506020202020204" pitchFamily="34" charset="0"/>
              </a:rPr>
              <a:t>Pollution</a:t>
            </a:r>
            <a:endParaRPr lang="en-GB" sz="7200" b="1" dirty="0">
              <a:solidFill>
                <a:srgbClr val="663300"/>
              </a:solidFill>
              <a:latin typeface="Arial Nova Cond" panose="020B0506020202020204" pitchFamily="34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2401"/>
            <a:ext cx="7625811" cy="54483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300" y="1409700"/>
            <a:ext cx="6235700" cy="546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8689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112001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127" y="-169817"/>
            <a:ext cx="10515600" cy="1907177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latin typeface="Arial Nova Cond" panose="020B0506020202020204" pitchFamily="34" charset="0"/>
              </a:rPr>
              <a:t>     </a:t>
            </a:r>
            <a:r>
              <a:rPr lang="en-GB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 Cond" panose="020B0506020202020204" pitchFamily="34" charset="0"/>
              </a:rPr>
              <a:t>Acid rains   </a:t>
            </a:r>
            <a:r>
              <a:rPr lang="ru-RU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 Cond" panose="020B0506020202020204" pitchFamily="34" charset="0"/>
              </a:rPr>
              <a:t>    </a:t>
            </a:r>
            <a:r>
              <a:rPr lang="en-GB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 Cond" panose="020B0506020202020204" pitchFamily="34" charset="0"/>
              </a:rPr>
              <a:t>Deforestation     </a:t>
            </a:r>
            <a:endParaRPr lang="en-GB" sz="7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ova Cond" panose="020B05060202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0" y="1498600"/>
            <a:ext cx="6351392" cy="53594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98600"/>
            <a:ext cx="6165669" cy="5358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67412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37400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9267" y="1429330"/>
            <a:ext cx="8103754" cy="5422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127" y="0"/>
            <a:ext cx="10515600" cy="1691322"/>
          </a:xfrm>
        </p:spPr>
        <p:txBody>
          <a:bodyPr>
            <a:normAutofit/>
          </a:bodyPr>
          <a:lstStyle/>
          <a:p>
            <a:pPr algn="just"/>
            <a:r>
              <a:rPr lang="en-GB" sz="5400" dirty="0" smtClean="0"/>
              <a:t>          </a:t>
            </a:r>
            <a:r>
              <a:rPr lang="en-GB" sz="5400" dirty="0" smtClean="0">
                <a:solidFill>
                  <a:srgbClr val="7030A0"/>
                </a:solidFill>
                <a:latin typeface="Showcard Gothic" panose="04020904020102020604" pitchFamily="82" charset="0"/>
              </a:rPr>
              <a:t>Endangered species</a:t>
            </a:r>
            <a:endParaRPr lang="en-GB" sz="5400" dirty="0">
              <a:solidFill>
                <a:srgbClr val="7030A0"/>
              </a:solidFill>
              <a:latin typeface="Showcard Gothic" panose="04020904020102020604" pitchFamily="82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1435100"/>
            <a:ext cx="5881254" cy="5417130"/>
          </a:xfrm>
        </p:spPr>
      </p:pic>
    </p:spTree>
    <p:extLst>
      <p:ext uri="{BB962C8B-B14F-4D97-AF65-F5344CB8AC3E}">
        <p14:creationId xmlns:p14="http://schemas.microsoft.com/office/powerpoint/2010/main" val="211088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0493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937" y="0"/>
            <a:ext cx="8648700" cy="72390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723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97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127" y="-69622"/>
            <a:ext cx="10515600" cy="1760944"/>
          </a:xfrm>
        </p:spPr>
        <p:txBody>
          <a:bodyPr>
            <a:normAutofit/>
          </a:bodyPr>
          <a:lstStyle/>
          <a:p>
            <a:r>
              <a:rPr lang="en-GB" sz="5400" dirty="0" smtClean="0">
                <a:solidFill>
                  <a:srgbClr val="FF0000"/>
                </a:solidFill>
                <a:latin typeface="AR DARLING" panose="02000000000000000000" pitchFamily="2" charset="0"/>
              </a:rPr>
              <a:t>          Is it too late for us?...</a:t>
            </a:r>
            <a:endParaRPr lang="en-GB" sz="5400" dirty="0">
              <a:solidFill>
                <a:srgbClr val="FF0000"/>
              </a:solidFill>
              <a:latin typeface="AR DARLING" panose="02000000000000000000" pitchFamily="2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8689"/>
            <a:ext cx="4762500" cy="3190875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532" y="1298689"/>
            <a:ext cx="4191000" cy="4191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68635"/>
            <a:ext cx="4946105" cy="30893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532" y="4045084"/>
            <a:ext cx="4219374" cy="28129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122" y="3454807"/>
            <a:ext cx="5124887" cy="34031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025" y="1298689"/>
            <a:ext cx="4848975" cy="3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6807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280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100" y="1790878"/>
            <a:ext cx="6438900" cy="506235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5500" y="1168400"/>
            <a:ext cx="9766300" cy="5186838"/>
          </a:xfrm>
        </p:spPr>
        <p:txBody>
          <a:bodyPr>
            <a:normAutofit fontScale="90000"/>
          </a:bodyPr>
          <a:lstStyle/>
          <a:p>
            <a:r>
              <a:rPr lang="en-GB" sz="7200" b="1" dirty="0" smtClean="0">
                <a:solidFill>
                  <a:srgbClr val="002060"/>
                </a:solidFill>
                <a:latin typeface="AR CENA" panose="02000000000000000000" pitchFamily="2" charset="0"/>
              </a:rPr>
              <a:t>They need our help to survive!</a:t>
            </a:r>
            <a:br>
              <a:rPr lang="en-GB" sz="7200" b="1" dirty="0" smtClean="0">
                <a:solidFill>
                  <a:srgbClr val="002060"/>
                </a:solidFill>
                <a:latin typeface="AR CENA" panose="02000000000000000000" pitchFamily="2" charset="0"/>
              </a:rPr>
            </a:br>
            <a:r>
              <a:rPr lang="en-GB" sz="7200" b="1" dirty="0" smtClean="0">
                <a:solidFill>
                  <a:srgbClr val="002060"/>
                </a:solidFill>
                <a:latin typeface="AR CENA" panose="02000000000000000000" pitchFamily="2" charset="0"/>
              </a:rPr>
              <a:t>our protection…</a:t>
            </a:r>
            <a:br>
              <a:rPr lang="en-GB" sz="7200" b="1" dirty="0" smtClean="0">
                <a:solidFill>
                  <a:srgbClr val="002060"/>
                </a:solidFill>
                <a:latin typeface="AR CENA" panose="02000000000000000000" pitchFamily="2" charset="0"/>
              </a:rPr>
            </a:br>
            <a:r>
              <a:rPr lang="en-GB" sz="7200" b="1" dirty="0" smtClean="0">
                <a:solidFill>
                  <a:srgbClr val="002060"/>
                </a:solidFill>
                <a:latin typeface="AR CENA" panose="02000000000000000000" pitchFamily="2" charset="0"/>
              </a:rPr>
              <a:t>our mercy…</a:t>
            </a:r>
            <a:br>
              <a:rPr lang="en-GB" sz="7200" b="1" dirty="0" smtClean="0">
                <a:solidFill>
                  <a:srgbClr val="002060"/>
                </a:solidFill>
                <a:latin typeface="AR CENA" panose="02000000000000000000" pitchFamily="2" charset="0"/>
              </a:rPr>
            </a:br>
            <a:r>
              <a:rPr lang="en-GB" sz="7200" b="1" dirty="0" smtClean="0">
                <a:solidFill>
                  <a:srgbClr val="002060"/>
                </a:solidFill>
                <a:latin typeface="AR CENA" panose="02000000000000000000" pitchFamily="2" charset="0"/>
              </a:rPr>
              <a:t>our compassion…</a:t>
            </a:r>
            <a:br>
              <a:rPr lang="en-GB" sz="7200" b="1" dirty="0" smtClean="0">
                <a:solidFill>
                  <a:srgbClr val="002060"/>
                </a:solidFill>
                <a:latin typeface="AR CENA" panose="02000000000000000000" pitchFamily="2" charset="0"/>
              </a:rPr>
            </a:br>
            <a:r>
              <a:rPr lang="en-GB" sz="7200" b="1" dirty="0" smtClean="0">
                <a:solidFill>
                  <a:srgbClr val="002060"/>
                </a:solidFill>
                <a:latin typeface="AR CENA" panose="02000000000000000000" pitchFamily="2" charset="0"/>
              </a:rPr>
              <a:t>Stop killing animals until it is too late!!!</a:t>
            </a:r>
            <a:br>
              <a:rPr lang="en-GB" sz="7200" b="1" dirty="0" smtClean="0">
                <a:solidFill>
                  <a:srgbClr val="002060"/>
                </a:solidFill>
                <a:latin typeface="AR CENA" panose="02000000000000000000" pitchFamily="2" charset="0"/>
              </a:rPr>
            </a:br>
            <a:endParaRPr lang="en-GB" sz="7200" b="1" dirty="0">
              <a:solidFill>
                <a:srgbClr val="002060"/>
              </a:solidFill>
              <a:latin typeface="AR CEN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566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16838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127" y="0"/>
            <a:ext cx="10515600" cy="1447798"/>
          </a:xfrm>
        </p:spPr>
        <p:txBody>
          <a:bodyPr/>
          <a:lstStyle/>
          <a:p>
            <a:r>
              <a:rPr lang="en-GB" dirty="0" smtClean="0"/>
              <a:t>                      </a:t>
            </a:r>
            <a:r>
              <a:rPr lang="ru-RU" dirty="0" smtClean="0"/>
              <a:t>       </a:t>
            </a:r>
            <a:r>
              <a:rPr lang="en-GB" sz="7200" b="1" dirty="0" smtClean="0">
                <a:latin typeface="Arial Nova Cond" panose="020B0506020202020204" pitchFamily="34" charset="0"/>
              </a:rPr>
              <a:t>Littering</a:t>
            </a:r>
            <a:endParaRPr lang="en-GB" sz="7200" b="1" dirty="0">
              <a:latin typeface="Arial Nova Cond" panose="020B0506020202020204" pitchFamily="34" charset="0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447800"/>
            <a:ext cx="6934200" cy="5410199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7799"/>
            <a:ext cx="62611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47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4819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127" y="292100"/>
            <a:ext cx="10515600" cy="1562100"/>
          </a:xfrm>
        </p:spPr>
        <p:txBody>
          <a:bodyPr>
            <a:normAutofit/>
          </a:bodyPr>
          <a:lstStyle/>
          <a:p>
            <a:pPr algn="ctr"/>
            <a:r>
              <a:rPr lang="en-GB" sz="6000" dirty="0" smtClean="0">
                <a:solidFill>
                  <a:srgbClr val="FF0000"/>
                </a:solidFill>
                <a:latin typeface="Showcard Gothic" panose="04020904020102020604" pitchFamily="82" charset="0"/>
              </a:rPr>
              <a:t>New vocabulary</a:t>
            </a:r>
            <a:r>
              <a:rPr lang="ru-RU" dirty="0" smtClean="0">
                <a:solidFill>
                  <a:srgbClr val="FF0000"/>
                </a:solidFill>
                <a:latin typeface="Showcard Gothic" panose="04020904020102020604" pitchFamily="82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Showcard Gothic" panose="04020904020102020604" pitchFamily="82" charset="0"/>
              </a:rPr>
            </a:br>
            <a:endParaRPr lang="en-GB" dirty="0">
              <a:solidFill>
                <a:srgbClr val="FF0000"/>
              </a:solidFill>
              <a:latin typeface="Showcard Gothic" panose="04020904020102020604" pitchFamily="8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9899" y="1714500"/>
            <a:ext cx="10744201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en-GB" sz="2800" b="1" dirty="0" smtClean="0">
                <a:solidFill>
                  <a:srgbClr val="7030A0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Times New Roman" panose="02020603050405020304" pitchFamily="18" charset="0"/>
              </a:rPr>
              <a:t>1</a:t>
            </a:r>
            <a:r>
              <a:rPr lang="en-GB" sz="4000" b="1" dirty="0" smtClean="0">
                <a:solidFill>
                  <a:srgbClr val="7030A0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Times New Roman" panose="02020603050405020304" pitchFamily="18" charset="0"/>
              </a:rPr>
              <a:t>. To </a:t>
            </a:r>
            <a:r>
              <a:rPr lang="en-GB" sz="4000" b="1" dirty="0">
                <a:solidFill>
                  <a:srgbClr val="7030A0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Times New Roman" panose="02020603050405020304" pitchFamily="18" charset="0"/>
              </a:rPr>
              <a:t>donate</a:t>
            </a:r>
            <a:r>
              <a:rPr lang="en-GB" sz="4000" dirty="0">
                <a:solidFill>
                  <a:srgbClr val="7030A0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Times New Roman" panose="02020603050405020304" pitchFamily="18" charset="0"/>
              </a:rPr>
              <a:t> </a:t>
            </a:r>
            <a:r>
              <a:rPr lang="en-GB" sz="4000" b="1" dirty="0">
                <a:solidFill>
                  <a:srgbClr val="7030A0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Times New Roman" panose="02020603050405020304" pitchFamily="18" charset="0"/>
              </a:rPr>
              <a:t>(to)</a:t>
            </a:r>
            <a:r>
              <a:rPr lang="en-GB" sz="4000" dirty="0">
                <a:solidFill>
                  <a:srgbClr val="7030A0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Times New Roman" panose="02020603050405020304" pitchFamily="18" charset="0"/>
              </a:rPr>
              <a:t> – </a:t>
            </a:r>
            <a:r>
              <a:rPr lang="ru-RU" sz="4000" dirty="0">
                <a:solidFill>
                  <a:srgbClr val="7030A0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Times New Roman" panose="02020603050405020304" pitchFamily="18" charset="0"/>
              </a:rPr>
              <a:t>жетвовать</a:t>
            </a:r>
            <a:r>
              <a:rPr lang="en-GB" sz="4000" dirty="0">
                <a:solidFill>
                  <a:srgbClr val="7030A0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Times New Roman" panose="02020603050405020304" pitchFamily="18" charset="0"/>
              </a:rPr>
              <a:t>, </a:t>
            </a:r>
            <a:r>
              <a:rPr lang="ru-RU" sz="4000" dirty="0">
                <a:solidFill>
                  <a:srgbClr val="7030A0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Times New Roman" panose="02020603050405020304" pitchFamily="18" charset="0"/>
              </a:rPr>
              <a:t>дарить</a:t>
            </a:r>
            <a:endParaRPr lang="en-GB" sz="4000" dirty="0">
              <a:solidFill>
                <a:srgbClr val="7030A0"/>
              </a:solidFill>
              <a:latin typeface="Franklin Gothic Book" panose="020B0503020102020204" pitchFamily="34" charset="0"/>
              <a:ea typeface="Franklin Gothic Book" panose="020B05030201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400"/>
              </a:spcAft>
            </a:pPr>
            <a:r>
              <a:rPr lang="en-GB" sz="2800" b="1" dirty="0" smtClean="0">
                <a:solidFill>
                  <a:srgbClr val="7030A0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Times New Roman" panose="02020603050405020304" pitchFamily="18" charset="0"/>
              </a:rPr>
              <a:t>2</a:t>
            </a:r>
            <a:r>
              <a:rPr lang="en-GB" sz="4000" b="1" dirty="0" smtClean="0">
                <a:solidFill>
                  <a:srgbClr val="7030A0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Times New Roman" panose="02020603050405020304" pitchFamily="18" charset="0"/>
              </a:rPr>
              <a:t>. To </a:t>
            </a:r>
            <a:r>
              <a:rPr lang="en-GB" sz="4000" b="1" dirty="0">
                <a:solidFill>
                  <a:srgbClr val="7030A0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Times New Roman" panose="02020603050405020304" pitchFamily="18" charset="0"/>
              </a:rPr>
              <a:t>heal</a:t>
            </a:r>
            <a:r>
              <a:rPr lang="en-GB" sz="4000" dirty="0">
                <a:solidFill>
                  <a:srgbClr val="7030A0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Times New Roman" panose="02020603050405020304" pitchFamily="18" charset="0"/>
              </a:rPr>
              <a:t> </a:t>
            </a:r>
            <a:r>
              <a:rPr lang="en-GB" sz="4000" b="1" dirty="0">
                <a:solidFill>
                  <a:srgbClr val="7030A0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Times New Roman" panose="02020603050405020304" pitchFamily="18" charset="0"/>
              </a:rPr>
              <a:t>(of) </a:t>
            </a:r>
            <a:r>
              <a:rPr lang="en-GB" sz="4000" dirty="0">
                <a:solidFill>
                  <a:srgbClr val="7030A0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Times New Roman" panose="02020603050405020304" pitchFamily="18" charset="0"/>
              </a:rPr>
              <a:t>– </a:t>
            </a:r>
            <a:r>
              <a:rPr lang="ru-RU" sz="4000" dirty="0">
                <a:solidFill>
                  <a:srgbClr val="7030A0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Times New Roman" panose="02020603050405020304" pitchFamily="18" charset="0"/>
              </a:rPr>
              <a:t>исцелять от</a:t>
            </a:r>
            <a:r>
              <a:rPr lang="en-GB" sz="4000" dirty="0">
                <a:solidFill>
                  <a:srgbClr val="7030A0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Times New Roman" panose="02020603050405020304" pitchFamily="18" charset="0"/>
              </a:rPr>
              <a:t>...</a:t>
            </a:r>
          </a:p>
          <a:p>
            <a:pPr>
              <a:spcAft>
                <a:spcPts val="400"/>
              </a:spcAft>
            </a:pPr>
            <a:r>
              <a:rPr lang="en-GB" sz="2800" b="1" dirty="0" smtClean="0">
                <a:solidFill>
                  <a:srgbClr val="7030A0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Times New Roman" panose="02020603050405020304" pitchFamily="18" charset="0"/>
              </a:rPr>
              <a:t>3</a:t>
            </a:r>
            <a:r>
              <a:rPr lang="en-GB" sz="4000" b="1" dirty="0" smtClean="0">
                <a:solidFill>
                  <a:srgbClr val="7030A0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Times New Roman" panose="02020603050405020304" pitchFamily="18" charset="0"/>
              </a:rPr>
              <a:t>. To </a:t>
            </a:r>
            <a:r>
              <a:rPr lang="en-GB" sz="4000" b="1" dirty="0">
                <a:solidFill>
                  <a:srgbClr val="7030A0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Times New Roman" panose="02020603050405020304" pitchFamily="18" charset="0"/>
              </a:rPr>
              <a:t>get rid of </a:t>
            </a:r>
            <a:r>
              <a:rPr lang="ru-RU" sz="4000" b="1" dirty="0">
                <a:solidFill>
                  <a:srgbClr val="7030A0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Times New Roman" panose="02020603050405020304" pitchFamily="18" charset="0"/>
              </a:rPr>
              <a:t>– </a:t>
            </a:r>
            <a:r>
              <a:rPr lang="ru-RU" sz="4000" dirty="0">
                <a:solidFill>
                  <a:srgbClr val="7030A0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Times New Roman" panose="02020603050405020304" pitchFamily="18" charset="0"/>
              </a:rPr>
              <a:t>избавляться от...</a:t>
            </a:r>
            <a:endParaRPr lang="en-GB" sz="4000" dirty="0">
              <a:solidFill>
                <a:srgbClr val="7030A0"/>
              </a:solidFill>
              <a:latin typeface="Franklin Gothic Book" panose="020B0503020102020204" pitchFamily="34" charset="0"/>
              <a:ea typeface="Franklin Gothic Book" panose="020B05030201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400"/>
              </a:spcAft>
            </a:pPr>
            <a:r>
              <a:rPr lang="en-GB" sz="2800" b="1" dirty="0" smtClean="0">
                <a:solidFill>
                  <a:srgbClr val="7030A0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Times New Roman" panose="02020603050405020304" pitchFamily="18" charset="0"/>
              </a:rPr>
              <a:t>4</a:t>
            </a:r>
            <a:r>
              <a:rPr lang="en-GB" sz="4000" b="1" dirty="0" smtClean="0">
                <a:solidFill>
                  <a:srgbClr val="7030A0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Times New Roman" panose="02020603050405020304" pitchFamily="18" charset="0"/>
              </a:rPr>
              <a:t>. To </a:t>
            </a:r>
            <a:r>
              <a:rPr lang="en-GB" sz="4000" b="1" dirty="0">
                <a:solidFill>
                  <a:srgbClr val="7030A0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Times New Roman" panose="02020603050405020304" pitchFamily="18" charset="0"/>
              </a:rPr>
              <a:t>save</a:t>
            </a:r>
            <a:r>
              <a:rPr lang="ru-RU" sz="4000" b="1" dirty="0">
                <a:solidFill>
                  <a:srgbClr val="7030A0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Times New Roman" panose="02020603050405020304" pitchFamily="18" charset="0"/>
              </a:rPr>
              <a:t> -  </a:t>
            </a:r>
            <a:r>
              <a:rPr lang="ru-RU" sz="4000" dirty="0">
                <a:solidFill>
                  <a:srgbClr val="7030A0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Times New Roman" panose="02020603050405020304" pitchFamily="18" charset="0"/>
              </a:rPr>
              <a:t>экономить, спасать</a:t>
            </a:r>
            <a:endParaRPr lang="en-GB" sz="4000" dirty="0">
              <a:solidFill>
                <a:srgbClr val="7030A0"/>
              </a:solidFill>
              <a:latin typeface="Franklin Gothic Book" panose="020B0503020102020204" pitchFamily="34" charset="0"/>
              <a:ea typeface="Franklin Gothic Book" panose="020B05030201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400"/>
              </a:spcAft>
            </a:pPr>
            <a:r>
              <a:rPr lang="en-GB" sz="2800" b="1" dirty="0" smtClean="0">
                <a:solidFill>
                  <a:srgbClr val="7030A0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Times New Roman" panose="02020603050405020304" pitchFamily="18" charset="0"/>
              </a:rPr>
              <a:t>5</a:t>
            </a:r>
            <a:r>
              <a:rPr lang="en-GB" sz="4000" b="1" dirty="0" smtClean="0">
                <a:solidFill>
                  <a:srgbClr val="7030A0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Times New Roman" panose="02020603050405020304" pitchFamily="18" charset="0"/>
              </a:rPr>
              <a:t>. To </a:t>
            </a:r>
            <a:r>
              <a:rPr lang="en-GB" sz="4000" b="1" dirty="0">
                <a:solidFill>
                  <a:srgbClr val="7030A0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Times New Roman" panose="02020603050405020304" pitchFamily="18" charset="0"/>
              </a:rPr>
              <a:t>ban</a:t>
            </a:r>
            <a:r>
              <a:rPr lang="ru-RU" sz="4000" b="1" dirty="0">
                <a:solidFill>
                  <a:srgbClr val="7030A0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Times New Roman" panose="02020603050405020304" pitchFamily="18" charset="0"/>
              </a:rPr>
              <a:t> - </a:t>
            </a:r>
            <a:r>
              <a:rPr lang="ru-RU" sz="4000" dirty="0">
                <a:solidFill>
                  <a:srgbClr val="7030A0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Times New Roman" panose="02020603050405020304" pitchFamily="18" charset="0"/>
              </a:rPr>
              <a:t>запрещать</a:t>
            </a:r>
            <a:endParaRPr lang="en-GB" sz="4000" dirty="0">
              <a:solidFill>
                <a:srgbClr val="7030A0"/>
              </a:solidFill>
              <a:latin typeface="Franklin Gothic Book" panose="020B0503020102020204" pitchFamily="34" charset="0"/>
              <a:ea typeface="Franklin Gothic Book" panose="020B05030201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400"/>
              </a:spcAft>
            </a:pPr>
            <a:r>
              <a:rPr lang="en-GB" sz="2800" b="1" dirty="0" smtClean="0">
                <a:solidFill>
                  <a:srgbClr val="7030A0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Times New Roman" panose="02020603050405020304" pitchFamily="18" charset="0"/>
              </a:rPr>
              <a:t>6</a:t>
            </a:r>
            <a:r>
              <a:rPr lang="en-GB" sz="4000" b="1" dirty="0" smtClean="0">
                <a:solidFill>
                  <a:srgbClr val="7030A0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Times New Roman" panose="02020603050405020304" pitchFamily="18" charset="0"/>
              </a:rPr>
              <a:t>. To </a:t>
            </a:r>
            <a:r>
              <a:rPr lang="en-GB" sz="4000" b="1" dirty="0">
                <a:solidFill>
                  <a:srgbClr val="7030A0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Times New Roman" panose="02020603050405020304" pitchFamily="18" charset="0"/>
              </a:rPr>
              <a:t>fine for</a:t>
            </a:r>
            <a:r>
              <a:rPr lang="ru-RU" sz="4000" b="1" dirty="0">
                <a:solidFill>
                  <a:srgbClr val="7030A0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Times New Roman" panose="02020603050405020304" pitchFamily="18" charset="0"/>
              </a:rPr>
              <a:t>-  </a:t>
            </a:r>
            <a:r>
              <a:rPr lang="ru-RU" sz="4000" dirty="0">
                <a:solidFill>
                  <a:srgbClr val="7030A0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Times New Roman" panose="02020603050405020304" pitchFamily="18" charset="0"/>
              </a:rPr>
              <a:t>штрафовать</a:t>
            </a:r>
            <a:endParaRPr lang="en-GB" sz="4000" dirty="0">
              <a:solidFill>
                <a:srgbClr val="7030A0"/>
              </a:solidFill>
              <a:latin typeface="Franklin Gothic Book" panose="020B0503020102020204" pitchFamily="34" charset="0"/>
              <a:ea typeface="Franklin Gothic Book" panose="020B05030201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400"/>
              </a:spcAft>
            </a:pPr>
            <a:r>
              <a:rPr lang="en-GB" sz="2800" b="1" dirty="0" smtClean="0">
                <a:solidFill>
                  <a:srgbClr val="7030A0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Times New Roman" panose="02020603050405020304" pitchFamily="18" charset="0"/>
              </a:rPr>
              <a:t>7.  </a:t>
            </a:r>
            <a:r>
              <a:rPr lang="en-GB" sz="4000" b="1" dirty="0" smtClean="0">
                <a:solidFill>
                  <a:srgbClr val="7030A0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Times New Roman" panose="02020603050405020304" pitchFamily="18" charset="0"/>
              </a:rPr>
              <a:t>Violence</a:t>
            </a:r>
            <a:r>
              <a:rPr lang="ru-RU" sz="4000" b="1" dirty="0" smtClean="0">
                <a:solidFill>
                  <a:srgbClr val="7030A0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Times New Roman" panose="02020603050405020304" pitchFamily="18" charset="0"/>
              </a:rPr>
              <a:t> </a:t>
            </a:r>
            <a:r>
              <a:rPr lang="ru-RU" sz="4000" b="1" dirty="0">
                <a:solidFill>
                  <a:srgbClr val="7030A0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Times New Roman" panose="02020603050405020304" pitchFamily="18" charset="0"/>
              </a:rPr>
              <a:t>- </a:t>
            </a:r>
            <a:r>
              <a:rPr lang="ru-RU" sz="4000" dirty="0" smtClean="0">
                <a:solidFill>
                  <a:srgbClr val="7030A0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Times New Roman" panose="02020603050405020304" pitchFamily="18" charset="0"/>
              </a:rPr>
              <a:t>жестокость</a:t>
            </a:r>
            <a:endParaRPr lang="en-GB" sz="4000" dirty="0">
              <a:solidFill>
                <a:srgbClr val="7030A0"/>
              </a:solidFill>
              <a:latin typeface="Franklin Gothic Book" panose="020B0503020102020204" pitchFamily="34" charset="0"/>
              <a:ea typeface="Franklin Gothic Book" panose="020B05030201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9865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127" y="-228600"/>
            <a:ext cx="10515600" cy="1919922"/>
          </a:xfrm>
        </p:spPr>
        <p:txBody>
          <a:bodyPr>
            <a:normAutofit/>
          </a:bodyPr>
          <a:lstStyle/>
          <a:p>
            <a:r>
              <a:rPr lang="en-GB" dirty="0" smtClean="0">
                <a:latin typeface="Forte" panose="03060902040502070203" pitchFamily="66" charset="0"/>
              </a:rPr>
              <a:t>         </a:t>
            </a:r>
            <a:r>
              <a:rPr lang="en-GB" sz="7200" dirty="0" smtClean="0">
                <a:solidFill>
                  <a:srgbClr val="C0409B"/>
                </a:solidFill>
                <a:latin typeface="Showcard Gothic" panose="04020904020102020604" pitchFamily="82" charset="0"/>
              </a:rPr>
              <a:t>Social problems</a:t>
            </a:r>
            <a:endParaRPr lang="en-GB" sz="7200" dirty="0">
              <a:solidFill>
                <a:srgbClr val="C0409B"/>
              </a:solidFill>
              <a:latin typeface="Showcard Gothic" panose="04020904020102020604" pitchFamily="82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1" y="1422400"/>
            <a:ext cx="7142230" cy="543560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31" y="1422400"/>
            <a:ext cx="6367531" cy="543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9086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127" y="-1"/>
            <a:ext cx="10515600" cy="1755517"/>
          </a:xfrm>
        </p:spPr>
        <p:txBody>
          <a:bodyPr>
            <a:normAutofit/>
          </a:bodyPr>
          <a:lstStyle/>
          <a:p>
            <a:r>
              <a:rPr lang="en-GB" dirty="0" smtClean="0"/>
              <a:t>               </a:t>
            </a:r>
            <a:r>
              <a:rPr lang="en-GB" sz="7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 Cond" panose="020B0506020202020204" pitchFamily="34" charset="0"/>
              </a:rPr>
              <a:t>Wars     </a:t>
            </a:r>
            <a:r>
              <a:rPr lang="ru-RU" sz="7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 Cond" panose="020B0506020202020204" pitchFamily="34" charset="0"/>
              </a:rPr>
              <a:t>   </a:t>
            </a:r>
            <a:r>
              <a:rPr lang="en-GB" sz="7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 Cond" panose="020B0506020202020204" pitchFamily="34" charset="0"/>
              </a:rPr>
              <a:t>  </a:t>
            </a:r>
            <a:r>
              <a:rPr lang="en-GB" sz="7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 Cond" panose="020B0506020202020204" pitchFamily="34" charset="0"/>
              </a:rPr>
              <a:t>Terrorism</a:t>
            </a:r>
            <a:endParaRPr lang="en-GB" sz="72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ova Cond" panose="020B0506020202020204" pitchFamily="34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800" y="1755518"/>
            <a:ext cx="6807200" cy="5102481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5518"/>
            <a:ext cx="6881349" cy="5102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13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213601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127" y="0"/>
            <a:ext cx="10515600" cy="1295400"/>
          </a:xfrm>
        </p:spPr>
        <p:txBody>
          <a:bodyPr/>
          <a:lstStyle/>
          <a:p>
            <a:r>
              <a:rPr lang="en-GB" dirty="0" smtClean="0"/>
              <a:t>      </a:t>
            </a:r>
            <a:r>
              <a:rPr lang="en-GB" sz="7200" b="1" dirty="0">
                <a:solidFill>
                  <a:srgbClr val="663300"/>
                </a:solidFill>
                <a:latin typeface="Arial Nova Cond" panose="020B0506020202020204" pitchFamily="34" charset="0"/>
              </a:rPr>
              <a:t>P</a:t>
            </a:r>
            <a:r>
              <a:rPr lang="en-GB" sz="7200" b="1" dirty="0" smtClean="0">
                <a:solidFill>
                  <a:srgbClr val="663300"/>
                </a:solidFill>
                <a:latin typeface="Arial Nova Cond" panose="020B0506020202020204" pitchFamily="34" charset="0"/>
              </a:rPr>
              <a:t>overty      </a:t>
            </a:r>
            <a:r>
              <a:rPr lang="ru-RU" sz="7200" b="1" dirty="0" smtClean="0">
                <a:solidFill>
                  <a:srgbClr val="663300"/>
                </a:solidFill>
                <a:latin typeface="Arial Nova Cond" panose="020B0506020202020204" pitchFamily="34" charset="0"/>
              </a:rPr>
              <a:t>   </a:t>
            </a:r>
            <a:r>
              <a:rPr lang="en-GB" sz="7200" b="1" dirty="0" smtClean="0">
                <a:solidFill>
                  <a:srgbClr val="663300"/>
                </a:solidFill>
                <a:latin typeface="Arial Nova Cond" panose="020B0506020202020204" pitchFamily="34" charset="0"/>
              </a:rPr>
              <a:t> </a:t>
            </a:r>
            <a:r>
              <a:rPr lang="en-GB" sz="7200" b="1" dirty="0">
                <a:solidFill>
                  <a:srgbClr val="663300"/>
                </a:solidFill>
                <a:latin typeface="Arial Nova Cond" panose="020B0506020202020204" pitchFamily="34" charset="0"/>
              </a:rPr>
              <a:t>F</a:t>
            </a:r>
            <a:r>
              <a:rPr lang="en-GB" sz="7200" b="1" dirty="0" smtClean="0">
                <a:solidFill>
                  <a:srgbClr val="663300"/>
                </a:solidFill>
                <a:latin typeface="Arial Nova Cond" panose="020B0506020202020204" pitchFamily="34" charset="0"/>
              </a:rPr>
              <a:t>amine</a:t>
            </a:r>
            <a:endParaRPr lang="en-GB" sz="7200" b="1" dirty="0">
              <a:solidFill>
                <a:srgbClr val="663300"/>
              </a:solidFill>
              <a:latin typeface="Arial Nova Cond" panose="020B0506020202020204" pitchFamily="34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400"/>
            <a:ext cx="5676900" cy="36068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61913"/>
            <a:ext cx="5675313" cy="37583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313" y="1286649"/>
            <a:ext cx="6518275" cy="44156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904" y="1286649"/>
            <a:ext cx="7670800" cy="56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5792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137401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127" y="-1"/>
            <a:ext cx="10515600" cy="1231901"/>
          </a:xfrm>
        </p:spPr>
        <p:txBody>
          <a:bodyPr/>
          <a:lstStyle/>
          <a:p>
            <a:r>
              <a:rPr lang="en-GB" dirty="0" smtClean="0"/>
              <a:t>                       </a:t>
            </a:r>
            <a:r>
              <a:rPr lang="en-GB" sz="7200" b="1" dirty="0" smtClean="0">
                <a:solidFill>
                  <a:srgbClr val="C00000"/>
                </a:solidFill>
                <a:latin typeface="Arial Nova Cond" panose="020B0506020202020204" pitchFamily="34" charset="0"/>
              </a:rPr>
              <a:t>Child labour   </a:t>
            </a:r>
            <a:endParaRPr lang="en-GB" sz="7200" b="1" dirty="0">
              <a:solidFill>
                <a:srgbClr val="C00000"/>
              </a:solidFill>
              <a:latin typeface="Arial Nova Cond" panose="020B05060202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6611"/>
            <a:ext cx="6375400" cy="3055989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25900"/>
            <a:ext cx="5208154" cy="28383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154" y="1231900"/>
            <a:ext cx="6983846" cy="5627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08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213601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127" y="0"/>
            <a:ext cx="10515600" cy="1161301"/>
          </a:xfrm>
        </p:spPr>
        <p:txBody>
          <a:bodyPr>
            <a:noAutofit/>
          </a:bodyPr>
          <a:lstStyle/>
          <a:p>
            <a:r>
              <a:rPr lang="en-GB" sz="7200" b="1" i="1" dirty="0" smtClean="0">
                <a:solidFill>
                  <a:srgbClr val="0070C0"/>
                </a:solidFill>
                <a:latin typeface="AR BLANCA" panose="02000000000000000000" pitchFamily="2" charset="0"/>
              </a:rPr>
              <a:t>         </a:t>
            </a:r>
            <a:r>
              <a:rPr lang="en-GB" sz="7200" b="1" dirty="0">
                <a:solidFill>
                  <a:srgbClr val="0070C0"/>
                </a:solidFill>
                <a:latin typeface="Arial Nova Cond" panose="020B0506020202020204" pitchFamily="34" charset="0"/>
              </a:rPr>
              <a:t>H</a:t>
            </a:r>
            <a:r>
              <a:rPr lang="en-GB" sz="7200" b="1" dirty="0" smtClean="0">
                <a:solidFill>
                  <a:srgbClr val="0070C0"/>
                </a:solidFill>
                <a:latin typeface="Arial Nova Cond" panose="020B0506020202020204" pitchFamily="34" charset="0"/>
              </a:rPr>
              <a:t>omelessness</a:t>
            </a:r>
            <a:endParaRPr lang="en-GB" sz="7200" b="1" dirty="0">
              <a:solidFill>
                <a:srgbClr val="0070C0"/>
              </a:solidFill>
              <a:latin typeface="Arial Nova Cond" panose="020B0506020202020204" pitchFamily="34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4483100" cy="597373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100" y="990599"/>
            <a:ext cx="7708899" cy="5857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63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127" y="0"/>
            <a:ext cx="10515600" cy="2628900"/>
          </a:xfrm>
        </p:spPr>
        <p:txBody>
          <a:bodyPr>
            <a:normAutofit/>
          </a:bodyPr>
          <a:lstStyle/>
          <a:p>
            <a:r>
              <a:rPr lang="en-GB" dirty="0" smtClean="0">
                <a:latin typeface="Snap ITC" panose="04040A07060A02020202" pitchFamily="82" charset="0"/>
              </a:rPr>
              <a:t>     </a:t>
            </a:r>
            <a:r>
              <a:rPr lang="en-GB" sz="7200" dirty="0" smtClean="0">
                <a:solidFill>
                  <a:srgbClr val="FFFF00"/>
                </a:solidFill>
                <a:latin typeface="Snap ITC" panose="04040A07060A02020202" pitchFamily="82" charset="0"/>
              </a:rPr>
              <a:t>Stop violence!</a:t>
            </a:r>
            <a:br>
              <a:rPr lang="en-GB" sz="7200" dirty="0" smtClean="0">
                <a:solidFill>
                  <a:srgbClr val="FFFF00"/>
                </a:solidFill>
                <a:latin typeface="Snap ITC" panose="04040A07060A02020202" pitchFamily="82" charset="0"/>
              </a:rPr>
            </a:br>
            <a:r>
              <a:rPr lang="en-GB" sz="7200" dirty="0" smtClean="0">
                <a:solidFill>
                  <a:srgbClr val="FFFF00"/>
                </a:solidFill>
                <a:latin typeface="Snap ITC" panose="04040A07060A02020202" pitchFamily="82" charset="0"/>
              </a:rPr>
              <a:t>     Stop greed!</a:t>
            </a:r>
            <a:endParaRPr lang="en-GB" sz="7200" dirty="0">
              <a:solidFill>
                <a:srgbClr val="FFFF00"/>
              </a:solidFill>
              <a:latin typeface="Snap ITC" panose="04040A07060A02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438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520" y="3232150"/>
            <a:ext cx="3474720" cy="3657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900" y="88900"/>
            <a:ext cx="11747500" cy="5791200"/>
          </a:xfrm>
        </p:spPr>
        <p:txBody>
          <a:bodyPr>
            <a:normAutofit/>
          </a:bodyPr>
          <a:lstStyle/>
          <a:p>
            <a:r>
              <a:rPr lang="en-GB" sz="8000" dirty="0" smtClean="0">
                <a:solidFill>
                  <a:srgbClr val="C0409B"/>
                </a:solidFill>
                <a:latin typeface="Snap ITC" panose="04040A07060A02020202" pitchFamily="82" charset="0"/>
              </a:rPr>
              <a:t>We are on a mission   to save this planet! Let’s go for green!!!</a:t>
            </a:r>
            <a:endParaRPr lang="en-GB" sz="8000" dirty="0">
              <a:solidFill>
                <a:srgbClr val="C0409B"/>
              </a:solidFill>
              <a:latin typeface="Snap ITC" panose="04040A07060A02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0047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112001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5900" b="1" dirty="0">
                <a:solidFill>
                  <a:srgbClr val="FF0000"/>
                </a:solidFill>
                <a:latin typeface="AR DARLING" panose="02000000000000000000" pitchFamily="2" charset="0"/>
              </a:rPr>
              <a:t>What does it mean to </a:t>
            </a:r>
            <a:r>
              <a:rPr lang="en-GB" sz="5900" b="1" dirty="0">
                <a:solidFill>
                  <a:srgbClr val="70AD47">
                    <a:lumMod val="50000"/>
                  </a:srgbClr>
                </a:solidFill>
                <a:latin typeface="AR DARLING" panose="02000000000000000000" pitchFamily="2" charset="0"/>
              </a:rPr>
              <a:t>be green</a:t>
            </a:r>
            <a:r>
              <a:rPr lang="en-GB" sz="5900" b="1" dirty="0">
                <a:solidFill>
                  <a:srgbClr val="FF0000"/>
                </a:solidFill>
                <a:latin typeface="AR DARLING" panose="02000000000000000000" pitchFamily="2" charset="0"/>
              </a:rPr>
              <a:t>?</a:t>
            </a:r>
            <a:br>
              <a:rPr lang="en-GB" sz="5900" b="1" dirty="0">
                <a:solidFill>
                  <a:srgbClr val="FF0000"/>
                </a:solidFill>
                <a:latin typeface="AR DARLING" panose="02000000000000000000" pitchFamily="2" charset="0"/>
              </a:rPr>
            </a:b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dirty="0"/>
              <a:t> </a:t>
            </a:r>
            <a:r>
              <a:rPr lang="en-GB" sz="4400" dirty="0" smtClean="0">
                <a:solidFill>
                  <a:srgbClr val="FF0000"/>
                </a:solidFill>
                <a:latin typeface="AR DELANEY" panose="02000000000000000000" pitchFamily="2" charset="0"/>
              </a:rPr>
              <a:t>1)to recycle </a:t>
            </a:r>
            <a:r>
              <a:rPr lang="en-GB" sz="4400" dirty="0" smtClean="0">
                <a:solidFill>
                  <a:srgbClr val="FF0000"/>
                </a:solidFill>
                <a:latin typeface="AR CENA" panose="02000000000000000000" pitchFamily="2" charset="0"/>
              </a:rPr>
              <a:t>         </a:t>
            </a:r>
            <a:r>
              <a:rPr lang="en-GB" dirty="0" smtClean="0">
                <a:solidFill>
                  <a:schemeClr val="accent6">
                    <a:lumMod val="50000"/>
                  </a:schemeClr>
                </a:solidFill>
                <a:latin typeface="AR CENA" panose="02000000000000000000" pitchFamily="2" charset="0"/>
              </a:rPr>
              <a:t>paper</a:t>
            </a:r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AR CENA" panose="02000000000000000000" pitchFamily="2" charset="0"/>
              </a:rPr>
              <a:t>, metal, glass, plastic, wastes</a:t>
            </a:r>
            <a:br>
              <a:rPr lang="en-GB" dirty="0">
                <a:solidFill>
                  <a:schemeClr val="accent6">
                    <a:lumMod val="50000"/>
                  </a:schemeClr>
                </a:solidFill>
                <a:latin typeface="AR CENA" panose="02000000000000000000" pitchFamily="2" charset="0"/>
              </a:rPr>
            </a:br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AR CENA" panose="02000000000000000000" pitchFamily="2" charset="0"/>
              </a:rPr>
              <a:t> </a:t>
            </a:r>
            <a:r>
              <a:rPr lang="en-GB" sz="4400" dirty="0" smtClean="0">
                <a:solidFill>
                  <a:srgbClr val="FF0000"/>
                </a:solidFill>
                <a:latin typeface="AR DELANEY" panose="02000000000000000000" pitchFamily="2" charset="0"/>
              </a:rPr>
              <a:t>2)to </a:t>
            </a:r>
            <a:r>
              <a:rPr lang="en-GB" sz="4400" dirty="0">
                <a:solidFill>
                  <a:srgbClr val="FF0000"/>
                </a:solidFill>
                <a:latin typeface="AR DELANEY" panose="02000000000000000000" pitchFamily="2" charset="0"/>
              </a:rPr>
              <a:t>reduce     </a:t>
            </a:r>
            <a:r>
              <a:rPr lang="en-GB" sz="4400" dirty="0" smtClean="0">
                <a:solidFill>
                  <a:srgbClr val="FF0000"/>
                </a:solidFill>
                <a:latin typeface="AR DELANEY" panose="02000000000000000000" pitchFamily="2" charset="0"/>
              </a:rPr>
              <a:t>    </a:t>
            </a:r>
            <a:r>
              <a:rPr lang="en-GB" dirty="0" smtClean="0">
                <a:solidFill>
                  <a:schemeClr val="accent6">
                    <a:lumMod val="50000"/>
                  </a:schemeClr>
                </a:solidFill>
                <a:latin typeface="AR CENA" panose="02000000000000000000" pitchFamily="2" charset="0"/>
              </a:rPr>
              <a:t>pollution</a:t>
            </a:r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AR CENA" panose="02000000000000000000" pitchFamily="2" charset="0"/>
              </a:rPr>
              <a:t>, traffic, packaging, lettering</a:t>
            </a:r>
            <a:br>
              <a:rPr lang="en-GB" dirty="0">
                <a:solidFill>
                  <a:schemeClr val="accent6">
                    <a:lumMod val="50000"/>
                  </a:schemeClr>
                </a:solidFill>
                <a:latin typeface="AR CENA" panose="02000000000000000000" pitchFamily="2" charset="0"/>
              </a:rPr>
            </a:br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AR CENA" panose="02000000000000000000" pitchFamily="2" charset="0"/>
              </a:rPr>
              <a:t> </a:t>
            </a:r>
            <a:r>
              <a:rPr lang="en-GB" sz="4400" dirty="0" smtClean="0">
                <a:solidFill>
                  <a:srgbClr val="FF0000"/>
                </a:solidFill>
                <a:latin typeface="AR DELANEY" panose="02000000000000000000" pitchFamily="2" charset="0"/>
              </a:rPr>
              <a:t>3)to </a:t>
            </a:r>
            <a:r>
              <a:rPr lang="en-GB" sz="4400" dirty="0">
                <a:solidFill>
                  <a:srgbClr val="FF0000"/>
                </a:solidFill>
                <a:latin typeface="AR DELANEY" panose="02000000000000000000" pitchFamily="2" charset="0"/>
              </a:rPr>
              <a:t>reuse       </a:t>
            </a:r>
            <a:r>
              <a:rPr lang="en-GB" sz="4400" dirty="0" smtClean="0">
                <a:solidFill>
                  <a:srgbClr val="FF0000"/>
                </a:solidFill>
                <a:latin typeface="AR DELANEY" panose="02000000000000000000" pitchFamily="2" charset="0"/>
              </a:rPr>
              <a:t>    </a:t>
            </a:r>
            <a:r>
              <a:rPr lang="en-GB" dirty="0" smtClean="0">
                <a:solidFill>
                  <a:schemeClr val="accent6">
                    <a:lumMod val="50000"/>
                  </a:schemeClr>
                </a:solidFill>
                <a:latin typeface="AR CENA" panose="02000000000000000000" pitchFamily="2" charset="0"/>
              </a:rPr>
              <a:t>bottles</a:t>
            </a:r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AR CENA" panose="02000000000000000000" pitchFamily="2" charset="0"/>
              </a:rPr>
              <a:t>, cans, lids, clothes, plastic bags</a:t>
            </a:r>
            <a:br>
              <a:rPr lang="en-GB" dirty="0">
                <a:solidFill>
                  <a:schemeClr val="accent6">
                    <a:lumMod val="50000"/>
                  </a:schemeClr>
                </a:solidFill>
                <a:latin typeface="AR CENA" panose="02000000000000000000" pitchFamily="2" charset="0"/>
              </a:rPr>
            </a:br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AR CENA" panose="02000000000000000000" pitchFamily="2" charset="0"/>
              </a:rPr>
              <a:t> </a:t>
            </a:r>
            <a:r>
              <a:rPr lang="en-GB" sz="4400" dirty="0" smtClean="0">
                <a:solidFill>
                  <a:srgbClr val="FF0000"/>
                </a:solidFill>
                <a:latin typeface="AR DELANEY" panose="02000000000000000000" pitchFamily="2" charset="0"/>
              </a:rPr>
              <a:t>4)to </a:t>
            </a:r>
            <a:r>
              <a:rPr lang="en-GB" sz="4400" dirty="0">
                <a:solidFill>
                  <a:srgbClr val="FF0000"/>
                </a:solidFill>
                <a:latin typeface="AR DELANEY" panose="02000000000000000000" pitchFamily="2" charset="0"/>
              </a:rPr>
              <a:t>save        </a:t>
            </a:r>
            <a:r>
              <a:rPr lang="en-GB" sz="4400" dirty="0" smtClean="0">
                <a:solidFill>
                  <a:srgbClr val="FF0000"/>
                </a:solidFill>
                <a:latin typeface="AR DELANEY" panose="02000000000000000000" pitchFamily="2" charset="0"/>
              </a:rPr>
              <a:t>    </a:t>
            </a:r>
            <a:r>
              <a:rPr lang="en-GB" dirty="0" smtClean="0">
                <a:solidFill>
                  <a:schemeClr val="accent6">
                    <a:lumMod val="50000"/>
                  </a:schemeClr>
                </a:solidFill>
                <a:latin typeface="AR CENA" panose="02000000000000000000" pitchFamily="2" charset="0"/>
              </a:rPr>
              <a:t>water</a:t>
            </a:r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AR CENA" panose="02000000000000000000" pitchFamily="2" charset="0"/>
              </a:rPr>
              <a:t>, energy, gas, oil, electricity</a:t>
            </a:r>
            <a:br>
              <a:rPr lang="en-GB" dirty="0">
                <a:solidFill>
                  <a:schemeClr val="accent6">
                    <a:lumMod val="50000"/>
                  </a:schemeClr>
                </a:solidFill>
                <a:latin typeface="AR CENA" panose="02000000000000000000" pitchFamily="2" charset="0"/>
              </a:rPr>
            </a:br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AR CENA" panose="02000000000000000000" pitchFamily="2" charset="0"/>
              </a:rPr>
              <a:t> </a:t>
            </a:r>
            <a:r>
              <a:rPr lang="en-GB" sz="4400" dirty="0" smtClean="0">
                <a:solidFill>
                  <a:srgbClr val="FF0000"/>
                </a:solidFill>
                <a:latin typeface="AR DELANEY" panose="02000000000000000000" pitchFamily="2" charset="0"/>
              </a:rPr>
              <a:t>5)to </a:t>
            </a:r>
            <a:r>
              <a:rPr lang="en-GB" sz="4400" dirty="0">
                <a:solidFill>
                  <a:srgbClr val="FF0000"/>
                </a:solidFill>
                <a:latin typeface="AR DELANEY" panose="02000000000000000000" pitchFamily="2" charset="0"/>
              </a:rPr>
              <a:t>ban and </a:t>
            </a:r>
            <a:br>
              <a:rPr lang="en-GB" sz="4400" dirty="0">
                <a:solidFill>
                  <a:srgbClr val="FF0000"/>
                </a:solidFill>
                <a:latin typeface="AR DELANEY" panose="02000000000000000000" pitchFamily="2" charset="0"/>
              </a:rPr>
            </a:br>
            <a:r>
              <a:rPr lang="en-GB" sz="4400" dirty="0">
                <a:solidFill>
                  <a:srgbClr val="FF0000"/>
                </a:solidFill>
                <a:latin typeface="AR DELANEY" panose="02000000000000000000" pitchFamily="2" charset="0"/>
              </a:rPr>
              <a:t>   </a:t>
            </a:r>
            <a:r>
              <a:rPr lang="en-GB" sz="4400" dirty="0" smtClean="0">
                <a:solidFill>
                  <a:srgbClr val="FF0000"/>
                </a:solidFill>
                <a:latin typeface="AR DELANEY" panose="02000000000000000000" pitchFamily="2" charset="0"/>
              </a:rPr>
              <a:t> fine </a:t>
            </a:r>
            <a:r>
              <a:rPr lang="en-GB" sz="4400" dirty="0">
                <a:solidFill>
                  <a:srgbClr val="FF0000"/>
                </a:solidFill>
                <a:latin typeface="AR DELANEY" panose="02000000000000000000" pitchFamily="2" charset="0"/>
              </a:rPr>
              <a:t>for        </a:t>
            </a:r>
            <a:r>
              <a:rPr lang="en-GB" sz="4400" dirty="0" smtClean="0">
                <a:solidFill>
                  <a:srgbClr val="FF0000"/>
                </a:solidFill>
                <a:latin typeface="AR DELANEY" panose="02000000000000000000" pitchFamily="2" charset="0"/>
              </a:rPr>
              <a:t>    </a:t>
            </a:r>
            <a:r>
              <a:rPr lang="en-GB" dirty="0" smtClean="0">
                <a:solidFill>
                  <a:schemeClr val="accent6">
                    <a:lumMod val="50000"/>
                  </a:schemeClr>
                </a:solidFill>
                <a:latin typeface="AR CENA" panose="02000000000000000000" pitchFamily="2" charset="0"/>
              </a:rPr>
              <a:t>hunting</a:t>
            </a:r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AR CENA" panose="02000000000000000000" pitchFamily="2" charset="0"/>
              </a:rPr>
              <a:t>, cutting down trees, littering, pollution</a:t>
            </a:r>
            <a:br>
              <a:rPr lang="en-GB" dirty="0">
                <a:solidFill>
                  <a:schemeClr val="accent6">
                    <a:lumMod val="50000"/>
                  </a:schemeClr>
                </a:solidFill>
                <a:latin typeface="AR CENA" panose="02000000000000000000" pitchFamily="2" charset="0"/>
              </a:rPr>
            </a:br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AR CENA" panose="02000000000000000000" pitchFamily="2" charset="0"/>
              </a:rPr>
              <a:t> </a:t>
            </a:r>
            <a:r>
              <a:rPr lang="en-GB" sz="4400" dirty="0" smtClean="0">
                <a:solidFill>
                  <a:srgbClr val="FF0000"/>
                </a:solidFill>
                <a:latin typeface="AR DELANEY" panose="02000000000000000000" pitchFamily="2" charset="0"/>
              </a:rPr>
              <a:t>6)to </a:t>
            </a:r>
            <a:r>
              <a:rPr lang="en-GB" sz="4400" dirty="0">
                <a:solidFill>
                  <a:srgbClr val="FF0000"/>
                </a:solidFill>
                <a:latin typeface="AR DELANEY" panose="02000000000000000000" pitchFamily="2" charset="0"/>
              </a:rPr>
              <a:t>donate  </a:t>
            </a:r>
            <a:r>
              <a:rPr lang="en-GB" sz="4400" dirty="0" smtClean="0">
                <a:solidFill>
                  <a:srgbClr val="FF0000"/>
                </a:solidFill>
                <a:latin typeface="AR DELANEY" panose="02000000000000000000" pitchFamily="2" charset="0"/>
              </a:rPr>
              <a:t>to   </a:t>
            </a:r>
            <a:r>
              <a:rPr lang="en-GB" dirty="0" smtClean="0">
                <a:solidFill>
                  <a:schemeClr val="accent6">
                    <a:lumMod val="50000"/>
                  </a:schemeClr>
                </a:solidFill>
                <a:latin typeface="AR CENA" panose="02000000000000000000" pitchFamily="2" charset="0"/>
              </a:rPr>
              <a:t>animals </a:t>
            </a:r>
            <a:r>
              <a:rPr lang="en-GB" dirty="0">
                <a:solidFill>
                  <a:schemeClr val="accent6">
                    <a:lumMod val="50000"/>
                  </a:schemeClr>
                </a:solidFill>
                <a:latin typeface="AR CENA" panose="02000000000000000000" pitchFamily="2" charset="0"/>
              </a:rPr>
              <a:t>in danger, people in poverty</a:t>
            </a:r>
            <a:br>
              <a:rPr lang="en-GB" dirty="0">
                <a:solidFill>
                  <a:schemeClr val="accent6">
                    <a:lumMod val="50000"/>
                  </a:schemeClr>
                </a:solidFill>
                <a:latin typeface="AR CENA" panose="02000000000000000000" pitchFamily="2" charset="0"/>
              </a:rPr>
            </a:br>
            <a:r>
              <a:rPr lang="en-GB" dirty="0" smtClean="0">
                <a:solidFill>
                  <a:schemeClr val="accent6">
                    <a:lumMod val="50000"/>
                  </a:schemeClr>
                </a:solidFill>
                <a:latin typeface="AR CENA" panose="02000000000000000000" pitchFamily="2" charset="0"/>
              </a:rPr>
              <a:t>  </a:t>
            </a:r>
            <a:endParaRPr lang="en-GB" dirty="0">
              <a:solidFill>
                <a:schemeClr val="accent6">
                  <a:lumMod val="50000"/>
                </a:schemeClr>
              </a:solidFill>
              <a:latin typeface="AR CEN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567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</p:spTree>
    <p:extLst>
      <p:ext uri="{BB962C8B-B14F-4D97-AF65-F5344CB8AC3E}">
        <p14:creationId xmlns:p14="http://schemas.microsoft.com/office/powerpoint/2010/main" val="252898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70836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127" y="365759"/>
            <a:ext cx="10515600" cy="2812869"/>
          </a:xfrm>
        </p:spPr>
        <p:txBody>
          <a:bodyPr>
            <a:noAutofit/>
          </a:bodyPr>
          <a:lstStyle/>
          <a:p>
            <a:r>
              <a:rPr lang="en-GB" sz="8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The future of our planet is in our hands!</a:t>
            </a:r>
            <a:endParaRPr lang="en-GB" sz="8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anose="03070402050302030203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943" y="2670629"/>
            <a:ext cx="6676572" cy="41873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544398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0640"/>
            <a:ext cx="12192001" cy="71045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900" y="1346200"/>
            <a:ext cx="11785599" cy="5727699"/>
          </a:xfrm>
        </p:spPr>
        <p:txBody>
          <a:bodyPr>
            <a:normAutofit/>
          </a:bodyPr>
          <a:lstStyle/>
          <a:p>
            <a:pPr marL="0" indent="0">
              <a:spcAft>
                <a:spcPts val="400"/>
              </a:spcAft>
              <a:buNone/>
            </a:pPr>
            <a:r>
              <a:rPr lang="en-GB" sz="2400" b="1" dirty="0">
                <a:solidFill>
                  <a:srgbClr val="7030A0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Times New Roman" panose="02020603050405020304" pitchFamily="18" charset="0"/>
              </a:rPr>
              <a:t>8</a:t>
            </a:r>
            <a:r>
              <a:rPr lang="en-GB" sz="4000" b="1" dirty="0">
                <a:solidFill>
                  <a:srgbClr val="7030A0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Times New Roman" panose="02020603050405020304" pitchFamily="18" charset="0"/>
              </a:rPr>
              <a:t>.  Mercy </a:t>
            </a:r>
            <a:r>
              <a:rPr lang="ru-RU" sz="4000" b="1" dirty="0">
                <a:solidFill>
                  <a:srgbClr val="7030A0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Times New Roman" panose="02020603050405020304" pitchFamily="18" charset="0"/>
              </a:rPr>
              <a:t>– </a:t>
            </a:r>
            <a:r>
              <a:rPr lang="ru-RU" sz="4000" dirty="0">
                <a:solidFill>
                  <a:srgbClr val="7030A0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Times New Roman" panose="02020603050405020304" pitchFamily="18" charset="0"/>
              </a:rPr>
              <a:t>милосердие</a:t>
            </a:r>
            <a:endParaRPr lang="en-GB" sz="4000" dirty="0">
              <a:solidFill>
                <a:srgbClr val="7030A0"/>
              </a:solidFill>
              <a:latin typeface="Franklin Gothic Book" panose="020B0503020102020204" pitchFamily="34" charset="0"/>
              <a:ea typeface="Franklin Gothic Book" panose="020B050302010202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400"/>
              </a:spcAft>
              <a:buNone/>
            </a:pPr>
            <a:r>
              <a:rPr lang="en-GB" b="1" dirty="0" smtClean="0">
                <a:solidFill>
                  <a:srgbClr val="7030A0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Times New Roman" panose="02020603050405020304" pitchFamily="18" charset="0"/>
              </a:rPr>
              <a:t>9</a:t>
            </a:r>
            <a:r>
              <a:rPr lang="en-GB" sz="4000" b="1" dirty="0" smtClean="0">
                <a:solidFill>
                  <a:srgbClr val="7030A0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Times New Roman" panose="02020603050405020304" pitchFamily="18" charset="0"/>
              </a:rPr>
              <a:t>.   Compassion</a:t>
            </a:r>
            <a:r>
              <a:rPr lang="ru-RU" sz="4000" b="1" dirty="0" smtClean="0">
                <a:solidFill>
                  <a:srgbClr val="7030A0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Times New Roman" panose="02020603050405020304" pitchFamily="18" charset="0"/>
              </a:rPr>
              <a:t> </a:t>
            </a:r>
            <a:r>
              <a:rPr lang="ru-RU" sz="4000" b="1" dirty="0">
                <a:solidFill>
                  <a:srgbClr val="7030A0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Times New Roman" panose="02020603050405020304" pitchFamily="18" charset="0"/>
              </a:rPr>
              <a:t>-  </a:t>
            </a:r>
            <a:r>
              <a:rPr lang="ru-RU" sz="4000" dirty="0">
                <a:solidFill>
                  <a:srgbClr val="7030A0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Times New Roman" panose="02020603050405020304" pitchFamily="18" charset="0"/>
              </a:rPr>
              <a:t>жалость, сострадание, </a:t>
            </a:r>
            <a:r>
              <a:rPr lang="ru-RU" sz="4000" dirty="0" smtClean="0">
                <a:solidFill>
                  <a:srgbClr val="7030A0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Times New Roman" panose="02020603050405020304" pitchFamily="18" charset="0"/>
              </a:rPr>
              <a:t>сочувствие</a:t>
            </a:r>
            <a:endParaRPr lang="en-GB" sz="4000" dirty="0">
              <a:solidFill>
                <a:srgbClr val="7030A0"/>
              </a:solidFill>
              <a:latin typeface="Franklin Gothic Book" panose="020B0503020102020204" pitchFamily="34" charset="0"/>
              <a:ea typeface="Franklin Gothic Book" panose="020B050302010202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400"/>
              </a:spcAft>
              <a:buNone/>
            </a:pPr>
            <a:r>
              <a:rPr lang="ru-RU" sz="2400" b="1" dirty="0" smtClean="0">
                <a:solidFill>
                  <a:srgbClr val="7030A0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Times New Roman" panose="02020603050405020304" pitchFamily="18" charset="0"/>
              </a:rPr>
              <a:t>10</a:t>
            </a:r>
            <a:r>
              <a:rPr lang="en-GB" sz="4000" b="1" dirty="0" smtClean="0">
                <a:solidFill>
                  <a:srgbClr val="7030A0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Times New Roman" panose="02020603050405020304" pitchFamily="18" charset="0"/>
              </a:rPr>
              <a:t>. Greed</a:t>
            </a:r>
            <a:r>
              <a:rPr lang="ru-RU" sz="4000" b="1" dirty="0" smtClean="0">
                <a:solidFill>
                  <a:srgbClr val="7030A0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Times New Roman" panose="02020603050405020304" pitchFamily="18" charset="0"/>
              </a:rPr>
              <a:t> </a:t>
            </a:r>
            <a:r>
              <a:rPr lang="ru-RU" sz="4000" b="1" dirty="0">
                <a:solidFill>
                  <a:srgbClr val="7030A0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Times New Roman" panose="02020603050405020304" pitchFamily="18" charset="0"/>
              </a:rPr>
              <a:t>-  </a:t>
            </a:r>
            <a:r>
              <a:rPr lang="ru-RU" sz="4000" dirty="0">
                <a:solidFill>
                  <a:srgbClr val="7030A0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Times New Roman" panose="02020603050405020304" pitchFamily="18" charset="0"/>
              </a:rPr>
              <a:t>жадность</a:t>
            </a:r>
            <a:endParaRPr lang="en-GB" sz="4000" dirty="0">
              <a:solidFill>
                <a:srgbClr val="7030A0"/>
              </a:solidFill>
              <a:latin typeface="Franklin Gothic Book" panose="020B0503020102020204" pitchFamily="34" charset="0"/>
              <a:ea typeface="Franklin Gothic Book" panose="020B050302010202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400"/>
              </a:spcAft>
              <a:buNone/>
            </a:pPr>
            <a:r>
              <a:rPr lang="ru-RU" sz="2400" b="1" dirty="0" smtClean="0">
                <a:solidFill>
                  <a:srgbClr val="7030A0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Times New Roman" panose="02020603050405020304" pitchFamily="18" charset="0"/>
              </a:rPr>
              <a:t>11</a:t>
            </a:r>
            <a:r>
              <a:rPr lang="en-GB" sz="4000" b="1" dirty="0" smtClean="0">
                <a:solidFill>
                  <a:srgbClr val="7030A0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Times New Roman" panose="02020603050405020304" pitchFamily="18" charset="0"/>
              </a:rPr>
              <a:t>. Soul</a:t>
            </a:r>
            <a:r>
              <a:rPr lang="ru-RU" sz="4000" dirty="0" smtClean="0">
                <a:solidFill>
                  <a:srgbClr val="7030A0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Times New Roman" panose="02020603050405020304" pitchFamily="18" charset="0"/>
              </a:rPr>
              <a:t> </a:t>
            </a:r>
            <a:r>
              <a:rPr lang="ru-RU" sz="4000" dirty="0">
                <a:solidFill>
                  <a:srgbClr val="7030A0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Times New Roman" panose="02020603050405020304" pitchFamily="18" charset="0"/>
              </a:rPr>
              <a:t>– </a:t>
            </a:r>
            <a:r>
              <a:rPr lang="ru-RU" sz="4000" dirty="0" smtClean="0">
                <a:solidFill>
                  <a:srgbClr val="7030A0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Times New Roman" panose="02020603050405020304" pitchFamily="18" charset="0"/>
              </a:rPr>
              <a:t>душа</a:t>
            </a:r>
            <a:endParaRPr lang="en-GB" sz="4000" dirty="0" smtClean="0">
              <a:solidFill>
                <a:srgbClr val="7030A0"/>
              </a:solidFill>
              <a:latin typeface="Franklin Gothic Book" panose="020B0503020102020204" pitchFamily="34" charset="0"/>
              <a:ea typeface="Franklin Gothic Book" panose="020B050302010202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400"/>
              </a:spcAft>
              <a:buNone/>
            </a:pPr>
            <a:r>
              <a:rPr lang="en-GB" sz="2400" b="1" dirty="0" smtClean="0">
                <a:solidFill>
                  <a:srgbClr val="7030A0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Times New Roman" panose="02020603050405020304" pitchFamily="18" charset="0"/>
              </a:rPr>
              <a:t>1</a:t>
            </a:r>
            <a:r>
              <a:rPr lang="ru-RU" sz="2400" b="1" dirty="0" smtClean="0">
                <a:solidFill>
                  <a:srgbClr val="7030A0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Times New Roman" panose="02020603050405020304" pitchFamily="18" charset="0"/>
              </a:rPr>
              <a:t>2</a:t>
            </a:r>
            <a:r>
              <a:rPr lang="en-GB" sz="4000" b="1" dirty="0" smtClean="0">
                <a:solidFill>
                  <a:srgbClr val="7030A0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Times New Roman" panose="02020603050405020304" pitchFamily="18" charset="0"/>
              </a:rPr>
              <a:t>. Generosity</a:t>
            </a:r>
            <a:r>
              <a:rPr lang="ru-RU" sz="4000" dirty="0" smtClean="0">
                <a:solidFill>
                  <a:srgbClr val="7030A0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Times New Roman" panose="02020603050405020304" pitchFamily="18" charset="0"/>
              </a:rPr>
              <a:t> </a:t>
            </a:r>
            <a:r>
              <a:rPr lang="ru-RU" sz="4000" dirty="0">
                <a:solidFill>
                  <a:srgbClr val="7030A0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Times New Roman" panose="02020603050405020304" pitchFamily="18" charset="0"/>
              </a:rPr>
              <a:t>– щедрость</a:t>
            </a:r>
            <a:endParaRPr lang="en-GB" sz="4000" dirty="0">
              <a:solidFill>
                <a:srgbClr val="7030A0"/>
              </a:solidFill>
              <a:latin typeface="Franklin Gothic Book" panose="020B0503020102020204" pitchFamily="34" charset="0"/>
              <a:ea typeface="Franklin Gothic Book" panose="020B050302010202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400"/>
              </a:spcAft>
              <a:buNone/>
            </a:pPr>
            <a:r>
              <a:rPr lang="en-GB" sz="2400" b="1" dirty="0" smtClean="0">
                <a:solidFill>
                  <a:srgbClr val="7030A0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Times New Roman" panose="02020603050405020304" pitchFamily="18" charset="0"/>
              </a:rPr>
              <a:t>1</a:t>
            </a:r>
            <a:r>
              <a:rPr lang="ru-RU" sz="2400" b="1" dirty="0" smtClean="0">
                <a:solidFill>
                  <a:srgbClr val="7030A0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Times New Roman" panose="02020603050405020304" pitchFamily="18" charset="0"/>
              </a:rPr>
              <a:t>3</a:t>
            </a:r>
            <a:r>
              <a:rPr lang="en-GB" sz="4000" b="1" dirty="0" smtClean="0">
                <a:solidFill>
                  <a:srgbClr val="7030A0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Times New Roman" panose="02020603050405020304" pitchFamily="18" charset="0"/>
              </a:rPr>
              <a:t>. To </a:t>
            </a:r>
            <a:r>
              <a:rPr lang="en-GB" sz="4000" b="1" dirty="0">
                <a:solidFill>
                  <a:srgbClr val="7030A0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Times New Roman" panose="02020603050405020304" pitchFamily="18" charset="0"/>
              </a:rPr>
              <a:t>destruct, to destroy</a:t>
            </a:r>
            <a:r>
              <a:rPr lang="en-GB" sz="4000" dirty="0">
                <a:solidFill>
                  <a:srgbClr val="7030A0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Times New Roman" panose="02020603050405020304" pitchFamily="18" charset="0"/>
              </a:rPr>
              <a:t> – </a:t>
            </a:r>
            <a:r>
              <a:rPr lang="ru-RU" sz="4000" dirty="0" smtClean="0">
                <a:solidFill>
                  <a:srgbClr val="7030A0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Times New Roman" panose="02020603050405020304" pitchFamily="18" charset="0"/>
              </a:rPr>
              <a:t>разрушать</a:t>
            </a:r>
            <a:endParaRPr lang="en-GB" sz="4000" dirty="0">
              <a:solidFill>
                <a:srgbClr val="7030A0"/>
              </a:solidFill>
              <a:latin typeface="Franklin Gothic Book" panose="020B0503020102020204" pitchFamily="34" charset="0"/>
              <a:ea typeface="Franklin Gothic Book" panose="020B050302010202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400"/>
              </a:spcAft>
              <a:buNone/>
            </a:pPr>
            <a:r>
              <a:rPr lang="en-GB" sz="2400" b="1" dirty="0" smtClean="0">
                <a:solidFill>
                  <a:srgbClr val="7030A0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Times New Roman" panose="02020603050405020304" pitchFamily="18" charset="0"/>
              </a:rPr>
              <a:t>1</a:t>
            </a:r>
            <a:r>
              <a:rPr lang="ru-RU" sz="2400" b="1" dirty="0" smtClean="0">
                <a:solidFill>
                  <a:srgbClr val="7030A0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Times New Roman" panose="02020603050405020304" pitchFamily="18" charset="0"/>
              </a:rPr>
              <a:t>4</a:t>
            </a:r>
            <a:r>
              <a:rPr lang="en-GB" sz="4000" b="1" dirty="0" smtClean="0">
                <a:solidFill>
                  <a:srgbClr val="7030A0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Times New Roman" panose="02020603050405020304" pitchFamily="18" charset="0"/>
              </a:rPr>
              <a:t>. Charity</a:t>
            </a:r>
            <a:r>
              <a:rPr lang="en-GB" sz="4000" dirty="0" smtClean="0">
                <a:solidFill>
                  <a:srgbClr val="7030A0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Times New Roman" panose="02020603050405020304" pitchFamily="18" charset="0"/>
              </a:rPr>
              <a:t> </a:t>
            </a:r>
            <a:r>
              <a:rPr lang="en-GB" sz="4000" dirty="0">
                <a:solidFill>
                  <a:srgbClr val="7030A0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Times New Roman" panose="02020603050405020304" pitchFamily="18" charset="0"/>
              </a:rPr>
              <a:t>- </a:t>
            </a:r>
            <a:r>
              <a:rPr lang="ru-RU" sz="4000" dirty="0">
                <a:solidFill>
                  <a:srgbClr val="7030A0"/>
                </a:solidFill>
                <a:latin typeface="Franklin Gothic Book" panose="020B0503020102020204" pitchFamily="34" charset="0"/>
                <a:ea typeface="Franklin Gothic Book" panose="020B0503020102020204" pitchFamily="34" charset="0"/>
                <a:cs typeface="Times New Roman" panose="02020603050405020304" pitchFamily="18" charset="0"/>
              </a:rPr>
              <a:t>благотворительность</a:t>
            </a:r>
            <a:endParaRPr lang="en-GB" sz="4000" dirty="0">
              <a:solidFill>
                <a:srgbClr val="7030A0"/>
              </a:solidFill>
              <a:latin typeface="Franklin Gothic Book" panose="020B0503020102020204" pitchFamily="34" charset="0"/>
              <a:ea typeface="Franklin Gothic Book" panose="020B0503020102020204" pitchFamily="34" charset="0"/>
              <a:cs typeface="Times New Roman" panose="02020603050405020304" pitchFamily="18" charset="0"/>
            </a:endParaRPr>
          </a:p>
          <a:p>
            <a:endParaRPr lang="en-GB" sz="4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72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06600" y="698501"/>
            <a:ext cx="7924800" cy="227754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en-US" sz="8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   the end</a:t>
            </a:r>
          </a:p>
        </p:txBody>
      </p:sp>
    </p:spTree>
    <p:extLst>
      <p:ext uri="{BB962C8B-B14F-4D97-AF65-F5344CB8AC3E}">
        <p14:creationId xmlns:p14="http://schemas.microsoft.com/office/powerpoint/2010/main" val="232558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295401" y="-990600"/>
            <a:ext cx="9609666" cy="6866467"/>
          </a:xfrm>
        </p:spPr>
        <p:txBody>
          <a:bodyPr>
            <a:noAutofit/>
          </a:bodyPr>
          <a:lstStyle/>
          <a:p>
            <a:r>
              <a:rPr lang="en-GB" sz="4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“Be the change you wish to see in the world” </a:t>
            </a:r>
          </a:p>
          <a:p>
            <a:r>
              <a:rPr lang="en-GB" sz="4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Mahatma Gandhi</a:t>
            </a:r>
            <a:endParaRPr lang="en-GB" sz="48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Calligraphy" panose="03010101010101010101" pitchFamily="66" charset="0"/>
            </a:endParaRPr>
          </a:p>
        </p:txBody>
      </p:sp>
      <p:pic>
        <p:nvPicPr>
          <p:cNvPr id="5" name="steve-jablonsky-arrival-to-earth-(best-muzon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43733" y="58758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75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1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17" y="2"/>
            <a:ext cx="12202517" cy="68579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pPr algn="just"/>
            <a:r>
              <a:rPr lang="en-GB" sz="8000" dirty="0" smtClean="0">
                <a:solidFill>
                  <a:srgbClr val="FFFF00"/>
                </a:solidFill>
              </a:rPr>
              <a:t>        </a:t>
            </a:r>
            <a:r>
              <a:rPr lang="en-GB" sz="6600" b="1" dirty="0" smtClean="0">
                <a:solidFill>
                  <a:srgbClr val="FFFF00"/>
                </a:solidFill>
                <a:latin typeface="Showcard Gothic" panose="04020904020102020604" pitchFamily="82" charset="0"/>
              </a:rPr>
              <a:t>Global issues</a:t>
            </a:r>
            <a:endParaRPr lang="en-GB" sz="6600" b="1" dirty="0">
              <a:solidFill>
                <a:srgbClr val="FFFF00"/>
              </a:solidFill>
              <a:latin typeface="Showcard Gothic" panose="04020904020102020604" pitchFamily="82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192634696"/>
              </p:ext>
            </p:extLst>
          </p:nvPr>
        </p:nvGraphicFramePr>
        <p:xfrm>
          <a:off x="524300" y="1292214"/>
          <a:ext cx="9861645" cy="5418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315639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5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6" y="-2"/>
            <a:ext cx="12193446" cy="70739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8452" y="-101599"/>
            <a:ext cx="9601196" cy="1600200"/>
          </a:xfrm>
        </p:spPr>
        <p:txBody>
          <a:bodyPr>
            <a:noAutofit/>
          </a:bodyPr>
          <a:lstStyle/>
          <a:p>
            <a:r>
              <a:rPr lang="en-GB" sz="9600" b="1" dirty="0" smtClean="0">
                <a:solidFill>
                  <a:srgbClr val="FF9966"/>
                </a:solidFill>
                <a:latin typeface="Brush Script MT" panose="03060802040406070304" pitchFamily="66" charset="0"/>
              </a:rPr>
              <a:t>   </a:t>
            </a:r>
            <a:r>
              <a:rPr lang="en-GB" sz="6600" b="1" dirty="0" smtClean="0">
                <a:solidFill>
                  <a:srgbClr val="C0409B"/>
                </a:solidFill>
                <a:latin typeface="Showcard Gothic" panose="04020904020102020604" pitchFamily="82" charset="0"/>
              </a:rPr>
              <a:t>Natural </a:t>
            </a:r>
            <a:r>
              <a:rPr lang="en-GB" sz="6600" b="1" dirty="0">
                <a:solidFill>
                  <a:srgbClr val="C0409B"/>
                </a:solidFill>
                <a:latin typeface="Showcard Gothic" panose="04020904020102020604" pitchFamily="82" charset="0"/>
              </a:rPr>
              <a:t>disasters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5300"/>
            <a:ext cx="5789963" cy="509270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591" y="1759000"/>
            <a:ext cx="6421409" cy="5098999"/>
          </a:xfrm>
        </p:spPr>
      </p:pic>
    </p:spTree>
    <p:extLst>
      <p:ext uri="{BB962C8B-B14F-4D97-AF65-F5344CB8AC3E}">
        <p14:creationId xmlns:p14="http://schemas.microsoft.com/office/powerpoint/2010/main" val="63336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16838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691322"/>
          </a:xfrm>
        </p:spPr>
        <p:txBody>
          <a:bodyPr>
            <a:normAutofit/>
          </a:bodyPr>
          <a:lstStyle/>
          <a:p>
            <a:r>
              <a:rPr lang="en-GB" sz="9600" dirty="0">
                <a:latin typeface="Brush Script MT" panose="03060802040406070304" pitchFamily="66" charset="0"/>
              </a:rPr>
              <a:t> </a:t>
            </a:r>
            <a:r>
              <a:rPr lang="en-GB" sz="9600" dirty="0" smtClean="0">
                <a:latin typeface="Brush Script MT" panose="03060802040406070304" pitchFamily="66" charset="0"/>
              </a:rPr>
              <a:t>     </a:t>
            </a:r>
            <a:r>
              <a:rPr lang="en-GB" sz="7200" b="1" dirty="0">
                <a:solidFill>
                  <a:schemeClr val="accent4">
                    <a:lumMod val="75000"/>
                  </a:schemeClr>
                </a:solidFill>
                <a:latin typeface="Arial Nova Cond" panose="020B0506020202020204" pitchFamily="34" charset="0"/>
              </a:rPr>
              <a:t>F</a:t>
            </a:r>
            <a:r>
              <a:rPr lang="en-GB" sz="7200" b="1" dirty="0" smtClean="0">
                <a:solidFill>
                  <a:schemeClr val="accent4">
                    <a:lumMod val="75000"/>
                  </a:schemeClr>
                </a:solidFill>
                <a:latin typeface="Arial Nova Cond" panose="020B0506020202020204" pitchFamily="34" charset="0"/>
              </a:rPr>
              <a:t>lood        </a:t>
            </a:r>
            <a:r>
              <a:rPr lang="ru-RU" sz="7200" b="1" dirty="0" smtClean="0">
                <a:solidFill>
                  <a:schemeClr val="accent4">
                    <a:lumMod val="75000"/>
                  </a:schemeClr>
                </a:solidFill>
                <a:latin typeface="Arial Nova Cond" panose="020B0506020202020204" pitchFamily="34" charset="0"/>
              </a:rPr>
              <a:t>    </a:t>
            </a:r>
            <a:r>
              <a:rPr lang="en-GB" sz="7200" b="1" dirty="0" smtClean="0">
                <a:solidFill>
                  <a:schemeClr val="accent4">
                    <a:lumMod val="75000"/>
                  </a:schemeClr>
                </a:solidFill>
                <a:latin typeface="Arial Nova Cond" panose="020B0506020202020204" pitchFamily="34" charset="0"/>
              </a:rPr>
              <a:t>Drought </a:t>
            </a:r>
            <a:endParaRPr lang="en-GB" sz="7200" b="1" dirty="0">
              <a:solidFill>
                <a:schemeClr val="accent4">
                  <a:lumMod val="75000"/>
                </a:schemeClr>
              </a:solidFill>
              <a:latin typeface="Arial Nova Cond" panose="020B0506020202020204" pitchFamily="34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447801"/>
            <a:ext cx="6095999" cy="5350606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7801"/>
            <a:ext cx="6102673" cy="5350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1069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71247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127" y="-101600"/>
            <a:ext cx="10515600" cy="1473201"/>
          </a:xfrm>
        </p:spPr>
        <p:txBody>
          <a:bodyPr/>
          <a:lstStyle/>
          <a:p>
            <a:r>
              <a:rPr lang="en-GB" dirty="0" smtClean="0">
                <a:solidFill>
                  <a:srgbClr val="FF0000"/>
                </a:solidFill>
                <a:latin typeface="Arial Nova Cond" panose="020B0506020202020204" pitchFamily="34" charset="0"/>
              </a:rPr>
              <a:t>      </a:t>
            </a:r>
            <a:r>
              <a:rPr lang="en-GB" sz="7200" b="1" dirty="0" smtClean="0">
                <a:solidFill>
                  <a:srgbClr val="FF0000"/>
                </a:solidFill>
                <a:latin typeface="Arial Nova Cond" panose="020B0506020202020204" pitchFamily="34" charset="0"/>
              </a:rPr>
              <a:t>Hurricane       </a:t>
            </a:r>
            <a:r>
              <a:rPr lang="en-GB" sz="7200" b="1" dirty="0" smtClean="0">
                <a:solidFill>
                  <a:srgbClr val="FF0000"/>
                </a:solidFill>
                <a:latin typeface="Arial Nova Cond" panose="020B0506020202020204" pitchFamily="34" charset="0"/>
              </a:rPr>
              <a:t>Tornado </a:t>
            </a:r>
            <a:endParaRPr lang="en-GB" sz="7200" b="1" dirty="0">
              <a:solidFill>
                <a:srgbClr val="FF0000"/>
              </a:solidFill>
              <a:latin typeface="Arial Nova Cond" panose="020B0506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1"/>
            <a:ext cx="7046208" cy="5490846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600" y="1367154"/>
            <a:ext cx="6121401" cy="5490226"/>
          </a:xfrm>
        </p:spPr>
      </p:pic>
    </p:spTree>
    <p:extLst>
      <p:ext uri="{BB962C8B-B14F-4D97-AF65-F5344CB8AC3E}">
        <p14:creationId xmlns:p14="http://schemas.microsoft.com/office/powerpoint/2010/main" val="38450261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71374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127" y="0"/>
            <a:ext cx="10515600" cy="1411189"/>
          </a:xfrm>
        </p:spPr>
        <p:txBody>
          <a:bodyPr/>
          <a:lstStyle/>
          <a:p>
            <a:r>
              <a:rPr lang="en-GB" dirty="0" smtClean="0"/>
              <a:t>         </a:t>
            </a:r>
            <a:r>
              <a:rPr lang="en-GB" dirty="0" smtClean="0"/>
              <a:t> </a:t>
            </a:r>
            <a:r>
              <a:rPr lang="en-GB" sz="7200" b="1" dirty="0" smtClean="0">
                <a:solidFill>
                  <a:srgbClr val="00B050"/>
                </a:solidFill>
                <a:latin typeface="Arial Nova Cond" panose="020B0506020202020204" pitchFamily="34" charset="0"/>
              </a:rPr>
              <a:t>Volcano        Avalanche</a:t>
            </a:r>
            <a:endParaRPr lang="en-GB" sz="7200" b="1" dirty="0">
              <a:solidFill>
                <a:srgbClr val="00B050"/>
              </a:solidFill>
              <a:latin typeface="Arial Nova Cond" panose="020B0506020202020204" pitchFamily="34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" y="1231900"/>
            <a:ext cx="6868551" cy="56261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231900"/>
            <a:ext cx="6096001" cy="562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514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2143</TotalTime>
  <Words>265</Words>
  <Application>Microsoft Office PowerPoint</Application>
  <PresentationFormat>Widescreen</PresentationFormat>
  <Paragraphs>51</Paragraphs>
  <Slides>30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8" baseType="lpstr">
      <vt:lpstr>AR BLANCA</vt:lpstr>
      <vt:lpstr>AR CENA</vt:lpstr>
      <vt:lpstr>AR DARLING</vt:lpstr>
      <vt:lpstr>AR DELANEY</vt:lpstr>
      <vt:lpstr>AR ESSENCE</vt:lpstr>
      <vt:lpstr>Arial Nova Cond</vt:lpstr>
      <vt:lpstr>Bradley Hand ITC</vt:lpstr>
      <vt:lpstr>Brush Script MT</vt:lpstr>
      <vt:lpstr>Calibri</vt:lpstr>
      <vt:lpstr>Calibri Light</vt:lpstr>
      <vt:lpstr>Forte</vt:lpstr>
      <vt:lpstr>Franklin Gothic Book</vt:lpstr>
      <vt:lpstr>Lucida Calligraphy</vt:lpstr>
      <vt:lpstr>Showcard Gothic</vt:lpstr>
      <vt:lpstr>Snap ITC</vt:lpstr>
      <vt:lpstr>Times New Roman</vt:lpstr>
      <vt:lpstr>Wingdings 2</vt:lpstr>
      <vt:lpstr>HDOfficeLightV0</vt:lpstr>
      <vt:lpstr>Save our planet!</vt:lpstr>
      <vt:lpstr>New vocabulary </vt:lpstr>
      <vt:lpstr>PowerPoint Presentation</vt:lpstr>
      <vt:lpstr>PowerPoint Presentation</vt:lpstr>
      <vt:lpstr>        Global issues</vt:lpstr>
      <vt:lpstr>   Natural disasters</vt:lpstr>
      <vt:lpstr>      Flood            Drought </vt:lpstr>
      <vt:lpstr>      Hurricane       Tornado </vt:lpstr>
      <vt:lpstr>          Volcano        Avalanche</vt:lpstr>
      <vt:lpstr> Earthquake     Tsunami</vt:lpstr>
      <vt:lpstr>        Ecological problems</vt:lpstr>
      <vt:lpstr>            Global warming</vt:lpstr>
      <vt:lpstr>              Pollution</vt:lpstr>
      <vt:lpstr>     Acid rains       Deforestation     </vt:lpstr>
      <vt:lpstr>          Endangered species</vt:lpstr>
      <vt:lpstr>PowerPoint Presentation</vt:lpstr>
      <vt:lpstr>          Is it too late for us?...</vt:lpstr>
      <vt:lpstr>They need our help to survive! our protection… our mercy… our compassion… Stop killing animals until it is too late!!! </vt:lpstr>
      <vt:lpstr>                             Littering</vt:lpstr>
      <vt:lpstr>         Social problems</vt:lpstr>
      <vt:lpstr>               Wars          Terrorism</vt:lpstr>
      <vt:lpstr>      Poverty          Famine</vt:lpstr>
      <vt:lpstr>                       Child labour   </vt:lpstr>
      <vt:lpstr>         Homelessness</vt:lpstr>
      <vt:lpstr>     Stop violence!      Stop greed!</vt:lpstr>
      <vt:lpstr>We are on a mission   to save this planet! Let’s go for green!!!</vt:lpstr>
      <vt:lpstr>What does it mean to be green? </vt:lpstr>
      <vt:lpstr>PowerPoint Presentation</vt:lpstr>
      <vt:lpstr>The future of our planet is in our hands!</vt:lpstr>
      <vt:lpstr>PowerPoint Presentation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Save our planet!</dc:title>
  <dc:creator>Tatiana Quisbert</dc:creator>
  <cp:lastModifiedBy>Tatiana Quisbert</cp:lastModifiedBy>
  <cp:revision>86</cp:revision>
  <dcterms:created xsi:type="dcterms:W3CDTF">2016-02-08T14:55:00Z</dcterms:created>
  <dcterms:modified xsi:type="dcterms:W3CDTF">2016-02-25T21:15:33Z</dcterms:modified>
</cp:coreProperties>
</file>