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60" r:id="rId5"/>
    <p:sldId id="290" r:id="rId6"/>
    <p:sldId id="266" r:id="rId7"/>
    <p:sldId id="272" r:id="rId8"/>
    <p:sldId id="268" r:id="rId9"/>
    <p:sldId id="270" r:id="rId10"/>
    <p:sldId id="269" r:id="rId11"/>
    <p:sldId id="271" r:id="rId12"/>
    <p:sldId id="273" r:id="rId13"/>
    <p:sldId id="274" r:id="rId14"/>
    <p:sldId id="288" r:id="rId15"/>
    <p:sldId id="292" r:id="rId16"/>
    <p:sldId id="275" r:id="rId17"/>
    <p:sldId id="276" r:id="rId18"/>
    <p:sldId id="282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4" autoAdjust="0"/>
    <p:restoredTop sz="96433" autoAdjust="0"/>
  </p:normalViewPr>
  <p:slideViewPr>
    <p:cSldViewPr snapToGrid="0">
      <p:cViewPr>
        <p:scale>
          <a:sx n="66" d="100"/>
          <a:sy n="66" d="100"/>
        </p:scale>
        <p:origin x="-293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001E-401A-4B57-9EF6-AF5CA3D08A5D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92D3-6F69-4ED5-AB34-5485381EE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9AF7-9984-4A55-BD39-C8D00DD96F35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B542-63C7-4B25-A997-7872BDED1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6380-410B-4593-A25E-171CD8A6DA38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426C-2518-4752-8C43-948A48639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4798-CF9B-43F1-9C4A-0A467AF58B68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42C3-2FC7-4333-9A57-81EACFAA6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2F97-4D8A-4DD2-A5EE-AE56842ECB82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6A0B-2D74-4846-A851-09E8E1A65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4522-CF8D-4A11-8789-95E5E1BA78CD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BC78-2E5A-4D79-BD50-FFE775C41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FD24-7FAF-4376-8620-BB8372D3EC44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85F7-40BA-4156-9B37-7F27F2312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F4A6-4549-42E4-8EBC-38FB1F9BE9CE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EB1D-BFB4-4879-8D0B-3277AB4CD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2199-BE0F-422F-BBDC-6F2A2C4D88C1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5F9D-8E4A-4754-9EBA-13113605E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06D6-D977-480C-9911-ED66FFAB8BA2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B9E2-5230-46EB-98A8-830A46DCA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315A-426C-47BE-884E-8E20922319AD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A171-1A22-4A61-83F1-852CA3AE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4B3DC6-7CE9-4CA5-BB59-B3F00BA7A82C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1158D-5053-446A-8E26-A9ABF7924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28800" y="159657"/>
            <a:ext cx="6081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r>
              <a:rPr 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</a:t>
            </a: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НЕФТЕЮГАНСКА</a:t>
            </a:r>
            <a:b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№6  «ЛУКОМОРЬЕ»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8182" y="652969"/>
            <a:ext cx="5685017" cy="29238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«В стране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геометрических  форм»</a:t>
            </a:r>
            <a:endParaRPr lang="ru-RU" sz="4800" b="1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3317" name="Прямоугольник 8"/>
          <p:cNvSpPr>
            <a:spLocks noChangeArrowheads="1"/>
          </p:cNvSpPr>
          <p:nvPr/>
        </p:nvSpPr>
        <p:spPr bwMode="auto">
          <a:xfrm>
            <a:off x="1523775" y="6209002"/>
            <a:ext cx="7431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</a:rPr>
              <a:t>Подготовила: Майшева Т. В</a:t>
            </a:r>
            <a:r>
              <a:rPr lang="ru-RU" sz="2000" b="1" dirty="0" smtClean="0">
                <a:latin typeface="Times New Roman" pitchFamily="18" charset="0"/>
              </a:rPr>
              <a:t>.,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</a:rPr>
              <a:t>воспитатель подготовительной группы №3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8" name="Picture 2" descr="C:\Users\5\Desktop\Новая папка\DSC_03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373" y="3429000"/>
            <a:ext cx="4465863" cy="2914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25083"/>
              </p:ext>
            </p:extLst>
          </p:nvPr>
        </p:nvGraphicFramePr>
        <p:xfrm>
          <a:off x="268288" y="145143"/>
          <a:ext cx="8606974" cy="68188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62518"/>
                <a:gridCol w="5544456"/>
              </a:tblGrid>
              <a:tr h="1407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детской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1125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Рисование, лепка  фигур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Конструирование, моделирование объёмных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фигур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Оригами (волшебный квадрат)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Штриховка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задания: изготовление совместно с родителями объемных фигур, «Волшебный квадрат» (оригами, аппликация)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86629" y="1843314"/>
            <a:ext cx="338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F:\проект математика2\математика\20151125_120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29" y="1675981"/>
            <a:ext cx="5293623" cy="4463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8606"/>
              </p:ext>
            </p:extLst>
          </p:nvPr>
        </p:nvGraphicFramePr>
        <p:xfrm>
          <a:off x="297543" y="255452"/>
          <a:ext cx="8548914" cy="5303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04435"/>
                <a:gridCol w="5144479"/>
              </a:tblGrid>
              <a:tr h="678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детской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2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76374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Подвижная игра «Гараж», «Цветные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автомобили»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Пальчиковая гимнастика «Фигуры»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Физкультминутки по теме 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5\Desktop\Новая папка\DSC_0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672" y="1291770"/>
            <a:ext cx="2451327" cy="386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5\Desktop\Новая папка\DSC_03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187" y="1291770"/>
            <a:ext cx="3033486" cy="386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F:\1\1\математика\20151125_11404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874" t="7487" r="5984" b="41602"/>
          <a:stretch>
            <a:fillRect/>
          </a:stretch>
        </p:blipFill>
        <p:spPr>
          <a:xfrm>
            <a:off x="174172" y="899886"/>
            <a:ext cx="8863352" cy="433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3450" y="0"/>
            <a:ext cx="7886700" cy="8343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F:\1\1\математика\20151125_1203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0325" y="1030514"/>
            <a:ext cx="2515647" cy="44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2" descr="F:\1\1\математика\20151125_120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1030514"/>
            <a:ext cx="2514016" cy="44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2" descr="F:\1\1\математика\20151125_1204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2" y="1150937"/>
            <a:ext cx="3396643" cy="324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33450" y="0"/>
            <a:ext cx="7886700" cy="8343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5\Desktop\Новая папка\DSC_03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42" y="972456"/>
            <a:ext cx="8686802" cy="5210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1816" y="5964222"/>
            <a:ext cx="8402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совместной деятельности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детей с родителями)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113" y="137049"/>
            <a:ext cx="902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объемных моделей геометрических форм  из картона «Такие разные фигуры»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11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5\Desktop\Новая папка\DSC_03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829" y="624114"/>
            <a:ext cx="4891314" cy="609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514" y="940751"/>
            <a:ext cx="31858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абстрактной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«Замок королевы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Геометрии»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68514" y="36511"/>
            <a:ext cx="7886700" cy="5876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DSCN09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1065213"/>
            <a:ext cx="3956050" cy="310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DSCN09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1052513"/>
            <a:ext cx="3568700" cy="313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DSCN09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8" y="3463925"/>
            <a:ext cx="4297362" cy="317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6" name="Заголовок 1"/>
          <p:cNvSpPr txBox="1">
            <a:spLocks/>
          </p:cNvSpPr>
          <p:nvPr/>
        </p:nvSpPr>
        <p:spPr bwMode="auto">
          <a:xfrm>
            <a:off x="3027419" y="377826"/>
            <a:ext cx="4405199" cy="68738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Семья Кускуновых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Заголовок 1"/>
          <p:cNvSpPr txBox="1">
            <a:spLocks/>
          </p:cNvSpPr>
          <p:nvPr/>
        </p:nvSpPr>
        <p:spPr bwMode="auto">
          <a:xfrm>
            <a:off x="234950" y="3676717"/>
            <a:ext cx="3703410" cy="76465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Гафаровых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DSC_13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696686"/>
            <a:ext cx="3873337" cy="27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SC_1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021" y="696686"/>
            <a:ext cx="4962979" cy="273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_13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287" y="3542687"/>
            <a:ext cx="4915403" cy="295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Заголовок 1"/>
          <p:cNvSpPr txBox="1">
            <a:spLocks/>
          </p:cNvSpPr>
          <p:nvPr/>
        </p:nvSpPr>
        <p:spPr bwMode="auto">
          <a:xfrm>
            <a:off x="2398826" y="239033"/>
            <a:ext cx="4601936" cy="4191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Семья Плявскис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20151130_20285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841375"/>
            <a:ext cx="2873375" cy="572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 descr="20151130_2105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0888" y="823913"/>
            <a:ext cx="2817812" cy="575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20151130_2106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846138"/>
            <a:ext cx="2682875" cy="571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601435" y="568325"/>
            <a:ext cx="85471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ВНИМАНИЕ     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470275" y="292555"/>
            <a:ext cx="2814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28612" y="764495"/>
            <a:ext cx="84915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возраста проявляют спонтанный интерес к математическим категориям: количество, форма, время, пространство, величина, которые помогают им лучше ориентироваться в вещах и ситуациях, упорядочивать и связывать их друг с другом, способствуют формированию понятий. А математика, в свою очередь, является мощным  фактором интеллектуального развития ребенка, формирования его познавательных и творческих способностей. Известно и то,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эффективности математического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 ребенка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дошкольном возрасте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зависит успешность обучения по 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математике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школе</a:t>
            </a:r>
          </a:p>
        </p:txBody>
      </p:sp>
      <p:pic>
        <p:nvPicPr>
          <p:cNvPr id="6" name="Picture 2" descr="F:\1\1\математика\20151125_114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0571" y="4760686"/>
            <a:ext cx="6023430" cy="209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023938" y="833438"/>
            <a:ext cx="7829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2 недели 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«Познавательное развитие»,  «Социально-коммуникативное развитие», «Речевое развитие», «Художественно-эстетическое развитие», «Физическое развитие»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дети подготовительной группы № 3,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родители, воспитатель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1\1\математика\20151125_114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5086" y="4630056"/>
            <a:ext cx="6008915" cy="222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17488" y="174625"/>
            <a:ext cx="87090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исследовательской деятельности по усвоению воспитанниками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геометрических форм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1.Совершенствовать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воспитанников различать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называть плоские и объемные геометрические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2.Развивать творческие навыки, умения воспитанников при решении нестандартных практических задач (моделирование, конструирование геометрических фигур)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формированию умения применять математические знания в нестандартных практических задачах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3.Содействовать развитию творческой активности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детей и родителей в проектной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1\1\математика\20151125_114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9365" y="5191383"/>
            <a:ext cx="5884636" cy="149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8450" y="568325"/>
            <a:ext cx="85471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</p:txBody>
      </p:sp>
      <p:pic>
        <p:nvPicPr>
          <p:cNvPr id="8194" name="Picture 2" descr="C:\Users\5\Desktop\проект математика\математика\20151127_1244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450" y="391886"/>
            <a:ext cx="8547100" cy="6208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22480"/>
              </p:ext>
            </p:extLst>
          </p:nvPr>
        </p:nvGraphicFramePr>
        <p:xfrm>
          <a:off x="239485" y="870857"/>
          <a:ext cx="8665029" cy="609965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88343"/>
                <a:gridCol w="2888343"/>
                <a:gridCol w="2888343"/>
              </a:tblGrid>
              <a:tr h="1314293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знаем о геометрических фигурах? 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хотим узнать о них?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мы это можем сделать? 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947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Круг, квадрат, треугольник,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овал, прямоугольник – это фигуры</a:t>
                      </a:r>
                      <a:endParaRPr lang="ru-RU" sz="2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объемные фигуры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они нужны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наука изучает эти фигуры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их мы можем встретить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их сделать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Спросить у родителей Посмотреть в Интернете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Спросить у воспитателя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опыты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Посмотреть в книгах, энциклопедиях</a:t>
                      </a:r>
                    </a:p>
                    <a:p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2265589" y="240395"/>
            <a:ext cx="5645150" cy="46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трех вопросов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16632"/>
              </p:ext>
            </p:extLst>
          </p:nvPr>
        </p:nvGraphicFramePr>
        <p:xfrm>
          <a:off x="268288" y="1004888"/>
          <a:ext cx="8606974" cy="498928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62518"/>
                <a:gridCol w="5544456"/>
              </a:tblGrid>
              <a:tr h="7220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образовательной области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детской</a:t>
                      </a:r>
                      <a:r>
                        <a:rPr lang="ru-RU" sz="2400" baseline="0" dirty="0" smtClean="0"/>
                        <a:t> деятельности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00566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Познавательное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развитие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dirty="0" smtClean="0"/>
                        <a:t>Просмотр презентаций для детей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 smtClean="0"/>
                        <a:t>по теме «Веселая геометрия»,  «Геометрические фигуры», «Фигуры.  Поиск на картинке»,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/>
                        <a:t>Рассматривание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фигур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dirty="0" smtClean="0"/>
                        <a:t>Дидактические игры «Чем похожи, чем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 smtClean="0"/>
                        <a:t>отличаются», «На что  похоже», «Найди такую же»,  «Геометрическое лото», «Разложи  в коробки», «Найди свой домик», «Найди свою пару»,  «Чудесный мешочек»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dirty="0" smtClean="0"/>
                        <a:t>Развивающие игры: «Блоки </a:t>
                      </a:r>
                      <a:r>
                        <a:rPr lang="ru-RU" sz="2000" dirty="0" err="1" smtClean="0"/>
                        <a:t>Дьениша</a:t>
                      </a:r>
                      <a:r>
                        <a:rPr lang="ru-RU" sz="2000" dirty="0" smtClean="0"/>
                        <a:t>»,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 smtClean="0"/>
                        <a:t>«</a:t>
                      </a:r>
                      <a:r>
                        <a:rPr lang="ru-RU" sz="2000" dirty="0" err="1" smtClean="0"/>
                        <a:t>Танграм</a:t>
                      </a:r>
                      <a:r>
                        <a:rPr lang="ru-RU" sz="2000" dirty="0" smtClean="0"/>
                        <a:t>», «</a:t>
                      </a:r>
                      <a:r>
                        <a:rPr lang="ru-RU" sz="2000" dirty="0" err="1" smtClean="0"/>
                        <a:t>Колумбово</a:t>
                      </a:r>
                      <a:r>
                        <a:rPr lang="ru-RU" sz="2000" dirty="0" smtClean="0"/>
                        <a:t>  яйцо», «Разрезной лепесток»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Заголовок 1"/>
          <p:cNvSpPr txBox="1">
            <a:spLocks/>
          </p:cNvSpPr>
          <p:nvPr/>
        </p:nvSpPr>
        <p:spPr bwMode="auto">
          <a:xfrm>
            <a:off x="2251075" y="184377"/>
            <a:ext cx="4641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47759"/>
              </p:ext>
            </p:extLst>
          </p:nvPr>
        </p:nvGraphicFramePr>
        <p:xfrm>
          <a:off x="125639" y="701040"/>
          <a:ext cx="8892722" cy="6065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19487"/>
                <a:gridCol w="5673235"/>
              </a:tblGrid>
              <a:tr h="74930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</a:t>
                      </a:r>
                      <a:r>
                        <a:rPr lang="ru-RU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2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детской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2287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презентаций для детей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теме «Веселая геометрия»,  «Геометрические фигуры», «Фигуры.  Поиск на картинке»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фигур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 «Чем похожи, чем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отличаются», «На что  похоже», «Найди такую же»,  «Геометрическое лото», «Разложи  в коробки», «Найди свой домик», «Найди свою пару»,  «Чудесный мешочек»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игры: «Блоки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Дьениша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Танграм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Колумбово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яйцо», «Разрезной лепесток»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Опыты :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Что прячет внутри себя шар, конус, цилиндр», «Прыгающий конус», «Прыгающий цилиндр», «Конус на голове», опыты на определение свойств геометрических тел: «Что будет, если перевернуть конус и цилиндр «вверх ногами?», «Как катятся шар, конус и цилиндр?»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2641600"/>
            <a:ext cx="164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5\Desktop\Новая папка\DSC_0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6670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5\Desktop\Рисунок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41" y="2193924"/>
            <a:ext cx="2974975" cy="246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95021"/>
              </p:ext>
            </p:extLst>
          </p:nvPr>
        </p:nvGraphicFramePr>
        <p:xfrm>
          <a:off x="175758" y="290286"/>
          <a:ext cx="8968242" cy="64225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25271"/>
                <a:gridCol w="4542971"/>
              </a:tblGrid>
              <a:tr h="1445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детской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2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развитие</a:t>
                      </a:r>
                      <a:endParaRPr lang="ru-RU" sz="2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7493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Беседы, составление описательных  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характеристик фигур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стихов В. Степанова «Галочка-считалочка», «День рождения»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Загадки, стихи и сказки о фигурах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стихов</a:t>
                      </a:r>
                    </a:p>
                    <a:p>
                      <a:pPr algn="ctr"/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ru-RU" sz="20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457" y="1988457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 descr="C:\Users\5\Desktop\проект математика\математика\20151125_1601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5689" y="812801"/>
            <a:ext cx="4278654" cy="5900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6314"/>
              </p:ext>
            </p:extLst>
          </p:nvPr>
        </p:nvGraphicFramePr>
        <p:xfrm>
          <a:off x="246739" y="247377"/>
          <a:ext cx="8606974" cy="64972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62518"/>
                <a:gridCol w="5544456"/>
              </a:tblGrid>
              <a:tr h="150828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детской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</a:t>
                      </a:r>
                      <a:endParaRPr lang="ru-RU" sz="28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28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88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«Конструкторское бюро»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 «Строители»</a:t>
                      </a:r>
                    </a:p>
                    <a:p>
                      <a:pPr algn="ctr"/>
                      <a:endParaRPr lang="ru-RU" sz="2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5\Desktop\Новая папка\DSC_03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28" y="986971"/>
            <a:ext cx="5370285" cy="30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5\Desktop\проект математика\математика\20151125_1158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28" y="3846286"/>
            <a:ext cx="5500913" cy="301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638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</vt:lpstr>
      <vt:lpstr>Результаты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</cp:lastModifiedBy>
  <cp:revision>72</cp:revision>
  <dcterms:created xsi:type="dcterms:W3CDTF">2013-11-19T05:52:05Z</dcterms:created>
  <dcterms:modified xsi:type="dcterms:W3CDTF">2016-02-27T03:27:35Z</dcterms:modified>
</cp:coreProperties>
</file>