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7" r:id="rId2"/>
    <p:sldId id="261" r:id="rId3"/>
    <p:sldId id="260" r:id="rId4"/>
    <p:sldId id="262" r:id="rId5"/>
    <p:sldId id="263" r:id="rId6"/>
    <p:sldId id="271" r:id="rId7"/>
    <p:sldId id="277" r:id="rId8"/>
    <p:sldId id="280" r:id="rId9"/>
    <p:sldId id="281" r:id="rId10"/>
    <p:sldId id="282" r:id="rId11"/>
    <p:sldId id="279" r:id="rId12"/>
    <p:sldId id="283" r:id="rId13"/>
    <p:sldId id="278" r:id="rId14"/>
    <p:sldId id="284" r:id="rId15"/>
    <p:sldId id="276" r:id="rId16"/>
    <p:sldId id="274" r:id="rId17"/>
    <p:sldId id="275" r:id="rId18"/>
    <p:sldId id="285" r:id="rId19"/>
    <p:sldId id="287" r:id="rId20"/>
    <p:sldId id="28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0000"/>
    <a:srgbClr val="3366CC"/>
    <a:srgbClr val="006699"/>
    <a:srgbClr val="003399"/>
    <a:srgbClr val="FF5353"/>
    <a:srgbClr val="E60000"/>
    <a:srgbClr val="CCCCFF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F44F40-7EBB-46F8-8A75-B729172132A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0EA423-5540-4534-ADE1-4F39C07E213B}">
      <dgm:prSet phldrT="[Текст]"/>
      <dgm:spPr/>
      <dgm:t>
        <a:bodyPr/>
        <a:lstStyle/>
        <a:p>
          <a:r>
            <a:rPr lang="ru-RU" dirty="0" smtClean="0"/>
            <a:t>семья</a:t>
          </a:r>
          <a:endParaRPr lang="ru-RU" dirty="0"/>
        </a:p>
      </dgm:t>
    </dgm:pt>
    <dgm:pt modelId="{1E711E18-EDD3-452A-BC5B-33809752754E}" type="parTrans" cxnId="{12293257-8EF6-4B17-AC04-4439280D9A46}">
      <dgm:prSet/>
      <dgm:spPr/>
      <dgm:t>
        <a:bodyPr/>
        <a:lstStyle/>
        <a:p>
          <a:endParaRPr lang="ru-RU"/>
        </a:p>
      </dgm:t>
    </dgm:pt>
    <dgm:pt modelId="{9C85E54B-B04C-4436-BC7C-68A0E947C154}" type="sibTrans" cxnId="{12293257-8EF6-4B17-AC04-4439280D9A46}">
      <dgm:prSet/>
      <dgm:spPr/>
      <dgm:t>
        <a:bodyPr/>
        <a:lstStyle/>
        <a:p>
          <a:endParaRPr lang="ru-RU"/>
        </a:p>
      </dgm:t>
    </dgm:pt>
    <dgm:pt modelId="{5F7A1E07-6862-47DB-885D-F77850C8EF17}">
      <dgm:prSet phldrT="[Текст]"/>
      <dgm:spPr/>
      <dgm:t>
        <a:bodyPr/>
        <a:lstStyle/>
        <a:p>
          <a:r>
            <a:rPr lang="ru-RU" dirty="0" smtClean="0"/>
            <a:t>с фиксированными доходами</a:t>
          </a:r>
          <a:endParaRPr lang="ru-RU" dirty="0"/>
        </a:p>
      </dgm:t>
    </dgm:pt>
    <dgm:pt modelId="{90000E4A-CFBC-4275-BF30-A583B63CE71E}" type="parTrans" cxnId="{E349B421-7ECF-4C36-9212-DF0E0ACB5273}">
      <dgm:prSet/>
      <dgm:spPr/>
      <dgm:t>
        <a:bodyPr/>
        <a:lstStyle/>
        <a:p>
          <a:endParaRPr lang="ru-RU"/>
        </a:p>
      </dgm:t>
    </dgm:pt>
    <dgm:pt modelId="{BCC91418-2239-4402-9202-2F4B4802B4D7}" type="sibTrans" cxnId="{E349B421-7ECF-4C36-9212-DF0E0ACB5273}">
      <dgm:prSet/>
      <dgm:spPr/>
      <dgm:t>
        <a:bodyPr/>
        <a:lstStyle/>
        <a:p>
          <a:endParaRPr lang="ru-RU"/>
        </a:p>
      </dgm:t>
    </dgm:pt>
    <dgm:pt modelId="{2C60B195-FC2F-4BEA-9DA7-6A86068EABAD}">
      <dgm:prSet phldrT="[Текст]"/>
      <dgm:spPr/>
      <dgm:t>
        <a:bodyPr/>
        <a:lstStyle/>
        <a:p>
          <a:r>
            <a:rPr lang="ru-RU" dirty="0" smtClean="0"/>
            <a:t>с </a:t>
          </a:r>
        </a:p>
        <a:p>
          <a:r>
            <a:rPr lang="ru-RU" dirty="0" smtClean="0"/>
            <a:t>переменными доходами</a:t>
          </a:r>
          <a:endParaRPr lang="ru-RU" dirty="0"/>
        </a:p>
      </dgm:t>
    </dgm:pt>
    <dgm:pt modelId="{B9F8AA9C-7B11-481A-9573-D36E5DF3A1C0}" type="parTrans" cxnId="{443F2718-5EBB-454F-BC91-03A06B3FFBB3}">
      <dgm:prSet/>
      <dgm:spPr/>
      <dgm:t>
        <a:bodyPr/>
        <a:lstStyle/>
        <a:p>
          <a:endParaRPr lang="ru-RU"/>
        </a:p>
      </dgm:t>
    </dgm:pt>
    <dgm:pt modelId="{A7451A44-EC08-4E54-A790-A500D27293AA}" type="sibTrans" cxnId="{443F2718-5EBB-454F-BC91-03A06B3FFBB3}">
      <dgm:prSet/>
      <dgm:spPr/>
      <dgm:t>
        <a:bodyPr/>
        <a:lstStyle/>
        <a:p>
          <a:endParaRPr lang="ru-RU"/>
        </a:p>
      </dgm:t>
    </dgm:pt>
    <dgm:pt modelId="{3E1CD2EF-C674-4802-96DF-25ED6BFFB102}" type="pres">
      <dgm:prSet presAssocID="{9CF44F40-7EBB-46F8-8A75-B729172132A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EE2A389-7B97-43B9-84AB-5CC9F2BA4113}" type="pres">
      <dgm:prSet presAssocID="{E30EA423-5540-4534-ADE1-4F39C07E213B}" presName="hierRoot1" presStyleCnt="0"/>
      <dgm:spPr/>
    </dgm:pt>
    <dgm:pt modelId="{846008D2-16BB-4693-962C-379484692D14}" type="pres">
      <dgm:prSet presAssocID="{E30EA423-5540-4534-ADE1-4F39C07E213B}" presName="composite" presStyleCnt="0"/>
      <dgm:spPr/>
    </dgm:pt>
    <dgm:pt modelId="{A9353370-4AD9-4150-A9B2-6CB4D526ED60}" type="pres">
      <dgm:prSet presAssocID="{E30EA423-5540-4534-ADE1-4F39C07E213B}" presName="background" presStyleLbl="node0" presStyleIdx="0" presStyleCnt="1"/>
      <dgm:spPr/>
    </dgm:pt>
    <dgm:pt modelId="{4116B41A-1A6E-42BC-8125-AE422EA35FB1}" type="pres">
      <dgm:prSet presAssocID="{E30EA423-5540-4534-ADE1-4F39C07E213B}" presName="text" presStyleLbl="fgAcc0" presStyleIdx="0" presStyleCnt="1" custScaleY="58499" custLinFactNeighborX="-3259" custLinFactNeighborY="-1305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F18B87E-4A82-46CC-8504-F71C8910ACE6}" type="pres">
      <dgm:prSet presAssocID="{E30EA423-5540-4534-ADE1-4F39C07E213B}" presName="hierChild2" presStyleCnt="0"/>
      <dgm:spPr/>
    </dgm:pt>
    <dgm:pt modelId="{CF3078F5-4DAE-4AE1-9014-1ABFA4E9BA55}" type="pres">
      <dgm:prSet presAssocID="{90000E4A-CFBC-4275-BF30-A583B63CE71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876DF5B-085F-4412-A5F1-B6E2CB2B7FEF}" type="pres">
      <dgm:prSet presAssocID="{5F7A1E07-6862-47DB-885D-F77850C8EF17}" presName="hierRoot2" presStyleCnt="0"/>
      <dgm:spPr/>
    </dgm:pt>
    <dgm:pt modelId="{7A69B8CF-0618-4F67-9FD3-FA702ED3B2B1}" type="pres">
      <dgm:prSet presAssocID="{5F7A1E07-6862-47DB-885D-F77850C8EF17}" presName="composite2" presStyleCnt="0"/>
      <dgm:spPr/>
    </dgm:pt>
    <dgm:pt modelId="{D8E3E9D8-9C08-4ADB-A1CF-AE09CBB84D04}" type="pres">
      <dgm:prSet presAssocID="{5F7A1E07-6862-47DB-885D-F77850C8EF17}" presName="background2" presStyleLbl="node2" presStyleIdx="0" presStyleCnt="2"/>
      <dgm:spPr/>
    </dgm:pt>
    <dgm:pt modelId="{3D74012C-04FC-4BB7-B5FA-F9B2ED2C341C}" type="pres">
      <dgm:prSet presAssocID="{5F7A1E07-6862-47DB-885D-F77850C8EF17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378BA56-DA1C-48E5-88AD-28D5F486F28B}" type="pres">
      <dgm:prSet presAssocID="{5F7A1E07-6862-47DB-885D-F77850C8EF17}" presName="hierChild3" presStyleCnt="0"/>
      <dgm:spPr/>
    </dgm:pt>
    <dgm:pt modelId="{0F2F61B2-877E-4A03-84EB-1DB1922814ED}" type="pres">
      <dgm:prSet presAssocID="{B9F8AA9C-7B11-481A-9573-D36E5DF3A1C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6E13F202-F1D7-450B-8EEE-CE26D972218C}" type="pres">
      <dgm:prSet presAssocID="{2C60B195-FC2F-4BEA-9DA7-6A86068EABAD}" presName="hierRoot2" presStyleCnt="0"/>
      <dgm:spPr/>
    </dgm:pt>
    <dgm:pt modelId="{FA84DE19-65E8-4E43-A881-6A076C020372}" type="pres">
      <dgm:prSet presAssocID="{2C60B195-FC2F-4BEA-9DA7-6A86068EABAD}" presName="composite2" presStyleCnt="0"/>
      <dgm:spPr/>
    </dgm:pt>
    <dgm:pt modelId="{25E82249-F8F5-42A3-861C-E28E3D070942}" type="pres">
      <dgm:prSet presAssocID="{2C60B195-FC2F-4BEA-9DA7-6A86068EABAD}" presName="background2" presStyleLbl="node2" presStyleIdx="1" presStyleCnt="2"/>
      <dgm:spPr/>
    </dgm:pt>
    <dgm:pt modelId="{709470B3-F7FC-4DD0-9EF9-FEC246B723F3}" type="pres">
      <dgm:prSet presAssocID="{2C60B195-FC2F-4BEA-9DA7-6A86068EABA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1E467A-935D-44C7-BB69-6F2E5A9216CF}" type="pres">
      <dgm:prSet presAssocID="{2C60B195-FC2F-4BEA-9DA7-6A86068EABAD}" presName="hierChild3" presStyleCnt="0"/>
      <dgm:spPr/>
    </dgm:pt>
  </dgm:ptLst>
  <dgm:cxnLst>
    <dgm:cxn modelId="{12293257-8EF6-4B17-AC04-4439280D9A46}" srcId="{9CF44F40-7EBB-46F8-8A75-B729172132A0}" destId="{E30EA423-5540-4534-ADE1-4F39C07E213B}" srcOrd="0" destOrd="0" parTransId="{1E711E18-EDD3-452A-BC5B-33809752754E}" sibTransId="{9C85E54B-B04C-4436-BC7C-68A0E947C154}"/>
    <dgm:cxn modelId="{7B85F2BB-8170-41E7-95CA-1D4879EE01B4}" type="presOf" srcId="{2C60B195-FC2F-4BEA-9DA7-6A86068EABAD}" destId="{709470B3-F7FC-4DD0-9EF9-FEC246B723F3}" srcOrd="0" destOrd="0" presId="urn:microsoft.com/office/officeart/2005/8/layout/hierarchy1"/>
    <dgm:cxn modelId="{60C097F3-D621-4304-8D5A-F84DE2DCF3F8}" type="presOf" srcId="{9CF44F40-7EBB-46F8-8A75-B729172132A0}" destId="{3E1CD2EF-C674-4802-96DF-25ED6BFFB102}" srcOrd="0" destOrd="0" presId="urn:microsoft.com/office/officeart/2005/8/layout/hierarchy1"/>
    <dgm:cxn modelId="{85BA7210-74D3-43C3-B04B-1D356EB0D31D}" type="presOf" srcId="{5F7A1E07-6862-47DB-885D-F77850C8EF17}" destId="{3D74012C-04FC-4BB7-B5FA-F9B2ED2C341C}" srcOrd="0" destOrd="0" presId="urn:microsoft.com/office/officeart/2005/8/layout/hierarchy1"/>
    <dgm:cxn modelId="{C8009900-C489-4B24-ADBA-CAA805F55CE9}" type="presOf" srcId="{E30EA423-5540-4534-ADE1-4F39C07E213B}" destId="{4116B41A-1A6E-42BC-8125-AE422EA35FB1}" srcOrd="0" destOrd="0" presId="urn:microsoft.com/office/officeart/2005/8/layout/hierarchy1"/>
    <dgm:cxn modelId="{93D35DFA-DF0A-452F-9CD4-DD2A91A7EF47}" type="presOf" srcId="{B9F8AA9C-7B11-481A-9573-D36E5DF3A1C0}" destId="{0F2F61B2-877E-4A03-84EB-1DB1922814ED}" srcOrd="0" destOrd="0" presId="urn:microsoft.com/office/officeart/2005/8/layout/hierarchy1"/>
    <dgm:cxn modelId="{443F2718-5EBB-454F-BC91-03A06B3FFBB3}" srcId="{E30EA423-5540-4534-ADE1-4F39C07E213B}" destId="{2C60B195-FC2F-4BEA-9DA7-6A86068EABAD}" srcOrd="1" destOrd="0" parTransId="{B9F8AA9C-7B11-481A-9573-D36E5DF3A1C0}" sibTransId="{A7451A44-EC08-4E54-A790-A500D27293AA}"/>
    <dgm:cxn modelId="{C51DB48D-3B62-4714-9D12-7CE2B4EDFFF3}" type="presOf" srcId="{90000E4A-CFBC-4275-BF30-A583B63CE71E}" destId="{CF3078F5-4DAE-4AE1-9014-1ABFA4E9BA55}" srcOrd="0" destOrd="0" presId="urn:microsoft.com/office/officeart/2005/8/layout/hierarchy1"/>
    <dgm:cxn modelId="{E349B421-7ECF-4C36-9212-DF0E0ACB5273}" srcId="{E30EA423-5540-4534-ADE1-4F39C07E213B}" destId="{5F7A1E07-6862-47DB-885D-F77850C8EF17}" srcOrd="0" destOrd="0" parTransId="{90000E4A-CFBC-4275-BF30-A583B63CE71E}" sibTransId="{BCC91418-2239-4402-9202-2F4B4802B4D7}"/>
    <dgm:cxn modelId="{FD9EBC4A-2736-4D7E-BEAF-78DD4AE0A149}" type="presParOf" srcId="{3E1CD2EF-C674-4802-96DF-25ED6BFFB102}" destId="{CEE2A389-7B97-43B9-84AB-5CC9F2BA4113}" srcOrd="0" destOrd="0" presId="urn:microsoft.com/office/officeart/2005/8/layout/hierarchy1"/>
    <dgm:cxn modelId="{E7A104B0-1F5D-4DA9-8636-C3801545E5E0}" type="presParOf" srcId="{CEE2A389-7B97-43B9-84AB-5CC9F2BA4113}" destId="{846008D2-16BB-4693-962C-379484692D14}" srcOrd="0" destOrd="0" presId="urn:microsoft.com/office/officeart/2005/8/layout/hierarchy1"/>
    <dgm:cxn modelId="{981B34E2-D218-4B2B-B1F8-EB7E9BB6D09A}" type="presParOf" srcId="{846008D2-16BB-4693-962C-379484692D14}" destId="{A9353370-4AD9-4150-A9B2-6CB4D526ED60}" srcOrd="0" destOrd="0" presId="urn:microsoft.com/office/officeart/2005/8/layout/hierarchy1"/>
    <dgm:cxn modelId="{70B5DDAE-24DB-4537-9F8E-3E155C916A69}" type="presParOf" srcId="{846008D2-16BB-4693-962C-379484692D14}" destId="{4116B41A-1A6E-42BC-8125-AE422EA35FB1}" srcOrd="1" destOrd="0" presId="urn:microsoft.com/office/officeart/2005/8/layout/hierarchy1"/>
    <dgm:cxn modelId="{9B95A748-4CD7-4A4C-9982-0F06A4E0A4D7}" type="presParOf" srcId="{CEE2A389-7B97-43B9-84AB-5CC9F2BA4113}" destId="{8F18B87E-4A82-46CC-8504-F71C8910ACE6}" srcOrd="1" destOrd="0" presId="urn:microsoft.com/office/officeart/2005/8/layout/hierarchy1"/>
    <dgm:cxn modelId="{093E022E-E07A-41B3-96E7-A314D55FDC9B}" type="presParOf" srcId="{8F18B87E-4A82-46CC-8504-F71C8910ACE6}" destId="{CF3078F5-4DAE-4AE1-9014-1ABFA4E9BA55}" srcOrd="0" destOrd="0" presId="urn:microsoft.com/office/officeart/2005/8/layout/hierarchy1"/>
    <dgm:cxn modelId="{E3CA1AE4-9FE7-4504-A203-A0CA556260D2}" type="presParOf" srcId="{8F18B87E-4A82-46CC-8504-F71C8910ACE6}" destId="{8876DF5B-085F-4412-A5F1-B6E2CB2B7FEF}" srcOrd="1" destOrd="0" presId="urn:microsoft.com/office/officeart/2005/8/layout/hierarchy1"/>
    <dgm:cxn modelId="{E609B160-B6ED-49B3-8C78-EFE5F4CBA12C}" type="presParOf" srcId="{8876DF5B-085F-4412-A5F1-B6E2CB2B7FEF}" destId="{7A69B8CF-0618-4F67-9FD3-FA702ED3B2B1}" srcOrd="0" destOrd="0" presId="urn:microsoft.com/office/officeart/2005/8/layout/hierarchy1"/>
    <dgm:cxn modelId="{90AD5E0A-CF4D-469C-BF9E-774699C64C52}" type="presParOf" srcId="{7A69B8CF-0618-4F67-9FD3-FA702ED3B2B1}" destId="{D8E3E9D8-9C08-4ADB-A1CF-AE09CBB84D04}" srcOrd="0" destOrd="0" presId="urn:microsoft.com/office/officeart/2005/8/layout/hierarchy1"/>
    <dgm:cxn modelId="{93787909-C748-4F17-9B2A-6475259101D4}" type="presParOf" srcId="{7A69B8CF-0618-4F67-9FD3-FA702ED3B2B1}" destId="{3D74012C-04FC-4BB7-B5FA-F9B2ED2C341C}" srcOrd="1" destOrd="0" presId="urn:microsoft.com/office/officeart/2005/8/layout/hierarchy1"/>
    <dgm:cxn modelId="{9DFCB402-658B-4AA5-96F2-7F84751A1AB6}" type="presParOf" srcId="{8876DF5B-085F-4412-A5F1-B6E2CB2B7FEF}" destId="{D378BA56-DA1C-48E5-88AD-28D5F486F28B}" srcOrd="1" destOrd="0" presId="urn:microsoft.com/office/officeart/2005/8/layout/hierarchy1"/>
    <dgm:cxn modelId="{C129E011-C6AD-40F8-A1DA-9DD5D89F77E7}" type="presParOf" srcId="{8F18B87E-4A82-46CC-8504-F71C8910ACE6}" destId="{0F2F61B2-877E-4A03-84EB-1DB1922814ED}" srcOrd="2" destOrd="0" presId="urn:microsoft.com/office/officeart/2005/8/layout/hierarchy1"/>
    <dgm:cxn modelId="{A59698CD-C371-430A-8A58-D37ACE2C37C5}" type="presParOf" srcId="{8F18B87E-4A82-46CC-8504-F71C8910ACE6}" destId="{6E13F202-F1D7-450B-8EEE-CE26D972218C}" srcOrd="3" destOrd="0" presId="urn:microsoft.com/office/officeart/2005/8/layout/hierarchy1"/>
    <dgm:cxn modelId="{38F19429-AC38-4E6C-B1CB-982B29407842}" type="presParOf" srcId="{6E13F202-F1D7-450B-8EEE-CE26D972218C}" destId="{FA84DE19-65E8-4E43-A881-6A076C020372}" srcOrd="0" destOrd="0" presId="urn:microsoft.com/office/officeart/2005/8/layout/hierarchy1"/>
    <dgm:cxn modelId="{95DB81F2-E0E8-4016-B8BE-24F9CBC3B3F2}" type="presParOf" srcId="{FA84DE19-65E8-4E43-A881-6A076C020372}" destId="{25E82249-F8F5-42A3-861C-E28E3D070942}" srcOrd="0" destOrd="0" presId="urn:microsoft.com/office/officeart/2005/8/layout/hierarchy1"/>
    <dgm:cxn modelId="{32DA8A4C-10C6-432F-AB30-EA691093E7EC}" type="presParOf" srcId="{FA84DE19-65E8-4E43-A881-6A076C020372}" destId="{709470B3-F7FC-4DD0-9EF9-FEC246B723F3}" srcOrd="1" destOrd="0" presId="urn:microsoft.com/office/officeart/2005/8/layout/hierarchy1"/>
    <dgm:cxn modelId="{1F84404B-5983-45EA-8BE7-57C4FCE66915}" type="presParOf" srcId="{6E13F202-F1D7-450B-8EEE-CE26D972218C}" destId="{881E467A-935D-44C7-BB69-6F2E5A9216C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2F61B2-877E-4A03-84EB-1DB1922814ED}">
      <dsp:nvSpPr>
        <dsp:cNvPr id="0" name=""/>
        <dsp:cNvSpPr/>
      </dsp:nvSpPr>
      <dsp:spPr>
        <a:xfrm>
          <a:off x="3803989" y="1258968"/>
          <a:ext cx="2269761" cy="1317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91055"/>
              </a:lnTo>
              <a:lnTo>
                <a:pt x="2269761" y="991055"/>
              </a:lnTo>
              <a:lnTo>
                <a:pt x="2269761" y="131771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078F5-4DAE-4AE1-9014-1ABFA4E9BA55}">
      <dsp:nvSpPr>
        <dsp:cNvPr id="0" name=""/>
        <dsp:cNvSpPr/>
      </dsp:nvSpPr>
      <dsp:spPr>
        <a:xfrm>
          <a:off x="1764059" y="1258968"/>
          <a:ext cx="2039929" cy="1317710"/>
        </a:xfrm>
        <a:custGeom>
          <a:avLst/>
          <a:gdLst/>
          <a:ahLst/>
          <a:cxnLst/>
          <a:rect l="0" t="0" r="0" b="0"/>
          <a:pathLst>
            <a:path>
              <a:moveTo>
                <a:pt x="2039929" y="0"/>
              </a:moveTo>
              <a:lnTo>
                <a:pt x="2039929" y="991055"/>
              </a:lnTo>
              <a:lnTo>
                <a:pt x="0" y="991055"/>
              </a:lnTo>
              <a:lnTo>
                <a:pt x="0" y="131771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353370-4AD9-4150-A9B2-6CB4D526ED60}">
      <dsp:nvSpPr>
        <dsp:cNvPr id="0" name=""/>
        <dsp:cNvSpPr/>
      </dsp:nvSpPr>
      <dsp:spPr>
        <a:xfrm>
          <a:off x="2040933" y="-50871"/>
          <a:ext cx="3526110" cy="13098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16B41A-1A6E-42BC-8125-AE422EA35FB1}">
      <dsp:nvSpPr>
        <dsp:cNvPr id="0" name=""/>
        <dsp:cNvSpPr/>
      </dsp:nvSpPr>
      <dsp:spPr>
        <a:xfrm>
          <a:off x="2432723" y="321329"/>
          <a:ext cx="3526110" cy="13098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семья</a:t>
          </a:r>
          <a:endParaRPr lang="ru-RU" sz="2900" kern="1200" dirty="0"/>
        </a:p>
      </dsp:txBody>
      <dsp:txXfrm>
        <a:off x="2471087" y="359693"/>
        <a:ext cx="3449382" cy="1233111"/>
      </dsp:txXfrm>
    </dsp:sp>
    <dsp:sp modelId="{D8E3E9D8-9C08-4ADB-A1CF-AE09CBB84D04}">
      <dsp:nvSpPr>
        <dsp:cNvPr id="0" name=""/>
        <dsp:cNvSpPr/>
      </dsp:nvSpPr>
      <dsp:spPr>
        <a:xfrm>
          <a:off x="1004" y="2576678"/>
          <a:ext cx="3526110" cy="2239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4012C-04FC-4BB7-B5FA-F9B2ED2C341C}">
      <dsp:nvSpPr>
        <dsp:cNvPr id="0" name=""/>
        <dsp:cNvSpPr/>
      </dsp:nvSpPr>
      <dsp:spPr>
        <a:xfrm>
          <a:off x="392794" y="2948879"/>
          <a:ext cx="3526110" cy="2239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 фиксированными доходами</a:t>
          </a:r>
          <a:endParaRPr lang="ru-RU" sz="2900" kern="1200" dirty="0"/>
        </a:p>
      </dsp:txBody>
      <dsp:txXfrm>
        <a:off x="458374" y="3014459"/>
        <a:ext cx="3394950" cy="2107920"/>
      </dsp:txXfrm>
    </dsp:sp>
    <dsp:sp modelId="{25E82249-F8F5-42A3-861C-E28E3D070942}">
      <dsp:nvSpPr>
        <dsp:cNvPr id="0" name=""/>
        <dsp:cNvSpPr/>
      </dsp:nvSpPr>
      <dsp:spPr>
        <a:xfrm>
          <a:off x="4310695" y="2576678"/>
          <a:ext cx="3526110" cy="2239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470B3-F7FC-4DD0-9EF9-FEC246B723F3}">
      <dsp:nvSpPr>
        <dsp:cNvPr id="0" name=""/>
        <dsp:cNvSpPr/>
      </dsp:nvSpPr>
      <dsp:spPr>
        <a:xfrm>
          <a:off x="4702485" y="2948879"/>
          <a:ext cx="3526110" cy="2239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с </a:t>
          </a:r>
        </a:p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переменными доходами</a:t>
          </a:r>
          <a:endParaRPr lang="ru-RU" sz="2900" kern="1200" dirty="0"/>
        </a:p>
      </dsp:txBody>
      <dsp:txXfrm>
        <a:off x="4768065" y="3014459"/>
        <a:ext cx="3394950" cy="2107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EFB516B-C8D0-43C5-A2F8-50C8AE70FEA2}" type="datetimeFigureOut">
              <a:rPr lang="ru-RU" smtClean="0"/>
              <a:pPr/>
              <a:t>17.03.2016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EE88531-A411-4C40-AC0F-6905A78354B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57158" y="642918"/>
            <a:ext cx="8458200" cy="2714644"/>
          </a:xfrm>
        </p:spPr>
        <p:txBody>
          <a:bodyPr anchor="ctr">
            <a:noAutofit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Конкурс - защита проектов 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«Семейный бюджет. </a:t>
            </a:r>
            <a:br>
              <a:rPr lang="ru-RU" b="1" dirty="0" smtClean="0"/>
            </a:br>
            <a:r>
              <a:rPr lang="ru-RU" b="1" dirty="0" smtClean="0"/>
              <a:t>Доходы и расходы»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286380" y="5715016"/>
            <a:ext cx="35004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Преподаватель: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Прокопова Е.М.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4429132"/>
            <a:ext cx="4202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Учебно-исследовательская деятельность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78647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Существенная разница в изменениях номинальных и реальных доходов сильно </a:t>
            </a:r>
            <a:r>
              <a:rPr lang="ru-RU" sz="3200" u="sng" dirty="0" smtClean="0"/>
              <a:t>сказывается</a:t>
            </a:r>
            <a:r>
              <a:rPr lang="ru-RU" sz="3200" dirty="0" smtClean="0"/>
              <a:t> на многих</a:t>
            </a:r>
            <a:r>
              <a:rPr lang="ru-RU" sz="3200" u="sng" dirty="0" smtClean="0"/>
              <a:t> важнейших экономических процессах</a:t>
            </a:r>
            <a:r>
              <a:rPr lang="ru-RU" sz="3200" dirty="0" smtClean="0"/>
              <a:t> страны.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Падение реальных доходов  </a:t>
            </a:r>
            <a:br>
              <a:rPr lang="ru-RU" sz="3200" dirty="0" smtClean="0"/>
            </a:br>
            <a:r>
              <a:rPr lang="ru-RU" sz="3200" dirty="0" smtClean="0"/>
              <a:t>влияет на состояние торговли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падение спроса на товары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падение объема продаж товаров</a:t>
            </a:r>
            <a:endParaRPr lang="ru-RU" sz="32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143372" y="5214950"/>
            <a:ext cx="571504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143372" y="3857628"/>
            <a:ext cx="571504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000108"/>
          <a:ext cx="8229600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14488"/>
            <a:ext cx="8229600" cy="642942"/>
          </a:xfrm>
        </p:spPr>
        <p:txBody>
          <a:bodyPr>
            <a:normAutofit fontScale="90000"/>
          </a:bodyPr>
          <a:lstStyle/>
          <a:p>
            <a:pPr marL="742950" indent="-742950"/>
            <a:r>
              <a:rPr lang="ru-RU" dirty="0" smtClean="0"/>
              <a:t>Результат инфляции: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967335"/>
            <a:ext cx="82153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3200" dirty="0" smtClean="0"/>
              <a:t>повышение доли расходов на питание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/>
              <a:t> изменение модели питания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3200" dirty="0" smtClean="0"/>
              <a:t> обесценивание сбережений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5668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Эрнст </a:t>
            </a:r>
            <a:r>
              <a:rPr lang="ru-RU" dirty="0" err="1" smtClean="0"/>
              <a:t>Энгель</a:t>
            </a:r>
            <a:r>
              <a:rPr lang="ru-RU" dirty="0" smtClean="0"/>
              <a:t> – </a:t>
            </a:r>
            <a:r>
              <a:rPr lang="ru-RU" sz="3100" dirty="0" smtClean="0"/>
              <a:t>немецкий статистик, исследовал и описал зависимость, которую стали называть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C00000"/>
                </a:solidFill>
              </a:rPr>
              <a:t>Закон </a:t>
            </a:r>
            <a:r>
              <a:rPr lang="ru-RU" dirty="0" err="1" smtClean="0">
                <a:solidFill>
                  <a:srgbClr val="C00000"/>
                </a:solidFill>
              </a:rPr>
              <a:t>Энгеля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428868"/>
            <a:ext cx="8229600" cy="3357586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Cambria" pitchFamily="18" charset="0"/>
              </a:rPr>
              <a:t>с </a:t>
            </a:r>
            <a:r>
              <a:rPr lang="ru-RU" b="1" dirty="0" smtClean="0">
                <a:latin typeface="Cambria" pitchFamily="18" charset="0"/>
              </a:rPr>
              <a:t>ростом доходов </a:t>
            </a:r>
            <a:r>
              <a:rPr lang="ru-RU" dirty="0" smtClean="0">
                <a:latin typeface="Cambria" pitchFamily="18" charset="0"/>
              </a:rPr>
              <a:t>семьи :</a:t>
            </a:r>
          </a:p>
          <a:p>
            <a:r>
              <a:rPr lang="ru-RU" dirty="0" smtClean="0">
                <a:latin typeface="Cambria" pitchFamily="18" charset="0"/>
              </a:rPr>
              <a:t>удельный вес расходов на питание </a:t>
            </a:r>
            <a:r>
              <a:rPr lang="ru-RU" u="sng" dirty="0" smtClean="0">
                <a:latin typeface="Cambria" pitchFamily="18" charset="0"/>
              </a:rPr>
              <a:t>снижается</a:t>
            </a:r>
            <a:r>
              <a:rPr lang="ru-RU" dirty="0" smtClean="0">
                <a:latin typeface="Cambria" pitchFamily="18" charset="0"/>
              </a:rPr>
              <a:t>, </a:t>
            </a:r>
          </a:p>
          <a:p>
            <a:r>
              <a:rPr lang="ru-RU" dirty="0" smtClean="0">
                <a:latin typeface="Cambria" pitchFamily="18" charset="0"/>
              </a:rPr>
              <a:t>доля расходов на одежду, жилище и коммунальные услуги </a:t>
            </a:r>
            <a:r>
              <a:rPr lang="ru-RU" u="sng" dirty="0" smtClean="0">
                <a:latin typeface="Cambria" pitchFamily="18" charset="0"/>
              </a:rPr>
              <a:t>меняется мало</a:t>
            </a:r>
            <a:r>
              <a:rPr lang="ru-RU" dirty="0" smtClean="0">
                <a:latin typeface="Cambria" pitchFamily="18" charset="0"/>
              </a:rPr>
              <a:t>, а </a:t>
            </a:r>
          </a:p>
          <a:p>
            <a:r>
              <a:rPr lang="ru-RU" dirty="0" smtClean="0">
                <a:latin typeface="Cambria" pitchFamily="18" charset="0"/>
              </a:rPr>
              <a:t>доля расходов на удовлетворение культурных и иных нематериальных нужд </a:t>
            </a:r>
            <a:r>
              <a:rPr lang="ru-RU" u="sng" dirty="0" smtClean="0">
                <a:latin typeface="Cambria" pitchFamily="18" charset="0"/>
              </a:rPr>
              <a:t>заметно возрастает</a:t>
            </a:r>
            <a:r>
              <a:rPr lang="ru-RU" dirty="0" smtClean="0">
                <a:latin typeface="Cambria" pitchFamily="18" charset="0"/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8229600" cy="714380"/>
          </a:xfrm>
        </p:spPr>
        <p:txBody>
          <a:bodyPr>
            <a:normAutofit/>
          </a:bodyPr>
          <a:lstStyle/>
          <a:p>
            <a:pPr marL="742950" indent="-742950"/>
            <a:r>
              <a:rPr lang="ru-RU" dirty="0" smtClean="0"/>
              <a:t>Представление проектных работ: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3286124"/>
            <a:ext cx="76438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7675" indent="-447675" algn="ctr">
              <a:buFont typeface="Arial" pitchFamily="34" charset="0"/>
              <a:buChar char="•"/>
            </a:pPr>
            <a:r>
              <a:rPr lang="ru-RU" sz="3600" dirty="0" smtClean="0"/>
              <a:t>1 группа</a:t>
            </a:r>
          </a:p>
          <a:p>
            <a:pPr marL="447675" indent="-388938" algn="ctr">
              <a:buFont typeface="Arial" pitchFamily="34" charset="0"/>
              <a:buChar char="•"/>
            </a:pPr>
            <a:r>
              <a:rPr lang="ru-RU" sz="3600" dirty="0" smtClean="0"/>
              <a:t>2 группа</a:t>
            </a:r>
          </a:p>
          <a:p>
            <a:pPr marL="447675" indent="-388938" algn="ctr">
              <a:buFont typeface="Arial" pitchFamily="34" charset="0"/>
              <a:buChar char="•"/>
            </a:pPr>
            <a:r>
              <a:rPr lang="ru-RU" sz="3600" dirty="0" smtClean="0"/>
              <a:t>3 группа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Cambria" pitchFamily="18" charset="0"/>
              </a:rPr>
              <a:t>Действительно, с </a:t>
            </a:r>
            <a:r>
              <a:rPr lang="ru-RU" b="1" dirty="0" smtClean="0">
                <a:latin typeface="Cambria" pitchFamily="18" charset="0"/>
              </a:rPr>
              <a:t>ростом доходов </a:t>
            </a:r>
            <a:r>
              <a:rPr lang="ru-RU" dirty="0" smtClean="0">
                <a:latin typeface="Cambria" pitchFamily="18" charset="0"/>
              </a:rPr>
              <a:t>семьи удельный вес расходов на питание </a:t>
            </a:r>
            <a:r>
              <a:rPr lang="ru-RU" u="sng" dirty="0" smtClean="0">
                <a:latin typeface="Cambria" pitchFamily="18" charset="0"/>
              </a:rPr>
              <a:t>снижается</a:t>
            </a:r>
            <a:r>
              <a:rPr lang="ru-RU" dirty="0" smtClean="0">
                <a:latin typeface="Cambria" pitchFamily="18" charset="0"/>
              </a:rPr>
              <a:t>, доля расходов на одежду, жилище и коммунальные услуги </a:t>
            </a:r>
            <a:r>
              <a:rPr lang="ru-RU" u="sng" dirty="0" smtClean="0">
                <a:latin typeface="Cambria" pitchFamily="18" charset="0"/>
              </a:rPr>
              <a:t>меняется мало</a:t>
            </a:r>
            <a:r>
              <a:rPr lang="ru-RU" dirty="0" smtClean="0">
                <a:latin typeface="Cambria" pitchFamily="18" charset="0"/>
              </a:rPr>
              <a:t>, а доля расходов на удовлетворение культурных и иных нематериальных нужд </a:t>
            </a:r>
            <a:r>
              <a:rPr lang="ru-RU" u="sng" dirty="0" smtClean="0">
                <a:latin typeface="Cambria" pitchFamily="18" charset="0"/>
              </a:rPr>
              <a:t>заметно возрастает</a:t>
            </a:r>
            <a:r>
              <a:rPr lang="ru-RU" dirty="0" smtClean="0">
                <a:latin typeface="Cambria" pitchFamily="18" charset="0"/>
              </a:rPr>
              <a:t>. </a:t>
            </a:r>
          </a:p>
          <a:p>
            <a:r>
              <a:rPr lang="ru-RU" dirty="0" smtClean="0">
                <a:latin typeface="Cambria" pitchFamily="18" charset="0"/>
              </a:rPr>
              <a:t>Таким образом, семья может уделить внимание удовлетворению своих </a:t>
            </a:r>
            <a:r>
              <a:rPr lang="ru-RU" b="1" dirty="0" smtClean="0">
                <a:latin typeface="Cambria" pitchFamily="18" charset="0"/>
              </a:rPr>
              <a:t>духовных потребностей    </a:t>
            </a:r>
            <a:r>
              <a:rPr lang="ru-RU" dirty="0" smtClean="0">
                <a:latin typeface="Cambria" pitchFamily="18" charset="0"/>
              </a:rPr>
              <a:t>(образование, культура, досуг, благотворительность и др.), что впоследствии благотворно отразится на качественном составе граждан страны, их образовательном уровне, профессиональной подготовке. </a:t>
            </a:r>
          </a:p>
          <a:p>
            <a:pPr>
              <a:buNone/>
            </a:pPr>
            <a:endParaRPr lang="ru-RU" dirty="0" smtClean="0">
              <a:latin typeface="Cambria" pitchFamily="18" charset="0"/>
            </a:endParaRP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Это несомненно </a:t>
            </a:r>
            <a:r>
              <a:rPr lang="ru-RU" b="1" dirty="0" smtClean="0">
                <a:latin typeface="Cambria" pitchFamily="18" charset="0"/>
              </a:rPr>
              <a:t>окажет влияние </a:t>
            </a:r>
            <a:r>
              <a:rPr lang="ru-RU" dirty="0" smtClean="0">
                <a:latin typeface="Cambria" pitchFamily="18" charset="0"/>
              </a:rPr>
              <a:t>на экономические процессы в стране.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 flipV="1">
            <a:off x="214282" y="1214422"/>
            <a:ext cx="8715436" cy="5500726"/>
          </a:xfrm>
          <a:prstGeom prst="wedgeRound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329642" cy="5715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/>
                <a:latin typeface="Cambria" pitchFamily="18" charset="0"/>
              </a:rPr>
              <a:t>ВЫВОД</a:t>
            </a:r>
            <a:endParaRPr lang="ru-RU" sz="2800" b="1" dirty="0">
              <a:effectLst/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86800" cy="5500726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endParaRPr lang="en-US" sz="2400" dirty="0" smtClean="0">
              <a:ea typeface="Cambria Math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sz="2400" dirty="0" smtClean="0">
                <a:ea typeface="Cambria Math" pitchFamily="18" charset="0"/>
              </a:rPr>
              <a:t>В результате исследования нами был сделан вывод, что:</a:t>
            </a:r>
          </a:p>
          <a:p>
            <a:pPr marL="265113" lvl="0" indent="-265113">
              <a:buClrTx/>
              <a:buFont typeface="+mj-lt"/>
              <a:buAutoNum type="arabicPeriod"/>
            </a:pPr>
            <a:r>
              <a:rPr lang="ru-RU" sz="2400" b="1" dirty="0" smtClean="0">
                <a:ea typeface="Cambria Math" pitchFamily="18" charset="0"/>
              </a:rPr>
              <a:t>Рост доходов</a:t>
            </a:r>
            <a:r>
              <a:rPr lang="ru-RU" sz="2400" dirty="0" smtClean="0">
                <a:ea typeface="Cambria Math" pitchFamily="18" charset="0"/>
              </a:rPr>
              <a:t> граждан оказывает </a:t>
            </a:r>
            <a:r>
              <a:rPr lang="ru-RU" sz="2400" b="1" dirty="0" smtClean="0">
                <a:ea typeface="Cambria Math" pitchFamily="18" charset="0"/>
              </a:rPr>
              <a:t>значительное влияние</a:t>
            </a:r>
            <a:r>
              <a:rPr lang="ru-RU" sz="2400" dirty="0" smtClean="0">
                <a:ea typeface="Cambria Math" pitchFamily="18" charset="0"/>
              </a:rPr>
              <a:t> на изменение доли расходов  для удовлетворения материальных и нематериальных запросов граждан и членов их семей, </a:t>
            </a:r>
            <a:r>
              <a:rPr lang="ru-RU" sz="2400" b="1" dirty="0" smtClean="0">
                <a:ea typeface="Cambria Math" pitchFamily="18" charset="0"/>
              </a:rPr>
              <a:t>влияет</a:t>
            </a:r>
            <a:r>
              <a:rPr lang="ru-RU" sz="2400" dirty="0" smtClean="0">
                <a:ea typeface="Cambria Math" pitchFamily="18" charset="0"/>
              </a:rPr>
              <a:t> на их вкусы и предпочтения, и как следствие, </a:t>
            </a:r>
            <a:r>
              <a:rPr lang="ru-RU" sz="2400" b="1" dirty="0" smtClean="0">
                <a:ea typeface="Cambria Math" pitchFamily="18" charset="0"/>
              </a:rPr>
              <a:t>на качество жизни</a:t>
            </a:r>
            <a:r>
              <a:rPr lang="ru-RU" sz="2400" dirty="0" smtClean="0">
                <a:ea typeface="Cambria Math" pitchFamily="18" charset="0"/>
              </a:rPr>
              <a:t> семьи.</a:t>
            </a:r>
            <a:endParaRPr lang="en-US" sz="2400" dirty="0" smtClean="0">
              <a:ea typeface="Cambria Math" pitchFamily="18" charset="0"/>
            </a:endParaRPr>
          </a:p>
          <a:p>
            <a:pPr marL="265113" lvl="0" indent="-265113">
              <a:buClrTx/>
              <a:buFont typeface="+mj-lt"/>
              <a:buAutoNum type="arabicPeriod"/>
            </a:pPr>
            <a:r>
              <a:rPr lang="ru-RU" sz="2400" dirty="0" smtClean="0">
                <a:ea typeface="Cambria Math" pitchFamily="18" charset="0"/>
              </a:rPr>
              <a:t>С </a:t>
            </a:r>
            <a:r>
              <a:rPr lang="ru-RU" sz="2400" b="1" dirty="0" smtClean="0">
                <a:ea typeface="Cambria Math" pitchFamily="18" charset="0"/>
              </a:rPr>
              <a:t>ростом доходов </a:t>
            </a:r>
            <a:r>
              <a:rPr lang="ru-RU" sz="2400" dirty="0" smtClean="0">
                <a:ea typeface="Cambria Math" pitchFamily="18" charset="0"/>
              </a:rPr>
              <a:t>семья все более уделяет внимание своему культурному, духовному, профессиональному развитию.</a:t>
            </a:r>
            <a:endParaRPr lang="en-US" sz="2400" dirty="0" smtClean="0">
              <a:ea typeface="Cambria Math" pitchFamily="18" charset="0"/>
            </a:endParaRPr>
          </a:p>
          <a:p>
            <a:pPr marL="265113" lvl="0" indent="-265113">
              <a:buClrTx/>
              <a:buFont typeface="+mj-lt"/>
              <a:buAutoNum type="arabicPeriod"/>
            </a:pPr>
            <a:r>
              <a:rPr lang="ru-RU" sz="2400" dirty="0" smtClean="0">
                <a:ea typeface="Cambria Math" pitchFamily="18" charset="0"/>
              </a:rPr>
              <a:t>Таким образом, можно сделать вывод, что положение дел в семейной мини-экономике </a:t>
            </a:r>
            <a:r>
              <a:rPr lang="ru-RU" sz="2400" b="1" dirty="0" smtClean="0">
                <a:ea typeface="Cambria Math" pitchFamily="18" charset="0"/>
              </a:rPr>
              <a:t>определяет состояние экономики страны в целом. </a:t>
            </a:r>
            <a:endParaRPr lang="ru-RU" sz="2600" dirty="0"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571488"/>
          </a:xfrm>
          <a:effectLst/>
        </p:spPr>
        <p:txBody>
          <a:bodyPr>
            <a:normAutofit/>
          </a:bodyPr>
          <a:lstStyle/>
          <a:p>
            <a:r>
              <a:rPr lang="ru-RU" sz="2800" b="1" dirty="0" smtClean="0">
                <a:effectLst/>
                <a:latin typeface="Cambria" pitchFamily="18" charset="0"/>
              </a:rPr>
              <a:t>РЕКОМЕНДАЦИИ</a:t>
            </a:r>
            <a:endParaRPr lang="ru-RU" sz="2800" b="1" dirty="0">
              <a:effectLst/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501122" cy="500066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ru-RU" dirty="0" smtClean="0">
                <a:latin typeface="Cambria" pitchFamily="18" charset="0"/>
              </a:rPr>
              <a:t>Установить систематическое наблюдение за семейным бюджетом, за статьями  доходов и расходов.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ru-RU" dirty="0" smtClean="0">
                <a:latin typeface="Cambria" pitchFamily="18" charset="0"/>
              </a:rPr>
              <a:t>Проанализировать и свести к минимуму несущественные статьи расходов семейного бюджета. 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ru-RU" dirty="0" smtClean="0">
                <a:latin typeface="Cambria" pitchFamily="18" charset="0"/>
              </a:rPr>
              <a:t>Учить младших членов семьи умению экономного использования  домашних ресурсов, бережному отношению к предметам потребления.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ru-RU" dirty="0" smtClean="0">
                <a:latin typeface="Cambria" pitchFamily="18" charset="0"/>
              </a:rPr>
              <a:t>Искать  дополнительные источники доходов.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571612"/>
            <a:ext cx="8786874" cy="5143536"/>
          </a:xfrm>
        </p:spPr>
        <p:txBody>
          <a:bodyPr>
            <a:normAutofit fontScale="90000"/>
          </a:bodyPr>
          <a:lstStyle/>
          <a:p>
            <a:pPr marL="20638" lvl="0" indent="-20638"/>
            <a:r>
              <a:rPr lang="en-US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1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.</a:t>
            </a:r>
            <a:r>
              <a:rPr lang="en-US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Автономов B.C. Экономика: Учебник для 10, 11 классов общеобразовательных учреждений. М.: Вита-Пресс, 2008.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2. </a:t>
            </a:r>
            <a:r>
              <a:rPr lang="ru-RU" sz="19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Заиченко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Н.А. Преподавание основ экономики в 7-8 классах: Пособие для учителя. - М.: ВИТА-ПРЕСС, 2013.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3. </a:t>
            </a:r>
            <a:r>
              <a:rPr lang="ru-RU" sz="19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Заиченко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Н.А. Опорный конспект школьника по экономике: Рабочая тетрадь для 7-8 классов общеобразовательных учреждений. - 14-е изд.- М.: ВИТА-ПРЕСС, 2013.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4. </a:t>
            </a:r>
            <a:r>
              <a:rPr lang="ru-RU" sz="1900" i="1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Липсиц</a:t>
            </a:r>
            <a:r>
              <a:rPr lang="ru-RU" sz="1900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И.В.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Экономика. Базовый курс: Учебник для 10,11 клас­сов общеобразовательных учреждений. М.: Вита-Пресс, 2010.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5. Налоговый кодекс Российской Федерации.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6. Практикум по основам экономической теории: Учебное пособие для учащихся 10—11 классов общеобразовательных учре­ждений с углубленным изучением экономики / </a:t>
            </a:r>
            <a:r>
              <a:rPr lang="ru-RU" sz="19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Гос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. унив. — Выс­шая школа экономики / Под ред. С.И. Иванова. М.: Вита-Пресс, 2003.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7. Прикладная экономика: Учебное пособие для учащихся старших классов / Под ред. Д.Ю. </a:t>
            </a:r>
            <a:r>
              <a:rPr lang="ru-RU" sz="19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Тушнова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. М., 1993.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8. </a:t>
            </a:r>
            <a:r>
              <a:rPr lang="ru-RU" sz="1900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Савицкая Е.В., Серегина С.Ф.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Уроки экономики в школе: В 2 кн. М.: Вита-Пресс, 1999.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9. </a:t>
            </a:r>
            <a:r>
              <a:rPr lang="ru-RU" sz="1900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Селищев </a:t>
            </a:r>
            <a:r>
              <a:rPr lang="de-DE" sz="1900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A.C.</a:t>
            </a:r>
            <a:r>
              <a:rPr lang="de-DE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 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Практикум по микроэкономике. СПб.: Пи­тер, 2006.</a:t>
            </a:r>
            <a:b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10. </a:t>
            </a:r>
            <a:r>
              <a:rPr lang="ru-RU" sz="1900" i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Соколова С.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В. Основы экономики: учеб. пособие для </a:t>
            </a:r>
            <a:r>
              <a:rPr lang="ru-RU" sz="1900" dirty="0" err="1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нач</a:t>
            </a:r>
            <a:r>
              <a:rPr lang="ru-RU" sz="1900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. проф. образования - М.: Издательский центр «Академия», 2007.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785794"/>
            <a:ext cx="22860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Литература: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00174"/>
            <a:ext cx="2357454" cy="500066"/>
          </a:xfrm>
        </p:spPr>
        <p:txBody>
          <a:bodyPr>
            <a:noAutofit/>
          </a:bodyPr>
          <a:lstStyle/>
          <a:p>
            <a:r>
              <a:rPr lang="ru-RU" sz="2800" dirty="0" smtClean="0"/>
              <a:t>Литература: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2428868"/>
            <a:ext cx="814393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11. Тесты по обществознанию для поступающих в вузы. СПб., 2005. Ижевск: Странник, 1993.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12. Тесты. Обществознание. Варианты и ответы централизо­ванного (абитуриентского) тестирования. М.: Федеральное госу­дарственное учреждение «Федеральный центр тестирования», 2005.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13. Трудовой кодекс Российской Федерации.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14.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Череданова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Л.Н. Основы экономики и предпринимательства: Учеб. для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нач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проф.образования. – М.: Издательский центр «Академия», 2003.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15.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Шаров С.О., Сергеев С.Г.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Обществознание. Подготовка к государственному централизованному тестированию. Саратов: Лицей, 2002.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16. Экономика для всех: Популярный словарь. М.: Экономи­ка, 1997.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17. Энциклопедия для детей. Экономика. М.: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Аванта+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2000.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571480"/>
            <a:ext cx="8686800" cy="6953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/>
                <a:latin typeface="Cambria" pitchFamily="18" charset="0"/>
              </a:rPr>
              <a:t>Актуальность исследования</a:t>
            </a:r>
            <a:endParaRPr lang="ru-RU" b="1" dirty="0">
              <a:effectLst/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736"/>
            <a:ext cx="8686800" cy="5143536"/>
          </a:xfrm>
        </p:spPr>
        <p:txBody>
          <a:bodyPr>
            <a:noAutofit/>
          </a:bodyPr>
          <a:lstStyle/>
          <a:p>
            <a:pPr marL="14288" indent="-14288" algn="ctr">
              <a:spcBef>
                <a:spcPts val="0"/>
              </a:spcBef>
              <a:buNone/>
            </a:pPr>
            <a:r>
              <a:rPr lang="ru-RU" sz="2600" b="1" dirty="0" smtClean="0">
                <a:latin typeface="Cambria" pitchFamily="18" charset="0"/>
              </a:rPr>
              <a:t>Бюджет </a:t>
            </a:r>
            <a:r>
              <a:rPr lang="ru-RU" sz="2600" dirty="0" smtClean="0">
                <a:latin typeface="Cambria" pitchFamily="18" charset="0"/>
              </a:rPr>
              <a:t>семьи</a:t>
            </a:r>
            <a:r>
              <a:rPr lang="ru-RU" sz="2600" b="1" dirty="0" smtClean="0">
                <a:latin typeface="Cambria" pitchFamily="18" charset="0"/>
              </a:rPr>
              <a:t> отражает</a:t>
            </a:r>
            <a:r>
              <a:rPr lang="ru-RU" sz="2600" dirty="0" smtClean="0">
                <a:latin typeface="Cambria" pitchFamily="18" charset="0"/>
              </a:rPr>
              <a:t> ее </a:t>
            </a:r>
            <a:r>
              <a:rPr lang="ru-RU" sz="2600" u="sng" dirty="0" smtClean="0">
                <a:latin typeface="Cambria" pitchFamily="18" charset="0"/>
              </a:rPr>
              <a:t>социально-экономический статус, предпринимательскую активность, уровень жизни,  образования, инвестиционный потенциал</a:t>
            </a:r>
            <a:r>
              <a:rPr lang="ru-RU" sz="2600" dirty="0" smtClean="0">
                <a:latin typeface="Cambria" pitchFamily="18" charset="0"/>
              </a:rPr>
              <a:t> и т.д.</a:t>
            </a:r>
          </a:p>
          <a:p>
            <a:pPr marL="14288" indent="-14288" algn="ctr">
              <a:spcBef>
                <a:spcPts val="0"/>
              </a:spcBef>
              <a:buNone/>
            </a:pPr>
            <a:endParaRPr lang="ru-RU" sz="2600" dirty="0" smtClean="0">
              <a:latin typeface="Cambria" pitchFamily="18" charset="0"/>
            </a:endParaRPr>
          </a:p>
          <a:p>
            <a:pPr marL="14288" indent="-14288" algn="ctr">
              <a:spcBef>
                <a:spcPts val="0"/>
              </a:spcBef>
              <a:buNone/>
            </a:pPr>
            <a:endParaRPr lang="ru-RU" sz="1200" dirty="0" smtClean="0">
              <a:latin typeface="Cambria" pitchFamily="18" charset="0"/>
            </a:endParaRPr>
          </a:p>
          <a:p>
            <a:pPr marL="14288" indent="-14288" algn="ctr">
              <a:spcBef>
                <a:spcPts val="0"/>
              </a:spcBef>
              <a:buNone/>
            </a:pPr>
            <a:r>
              <a:rPr lang="ru-RU" sz="2600" b="1" dirty="0" smtClean="0">
                <a:latin typeface="Cambria" pitchFamily="18" charset="0"/>
              </a:rPr>
              <a:t>Анализ доходов семьи</a:t>
            </a:r>
            <a:r>
              <a:rPr lang="ru-RU" sz="2600" dirty="0" smtClean="0">
                <a:latin typeface="Cambria" pitchFamily="18" charset="0"/>
              </a:rPr>
              <a:t> дает ценнейшую информацию об общем положении дел в хозяйстве страны, а также </a:t>
            </a:r>
            <a:r>
              <a:rPr lang="ru-RU" sz="2600" b="1" dirty="0" smtClean="0">
                <a:latin typeface="Cambria" pitchFamily="18" charset="0"/>
              </a:rPr>
              <a:t>помогает прогнозировать </a:t>
            </a:r>
            <a:r>
              <a:rPr lang="ru-RU" sz="2600" dirty="0" smtClean="0">
                <a:latin typeface="Cambria" pitchFamily="18" charset="0"/>
              </a:rPr>
              <a:t>экономическое и политическое будущее. </a:t>
            </a:r>
          </a:p>
          <a:p>
            <a:pPr marL="14288" indent="-14288" algn="ctr">
              <a:spcBef>
                <a:spcPts val="0"/>
              </a:spcBef>
              <a:buNone/>
            </a:pPr>
            <a:endParaRPr lang="ru-RU" sz="2600" dirty="0" smtClean="0">
              <a:latin typeface="Cambria" pitchFamily="18" charset="0"/>
            </a:endParaRPr>
          </a:p>
          <a:p>
            <a:pPr marL="14288" indent="-14288" algn="ctr">
              <a:spcBef>
                <a:spcPts val="0"/>
              </a:spcBef>
              <a:buNone/>
            </a:pPr>
            <a:r>
              <a:rPr lang="ru-RU" sz="2600" dirty="0" smtClean="0">
                <a:latin typeface="Cambria" pitchFamily="18" charset="0"/>
              </a:rPr>
              <a:t>Экономистами страны ведутся постоянные </a:t>
            </a:r>
            <a:r>
              <a:rPr lang="ru-RU" sz="2600" b="1" dirty="0" smtClean="0">
                <a:latin typeface="Cambria" pitchFamily="18" charset="0"/>
              </a:rPr>
              <a:t>наблюдения за</a:t>
            </a:r>
            <a:r>
              <a:rPr lang="ru-RU" sz="2600" dirty="0" smtClean="0">
                <a:latin typeface="Cambria" pitchFamily="18" charset="0"/>
              </a:rPr>
              <a:t> общими </a:t>
            </a:r>
            <a:r>
              <a:rPr lang="ru-RU" sz="2600" b="1" dirty="0" smtClean="0">
                <a:latin typeface="Cambria" pitchFamily="18" charset="0"/>
              </a:rPr>
              <a:t>закономерностями</a:t>
            </a:r>
            <a:r>
              <a:rPr lang="ru-RU" sz="2600" dirty="0" smtClean="0">
                <a:latin typeface="Cambria" pitchFamily="18" charset="0"/>
              </a:rPr>
              <a:t> </a:t>
            </a:r>
            <a:r>
              <a:rPr lang="ru-RU" sz="2600" b="1" dirty="0" smtClean="0">
                <a:latin typeface="Cambria" pitchFamily="18" charset="0"/>
              </a:rPr>
              <a:t>формирования</a:t>
            </a:r>
            <a:r>
              <a:rPr lang="ru-RU" sz="2600" dirty="0" smtClean="0">
                <a:latin typeface="Cambria" pitchFamily="18" charset="0"/>
              </a:rPr>
              <a:t> семейного бюджета.</a:t>
            </a:r>
          </a:p>
          <a:p>
            <a:pPr marL="14288" indent="-14288" algn="ctr">
              <a:spcBef>
                <a:spcPts val="0"/>
              </a:spcBef>
              <a:buNone/>
            </a:pPr>
            <a:endParaRPr lang="ru-RU" sz="2600" dirty="0" smtClean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4857760"/>
            <a:ext cx="86439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0"/>
              </a:spcBef>
            </a:pPr>
            <a:r>
              <a:rPr lang="ru-RU" sz="6600" dirty="0" smtClean="0">
                <a:latin typeface="Cambria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686800" cy="5740409"/>
          </a:xfrm>
        </p:spPr>
        <p:txBody>
          <a:bodyPr>
            <a:noAutofit/>
          </a:bodyPr>
          <a:lstStyle/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Cambria" pitchFamily="18" charset="0"/>
              </a:rPr>
              <a:t>ОБЪЕКТ</a:t>
            </a:r>
            <a:r>
              <a:rPr lang="ru-RU" dirty="0" smtClean="0">
                <a:latin typeface="Cambria" pitchFamily="18" charset="0"/>
              </a:rPr>
              <a:t> </a:t>
            </a:r>
            <a:r>
              <a:rPr lang="ru-RU" b="1" dirty="0" smtClean="0">
                <a:latin typeface="Cambria" pitchFamily="18" charset="0"/>
              </a:rPr>
              <a:t>ИССЛЕДОВАНИЯ:</a:t>
            </a:r>
            <a:r>
              <a:rPr lang="ru-RU" dirty="0" smtClean="0">
                <a:latin typeface="Cambria" pitchFamily="18" charset="0"/>
              </a:rPr>
              <a:t> </a:t>
            </a:r>
          </a:p>
          <a:p>
            <a:pPr marL="285750" lvl="1" indent="-20638">
              <a:buNone/>
            </a:pPr>
            <a:r>
              <a:rPr lang="ru-RU" dirty="0" smtClean="0">
                <a:solidFill>
                  <a:schemeClr val="tx1"/>
                </a:solidFill>
                <a:latin typeface="Cambria" pitchFamily="18" charset="0"/>
              </a:rPr>
              <a:t>Обычная среднестатистическая российская семьи, в которой проживает обучающийся (обучающаяся)</a:t>
            </a:r>
          </a:p>
          <a:p>
            <a:pPr marL="285750" lvl="1" indent="-20638">
              <a:buNone/>
            </a:pPr>
            <a:endParaRPr lang="ru-RU" dirty="0" smtClean="0">
              <a:solidFill>
                <a:schemeClr val="tx1"/>
              </a:solidFill>
              <a:latin typeface="Cambria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Cambria" pitchFamily="18" charset="0"/>
              </a:rPr>
              <a:t>ПРЕДМЕТ</a:t>
            </a:r>
            <a:r>
              <a:rPr lang="ru-RU" dirty="0" smtClean="0">
                <a:latin typeface="Cambria" pitchFamily="18" charset="0"/>
              </a:rPr>
              <a:t> </a:t>
            </a:r>
            <a:r>
              <a:rPr lang="ru-RU" b="1" dirty="0" smtClean="0">
                <a:latin typeface="Cambria" pitchFamily="18" charset="0"/>
              </a:rPr>
              <a:t>ИССЛЕДОВАНИЯ:</a:t>
            </a:r>
            <a:r>
              <a:rPr lang="ru-RU" dirty="0" smtClean="0">
                <a:latin typeface="Cambria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</a:rPr>
              <a:t>   Семейный бюджет, его формирование и использование</a:t>
            </a:r>
          </a:p>
          <a:p>
            <a:pPr>
              <a:buNone/>
            </a:pPr>
            <a:endParaRPr lang="ru-RU" sz="2800" dirty="0" smtClean="0">
              <a:latin typeface="Cambria" pitchFamily="18" charset="0"/>
            </a:endParaRPr>
          </a:p>
          <a:p>
            <a:pPr>
              <a:buFont typeface="Courier New" pitchFamily="49" charset="0"/>
              <a:buChar char="o"/>
            </a:pPr>
            <a:r>
              <a:rPr lang="ru-RU" b="1" dirty="0" smtClean="0">
                <a:latin typeface="Cambria" pitchFamily="18" charset="0"/>
              </a:rPr>
              <a:t>ЦЕЛЬ ИССЛЕДОВАНИЯ:</a:t>
            </a:r>
          </a:p>
          <a:p>
            <a:pPr>
              <a:buNone/>
            </a:pPr>
            <a:r>
              <a:rPr lang="ru-RU" sz="2800" dirty="0" smtClean="0">
                <a:latin typeface="Cambria" pitchFamily="18" charset="0"/>
              </a:rPr>
              <a:t>   Определение влияние роста доходов на изменение доли расходов  для удовлетворения материальных и нематериальных запросов граждан и членов их семей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42862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effectLst/>
                <a:latin typeface="Cambria" pitchFamily="18" charset="0"/>
              </a:rPr>
              <a:t>Задачи исследования</a:t>
            </a:r>
            <a:endParaRPr lang="ru-RU" sz="3200" b="1" dirty="0">
              <a:effectLst/>
              <a:latin typeface="Cambri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57158" y="857232"/>
            <a:ext cx="8543924" cy="5715040"/>
          </a:xfrm>
        </p:spPr>
        <p:txBody>
          <a:bodyPr>
            <a:noAutofit/>
          </a:bodyPr>
          <a:lstStyle/>
          <a:p>
            <a:pPr marL="249238" lvl="0" indent="-249238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  <a:latin typeface="Cambria" pitchFamily="18" charset="0"/>
              </a:rPr>
              <a:t>Ознакомиться с проблемой исследования;</a:t>
            </a:r>
          </a:p>
          <a:p>
            <a:pPr marL="249238" lvl="0" indent="-249238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  <a:latin typeface="Cambria" pitchFamily="18" charset="0"/>
              </a:rPr>
              <a:t>Изучить основные законы, касающиеся темы исследования  (закон </a:t>
            </a:r>
            <a:r>
              <a:rPr lang="ru-RU" sz="2500" dirty="0" err="1" smtClean="0">
                <a:solidFill>
                  <a:schemeClr val="tx1"/>
                </a:solidFill>
                <a:latin typeface="Cambria" pitchFamily="18" charset="0"/>
              </a:rPr>
              <a:t>Энгеля</a:t>
            </a:r>
            <a:r>
              <a:rPr lang="ru-RU" sz="2500" dirty="0" smtClean="0">
                <a:solidFill>
                  <a:schemeClr val="tx1"/>
                </a:solidFill>
                <a:latin typeface="Cambria" pitchFamily="18" charset="0"/>
              </a:rPr>
              <a:t>)</a:t>
            </a:r>
          </a:p>
          <a:p>
            <a:pPr marL="249238" indent="-249238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sz="2500" dirty="0" smtClean="0">
                <a:solidFill>
                  <a:schemeClr val="tx1"/>
                </a:solidFill>
                <a:latin typeface="Cambria" pitchFamily="18" charset="0"/>
              </a:rPr>
              <a:t>Провести исследование семьи:  </a:t>
            </a:r>
          </a:p>
          <a:p>
            <a:pPr marL="631825" indent="-249238">
              <a:spcBef>
                <a:spcPts val="0"/>
              </a:spcBef>
              <a:buClrTx/>
              <a:buFont typeface="Courier New" pitchFamily="49" charset="0"/>
              <a:buChar char="o"/>
            </a:pPr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Выяснить к какой группе относится семья - с </a:t>
            </a:r>
            <a:r>
              <a:rPr lang="ru-RU" sz="2400" b="1" dirty="0" smtClean="0">
                <a:solidFill>
                  <a:schemeClr val="tx1"/>
                </a:solidFill>
                <a:latin typeface="Cambria" pitchFamily="18" charset="0"/>
              </a:rPr>
              <a:t>фиксированными</a:t>
            </a:r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 или с </a:t>
            </a:r>
            <a:r>
              <a:rPr lang="ru-RU" sz="2400" b="1" dirty="0" smtClean="0">
                <a:solidFill>
                  <a:schemeClr val="tx1"/>
                </a:solidFill>
                <a:latin typeface="Cambria" pitchFamily="18" charset="0"/>
              </a:rPr>
              <a:t>переменными</a:t>
            </a:r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 доходами;</a:t>
            </a:r>
          </a:p>
          <a:p>
            <a:pPr marL="631825" indent="-249238">
              <a:spcBef>
                <a:spcPts val="0"/>
              </a:spcBef>
              <a:buClrTx/>
              <a:buFont typeface="Courier New" pitchFamily="49" charset="0"/>
              <a:buChar char="o"/>
            </a:pPr>
            <a:r>
              <a:rPr lang="ru-RU" sz="2400" dirty="0" smtClean="0">
                <a:solidFill>
                  <a:schemeClr val="tx1"/>
                </a:solidFill>
                <a:latin typeface="Cambria" pitchFamily="18" charset="0"/>
              </a:rPr>
              <a:t>Определить из каких статей складываются доходы и расходы семьи </a:t>
            </a:r>
          </a:p>
          <a:p>
            <a:pPr marL="263525" lvl="0" indent="-249238">
              <a:spcBef>
                <a:spcPts val="0"/>
              </a:spcBef>
              <a:buClrTx/>
              <a:buFont typeface="+mj-lt"/>
              <a:buAutoNum type="arabicPeriod" startAt="4"/>
            </a:pPr>
            <a:r>
              <a:rPr lang="ru-RU" sz="2500" dirty="0" smtClean="0">
                <a:solidFill>
                  <a:schemeClr val="tx1"/>
                </a:solidFill>
                <a:latin typeface="Cambria" pitchFamily="18" charset="0"/>
              </a:rPr>
              <a:t>Проанализировать результаты исследования и выявить влияние роста доходов семьи на структуру  статей расходов граждан и членов их семей</a:t>
            </a:r>
          </a:p>
          <a:p>
            <a:pPr marL="263525" lvl="0" indent="-249238">
              <a:spcBef>
                <a:spcPts val="0"/>
              </a:spcBef>
              <a:buClrTx/>
              <a:buFont typeface="+mj-lt"/>
              <a:buAutoNum type="arabicPeriod" startAt="4"/>
            </a:pPr>
            <a:r>
              <a:rPr lang="ru-RU" sz="2500" dirty="0" smtClean="0">
                <a:solidFill>
                  <a:schemeClr val="tx1"/>
                </a:solidFill>
                <a:latin typeface="Cambria" pitchFamily="18" charset="0"/>
              </a:rPr>
              <a:t>Сравнить уровни благосостояния разных групп населения (семей с различными видами доходов)</a:t>
            </a:r>
          </a:p>
          <a:p>
            <a:pPr marL="263525" lvl="0" indent="-249238">
              <a:spcBef>
                <a:spcPts val="0"/>
              </a:spcBef>
              <a:buClrTx/>
              <a:buFont typeface="+mj-lt"/>
              <a:buAutoNum type="arabicPeriod" startAt="4"/>
            </a:pPr>
            <a:r>
              <a:rPr lang="ru-RU" sz="2500" dirty="0" smtClean="0">
                <a:solidFill>
                  <a:schemeClr val="tx1"/>
                </a:solidFill>
                <a:latin typeface="Cambria" pitchFamily="18" charset="0"/>
              </a:rPr>
              <a:t>Сделать выводы и предложить рекомендации по решению проблем.</a:t>
            </a:r>
          </a:p>
          <a:p>
            <a:pPr marL="514350" indent="-514350">
              <a:lnSpc>
                <a:spcPct val="170000"/>
              </a:lnSpc>
              <a:buFont typeface="+mj-lt"/>
              <a:buAutoNum type="arabicPeriod" startAt="4"/>
            </a:pP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214282" y="1571612"/>
            <a:ext cx="8786874" cy="2928958"/>
          </a:xfrm>
          <a:prstGeom prst="wedgeRound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571504"/>
          </a:xfrm>
        </p:spPr>
        <p:txBody>
          <a:bodyPr>
            <a:noAutofit/>
          </a:bodyPr>
          <a:lstStyle/>
          <a:p>
            <a:r>
              <a:rPr lang="ru-RU" b="1" dirty="0" smtClean="0">
                <a:effectLst/>
                <a:latin typeface="Cambria" pitchFamily="18" charset="0"/>
              </a:rPr>
              <a:t>Гипотеза</a:t>
            </a:r>
            <a:endParaRPr lang="ru-RU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571612"/>
            <a:ext cx="8686800" cy="2803532"/>
          </a:xfrm>
        </p:spPr>
        <p:txBody>
          <a:bodyPr>
            <a:normAutofit/>
          </a:bodyPr>
          <a:lstStyle/>
          <a:p>
            <a:pPr marL="0" indent="342900" algn="just">
              <a:lnSpc>
                <a:spcPct val="150000"/>
              </a:lnSpc>
              <a:buNone/>
            </a:pPr>
            <a:r>
              <a:rPr lang="ru-RU" sz="2800" dirty="0" smtClean="0"/>
              <a:t>Влияет ли рост доходов семьи на изменение доли расходов удовлетворения материальных и нематериальных запросов граждан, на качество жизни семьи </a:t>
            </a:r>
            <a:endParaRPr lang="ru-RU" sz="2800" dirty="0" smtClean="0">
              <a:latin typeface="Cambria" pitchFamily="18" charset="0"/>
            </a:endParaRPr>
          </a:p>
          <a:p>
            <a:pPr algn="just">
              <a:lnSpc>
                <a:spcPct val="150000"/>
              </a:lnSpc>
              <a:buFont typeface="Wingdings 2" pitchFamily="18" charset="2"/>
              <a:buChar char=""/>
            </a:pPr>
            <a:endParaRPr lang="ru-RU" sz="2800" dirty="0">
              <a:latin typeface="Cambr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14612" y="4211122"/>
            <a:ext cx="1210699" cy="264687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16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?</a:t>
            </a:r>
            <a:endParaRPr lang="ru-RU" sz="166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 flipV="1">
            <a:off x="357126" y="2214554"/>
            <a:ext cx="8572592" cy="2928958"/>
          </a:xfrm>
          <a:prstGeom prst="wedgeRound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642918"/>
            <a:ext cx="8229600" cy="10668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effectLst/>
                <a:latin typeface="Cambria" pitchFamily="18" charset="0"/>
              </a:rPr>
              <a:t>Практическая значимость </a:t>
            </a:r>
            <a:endParaRPr lang="ru-RU" sz="3200" dirty="0"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643182"/>
            <a:ext cx="8615362" cy="2161321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800" dirty="0" smtClean="0">
                <a:latin typeface="Cambria" pitchFamily="18" charset="0"/>
              </a:rPr>
              <a:t>заключается в предложении рекомендаций по формированию бюджета отдельной семьи и контролю </a:t>
            </a:r>
            <a:r>
              <a:rPr lang="ru-RU" dirty="0" smtClean="0">
                <a:latin typeface="Cambria" pitchFamily="18" charset="0"/>
              </a:rPr>
              <a:t>над</a:t>
            </a:r>
            <a:r>
              <a:rPr lang="ru-RU" sz="2800" dirty="0" smtClean="0">
                <a:latin typeface="Cambria" pitchFamily="18" charset="0"/>
              </a:rPr>
              <a:t> статьями расходов бюджета.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643182"/>
            <a:ext cx="8229600" cy="2500330"/>
          </a:xfrm>
        </p:spPr>
        <p:txBody>
          <a:bodyPr>
            <a:normAutofit lnSpcReduction="10000"/>
          </a:bodyPr>
          <a:lstStyle/>
          <a:p>
            <a:r>
              <a:rPr lang="ru-RU" sz="4000" b="1" dirty="0" smtClean="0">
                <a:latin typeface="Cambria" pitchFamily="18" charset="0"/>
              </a:rPr>
              <a:t>Бюджет </a:t>
            </a:r>
            <a:r>
              <a:rPr lang="ru-RU" sz="4000" dirty="0" smtClean="0">
                <a:latin typeface="Cambria" pitchFamily="18" charset="0"/>
              </a:rPr>
              <a:t>семьи – сводная информация обо всех доходах и расходах семьи за определенный период времени (месяц или год).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928670"/>
            <a:ext cx="8229600" cy="1143008"/>
          </a:xfrm>
        </p:spPr>
        <p:txBody>
          <a:bodyPr>
            <a:normAutofit fontScale="90000"/>
          </a:bodyPr>
          <a:lstStyle/>
          <a:p>
            <a:pPr marL="31750" indent="-31750">
              <a:buFont typeface="Arial" pitchFamily="34" charset="0"/>
              <a:buChar char="•"/>
            </a:pPr>
            <a:r>
              <a:rPr lang="ru-RU" b="1" dirty="0" smtClean="0"/>
              <a:t>Негативное</a:t>
            </a:r>
            <a:r>
              <a:rPr lang="ru-RU" dirty="0" smtClean="0"/>
              <a:t> влияние инфляции на экономику семьи: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2285992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/>
              <a:t> общий рост цен;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падение покупательской способности</a:t>
            </a:r>
            <a:endParaRPr lang="ru-RU" sz="32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429124" y="3429000"/>
            <a:ext cx="28575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4643446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Увеличивается </a:t>
            </a:r>
            <a:r>
              <a:rPr lang="ru-RU" sz="4800" dirty="0" smtClean="0">
                <a:solidFill>
                  <a:srgbClr val="C00000"/>
                </a:solidFill>
              </a:rPr>
              <a:t>разница</a:t>
            </a:r>
            <a:r>
              <a:rPr lang="ru-RU" sz="3200" dirty="0" smtClean="0"/>
              <a:t> между </a:t>
            </a:r>
            <a:r>
              <a:rPr lang="ru-RU" sz="3200" b="1" dirty="0" smtClean="0"/>
              <a:t>номинальными</a:t>
            </a:r>
            <a:r>
              <a:rPr lang="ru-RU" sz="3200" dirty="0" smtClean="0"/>
              <a:t> и </a:t>
            </a:r>
            <a:r>
              <a:rPr lang="ru-RU" sz="3200" b="1" dirty="0" smtClean="0"/>
              <a:t>реальными</a:t>
            </a:r>
            <a:r>
              <a:rPr lang="ru-RU" sz="3200" dirty="0" smtClean="0"/>
              <a:t> доходами семьи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658228" cy="550072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Номинальный доход </a:t>
            </a:r>
            <a:r>
              <a:rPr lang="ru-RU" dirty="0" smtClean="0"/>
              <a:t>– </a:t>
            </a:r>
            <a:r>
              <a:rPr lang="ru-RU" u="sng" dirty="0" smtClean="0"/>
              <a:t>сумма денег</a:t>
            </a:r>
            <a:r>
              <a:rPr lang="ru-RU" dirty="0" smtClean="0"/>
              <a:t>, полученная гражданином или семьей в целом за определенный период.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Реальный доход</a:t>
            </a:r>
            <a:r>
              <a:rPr lang="ru-RU" dirty="0" smtClean="0"/>
              <a:t> – </a:t>
            </a:r>
            <a:r>
              <a:rPr lang="ru-RU" u="sng" dirty="0" smtClean="0"/>
              <a:t>количество товаров и услуг</a:t>
            </a:r>
            <a:r>
              <a:rPr lang="ru-RU" dirty="0" smtClean="0"/>
              <a:t>, которое гражданин или семья может приобрести в определенный период времени на свои номинальные доходы.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751</TotalTime>
  <Words>654</Words>
  <Application>Microsoft Office PowerPoint</Application>
  <PresentationFormat>Экран (4:3)</PresentationFormat>
  <Paragraphs>78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 Конкурс - защита проектов   «Семейный бюджет.  Доходы и расходы» </vt:lpstr>
      <vt:lpstr>Актуальность исследования</vt:lpstr>
      <vt:lpstr>Презентация PowerPoint</vt:lpstr>
      <vt:lpstr>Задачи исследования</vt:lpstr>
      <vt:lpstr>Гипотеза</vt:lpstr>
      <vt:lpstr>Практическая значимость </vt:lpstr>
      <vt:lpstr>Презентация PowerPoint</vt:lpstr>
      <vt:lpstr>Негативное влияние инфляции на экономику семьи:</vt:lpstr>
      <vt:lpstr> Номинальный доход – сумма денег, полученная гражданином или семьей в целом за определенный период.   Реальный доход – количество товаров и услуг, которое гражданин или семья может приобрести в определенный период времени на свои номинальные доходы. </vt:lpstr>
      <vt:lpstr>Существенная разница в изменениях номинальных и реальных доходов сильно сказывается на многих важнейших экономических процессах страны.  Падение реальных доходов   влияет на состояние торговли   падение спроса на товары   падение объема продаж товаров</vt:lpstr>
      <vt:lpstr>Презентация PowerPoint</vt:lpstr>
      <vt:lpstr>Результат инфляции:</vt:lpstr>
      <vt:lpstr>Эрнст Энгель – немецкий статистик, исследовал и описал зависимость, которую стали называть Закон Энгеля:</vt:lpstr>
      <vt:lpstr>Представление проектных работ:</vt:lpstr>
      <vt:lpstr>Заключение</vt:lpstr>
      <vt:lpstr>ВЫВОД</vt:lpstr>
      <vt:lpstr>РЕКОМЕНДАЦИИ</vt:lpstr>
      <vt:lpstr>1. Автономов B.C. Экономика: Учебник для 10, 11 классов общеобразовательных учреждений. М.: Вита-Пресс, 2008. 2. Заиченко Н.А. Преподавание основ экономики в 7-8 классах: Пособие для учителя. - М.: ВИТА-ПРЕСС, 2013. 3. Заиченко Н.А. Опорный конспект школьника по экономике: Рабочая тетрадь для 7-8 классов общеобразовательных учреждений. - 14-е изд.- М.: ВИТА-ПРЕСС, 2013. 4. Липсиц И.В. Экономика. Базовый курс: Учебник для 10,11 клас­сов общеобразовательных учреждений. М.: Вита-Пресс, 2010. 5. Налоговый кодекс Российской Федерации. 6. Практикум по основам экономической теории: Учебное пособие для учащихся 10—11 классов общеобразовательных учре­ждений с углубленным изучением экономики / Гос. унив. — Выс­шая школа экономики / Под ред. С.И. Иванова. М.: Вита-Пресс, 2003. 7. Прикладная экономика: Учебное пособие для учащихся старших классов / Под ред. Д.Ю. Тушнова. М., 1993. 8. Савицкая Е.В., Серегина С.Ф. Уроки экономики в школе: В 2 кн. М.: Вита-Пресс, 1999. 9. Селищев A.C. Практикум по микроэкономике. СПб.: Пи­тер, 2006. 10. Соколова С.В. Основы экономики: учеб. пособие для нач. проф. образования - М.: Издательский центр «Академия», 2007.  </vt:lpstr>
      <vt:lpstr>Литература: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Neko</dc:creator>
  <cp:lastModifiedBy>User</cp:lastModifiedBy>
  <cp:revision>140</cp:revision>
  <dcterms:created xsi:type="dcterms:W3CDTF">2011-04-28T13:19:49Z</dcterms:created>
  <dcterms:modified xsi:type="dcterms:W3CDTF">2016-03-17T19:47:27Z</dcterms:modified>
</cp:coreProperties>
</file>