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70" r:id="rId7"/>
    <p:sldId id="261" r:id="rId8"/>
    <p:sldId id="271" r:id="rId9"/>
    <p:sldId id="262" r:id="rId10"/>
    <p:sldId id="263" r:id="rId11"/>
    <p:sldId id="264" r:id="rId12"/>
    <p:sldId id="265" r:id="rId13"/>
    <p:sldId id="266" r:id="rId14"/>
    <p:sldId id="272" r:id="rId15"/>
    <p:sldId id="267" r:id="rId16"/>
    <p:sldId id="268" r:id="rId17"/>
    <p:sldId id="269" r:id="rId1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BC89EF96-8CEA-46FF-86C4-4CE0E7609802}" styleName="Светлый стиль 3 -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1280" y="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C75668-1795-4D1A-8E00-5F1F1B8ACE63}" type="datetimeFigureOut">
              <a:rPr lang="ru-RU" smtClean="0"/>
              <a:pPr/>
              <a:t>11.02.2016</a:t>
            </a:fld>
            <a:endParaRPr lang="ru-RU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4B2C440-2C1F-44FC-B612-1BBAF2B4BBD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C75668-1795-4D1A-8E00-5F1F1B8ACE63}" type="datetimeFigureOut">
              <a:rPr lang="ru-RU" smtClean="0"/>
              <a:pPr/>
              <a:t>11.02.2016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4B2C440-2C1F-44FC-B612-1BBAF2B4BBD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C75668-1795-4D1A-8E00-5F1F1B8ACE63}" type="datetimeFigureOut">
              <a:rPr lang="ru-RU" smtClean="0"/>
              <a:pPr/>
              <a:t>11.02.2016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4B2C440-2C1F-44FC-B612-1BBAF2B4BBD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C75668-1795-4D1A-8E00-5F1F1B8ACE63}" type="datetimeFigureOut">
              <a:rPr lang="ru-RU" smtClean="0"/>
              <a:pPr/>
              <a:t>11.02.2016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4B2C440-2C1F-44FC-B612-1BBAF2B4BBD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C75668-1795-4D1A-8E00-5F1F1B8ACE63}" type="datetimeFigureOut">
              <a:rPr lang="ru-RU" smtClean="0"/>
              <a:pPr/>
              <a:t>11.02.2016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4B2C440-2C1F-44FC-B612-1BBAF2B4BBD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C75668-1795-4D1A-8E00-5F1F1B8ACE63}" type="datetimeFigureOut">
              <a:rPr lang="ru-RU" smtClean="0"/>
              <a:pPr/>
              <a:t>11.02.2016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4B2C440-2C1F-44FC-B612-1BBAF2B4BBD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C75668-1795-4D1A-8E00-5F1F1B8ACE63}" type="datetimeFigureOut">
              <a:rPr lang="ru-RU" smtClean="0"/>
              <a:pPr/>
              <a:t>11.02.2016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4B2C440-2C1F-44FC-B612-1BBAF2B4BBD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C75668-1795-4D1A-8E00-5F1F1B8ACE63}" type="datetimeFigureOut">
              <a:rPr lang="ru-RU" smtClean="0"/>
              <a:pPr/>
              <a:t>11.02.2016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4B2C440-2C1F-44FC-B612-1BBAF2B4BBD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C75668-1795-4D1A-8E00-5F1F1B8ACE63}" type="datetimeFigureOut">
              <a:rPr lang="ru-RU" smtClean="0"/>
              <a:pPr/>
              <a:t>11.02.2016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4B2C440-2C1F-44FC-B612-1BBAF2B4BBD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C75668-1795-4D1A-8E00-5F1F1B8ACE63}" type="datetimeFigureOut">
              <a:rPr lang="ru-RU" smtClean="0"/>
              <a:pPr/>
              <a:t>11.02.2016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4B2C440-2C1F-44FC-B612-1BBAF2B4BBD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C75668-1795-4D1A-8E00-5F1F1B8ACE63}" type="datetimeFigureOut">
              <a:rPr lang="ru-RU" smtClean="0"/>
              <a:pPr/>
              <a:t>11.02.2016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4B2C440-2C1F-44FC-B612-1BBAF2B4BBD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5BC75668-1795-4D1A-8E00-5F1F1B8ACE63}" type="datetimeFigureOut">
              <a:rPr lang="ru-RU" smtClean="0"/>
              <a:pPr/>
              <a:t>11.02.2016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24B2C440-2C1F-44FC-B612-1BBAF2B4BBD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дзаголовок 6"/>
          <p:cNvSpPr>
            <a:spLocks noGrp="1"/>
          </p:cNvSpPr>
          <p:nvPr>
            <p:ph type="subTitle" idx="1"/>
          </p:nvPr>
        </p:nvSpPr>
        <p:spPr>
          <a:xfrm>
            <a:off x="0" y="3400416"/>
            <a:ext cx="9144000" cy="3429024"/>
          </a:xfrm>
          <a:prstGeom prst="round2Diag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>
            <a:no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r"/>
            <a:r>
              <a:rPr lang="ru-RU" sz="4000" b="1" i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Arial Narrow" pitchFamily="34" charset="0"/>
              </a:rPr>
              <a:t>Считай несчастным тот день и час,</a:t>
            </a:r>
          </a:p>
          <a:p>
            <a:pPr algn="r"/>
            <a:r>
              <a:rPr lang="ru-RU" sz="4000" b="1" i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Arial Narrow" pitchFamily="34" charset="0"/>
              </a:rPr>
              <a:t>В который ты не усвоил ничего нового</a:t>
            </a:r>
          </a:p>
          <a:p>
            <a:pPr algn="r"/>
            <a:r>
              <a:rPr lang="ru-RU" sz="4000" b="1" i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Arial Narrow" pitchFamily="34" charset="0"/>
              </a:rPr>
              <a:t>И ничего не прибавил к своему образованию.</a:t>
            </a:r>
          </a:p>
          <a:p>
            <a:pPr algn="r"/>
            <a:r>
              <a:rPr lang="ru-RU" sz="3600" b="1" i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Ян Амос Каменский</a:t>
            </a:r>
            <a:endParaRPr lang="ru-RU" sz="3600" b="1" i="1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223876" y="-23479"/>
            <a:ext cx="5611408" cy="34163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7200" b="1" dirty="0" smtClean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glow rad="63500">
                    <a:schemeClr val="accent3">
                      <a:satMod val="175000"/>
                      <a:alpha val="40000"/>
                    </a:schemeClr>
                  </a:glow>
                  <a:innerShdw blurRad="177800">
                    <a:schemeClr val="accent3">
                      <a:lumMod val="50000"/>
                    </a:scheme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Исследуем</a:t>
            </a:r>
          </a:p>
          <a:p>
            <a:pPr algn="ctr"/>
            <a:r>
              <a:rPr lang="ru-RU" sz="7200" b="1" dirty="0" smtClean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glow rad="63500">
                    <a:schemeClr val="accent3">
                      <a:satMod val="175000"/>
                      <a:alpha val="40000"/>
                    </a:schemeClr>
                  </a:glow>
                  <a:innerShdw blurRad="177800">
                    <a:schemeClr val="accent3">
                      <a:lumMod val="50000"/>
                    </a:scheme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юных  </a:t>
            </a:r>
          </a:p>
          <a:p>
            <a:pPr algn="ctr"/>
            <a:r>
              <a:rPr lang="ru-RU" sz="7200" b="1" dirty="0" smtClean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glow rad="63500">
                    <a:schemeClr val="accent3">
                      <a:satMod val="175000"/>
                      <a:alpha val="40000"/>
                    </a:schemeClr>
                  </a:glow>
                  <a:innerShdw blurRad="177800">
                    <a:schemeClr val="accent3">
                      <a:lumMod val="50000"/>
                    </a:scheme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математиков</a:t>
            </a:r>
            <a:endParaRPr lang="ru-RU" sz="7200" b="1" dirty="0">
              <a:ln w="12700">
                <a:solidFill>
                  <a:schemeClr val="accent3">
                    <a:lumMod val="50000"/>
                  </a:schemeClr>
                </a:solidFill>
                <a:prstDash val="solid"/>
              </a:ln>
              <a:pattFill prst="narHorz">
                <a:fgClr>
                  <a:schemeClr val="accent3"/>
                </a:fgClr>
                <a:bgClr>
                  <a:schemeClr val="accent3">
                    <a:lumMod val="40000"/>
                    <a:lumOff val="60000"/>
                  </a:schemeClr>
                </a:bgClr>
              </a:pattFill>
              <a:effectLst>
                <a:glow rad="63500">
                  <a:schemeClr val="accent3">
                    <a:satMod val="175000"/>
                    <a:alpha val="40000"/>
                  </a:schemeClr>
                </a:glow>
                <a:innerShdw blurRad="177800">
                  <a:schemeClr val="accent3">
                    <a:lumMod val="50000"/>
                  </a:schemeClr>
                </a:inn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 descr="http://static9.depositphotos.com/1594308/1131/i/950/depositphotos_11312584-Young-mathematic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5174" y="980728"/>
            <a:ext cx="2484276" cy="1656184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ttp://staffwww.fullcoll.edu/cfacer/Boy%20at%20Blackboard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6084168" y="980728"/>
            <a:ext cx="2378451" cy="1693092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2000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" dur="2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2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0"/>
                            </p:stCondLst>
                            <p:childTnLst>
                              <p:par>
                                <p:cTn id="17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9" dur="20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8000"/>
                            </p:stCondLst>
                            <p:childTnLst>
                              <p:par>
                                <p:cTn id="21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3" dur="20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14810" y="285728"/>
            <a:ext cx="1928826" cy="511156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pPr algn="ctr"/>
            <a:r>
              <a:rPr lang="ru-RU" b="1" i="1" dirty="0" smtClean="0">
                <a:solidFill>
                  <a:srgbClr val="C00000"/>
                </a:solidFill>
                <a:effectLst/>
              </a:rPr>
              <a:t>7. Воля.</a:t>
            </a:r>
            <a:endParaRPr lang="ru-RU" b="1" i="1" dirty="0">
              <a:solidFill>
                <a:srgbClr val="C00000"/>
              </a:solidFill>
              <a:effectLst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357290" y="857232"/>
            <a:ext cx="7498080" cy="4800600"/>
          </a:xfrm>
          <a:solidFill>
            <a:schemeClr val="accent5">
              <a:lumMod val="20000"/>
              <a:lumOff val="80000"/>
            </a:schemeClr>
          </a:solidFill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dirty="0" smtClean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</a:rPr>
              <a:t>Собрался Иван-царевич на бой со Змеем Горынычем, трёхглавым и трёххвостым.</a:t>
            </a:r>
          </a:p>
          <a:p>
            <a:pPr>
              <a:buNone/>
            </a:pPr>
            <a:r>
              <a:rPr lang="ru-RU" dirty="0" smtClean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</a:rPr>
              <a:t>«Вот тебе меч-кладенец,- говорит ему Баба Яга. – одним ударом ты можешь срубить либо одну голову, либо две, либо один хвост, либо два. Запомни: срубишь голову – новая вырастет, срубишь хвост – два новых вырастут, срубишь два хвоста – голова вырастет, срубишь две головы – ничего не вырастет» За сколько ударов Иван-царевич может срубить 3 головы и 3 хвоста?</a:t>
            </a:r>
            <a:endParaRPr lang="ru-RU" dirty="0">
              <a:solidFill>
                <a:schemeClr val="accent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2285984" y="2571744"/>
          <a:ext cx="6096000" cy="3708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85884"/>
                <a:gridCol w="1857388"/>
                <a:gridCol w="2952728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№ шага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Срубаем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Остаётся 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accent6"/>
                          </a:solidFill>
                        </a:rPr>
                        <a:t>1 шаг</a:t>
                      </a:r>
                      <a:endParaRPr lang="ru-RU" dirty="0">
                        <a:solidFill>
                          <a:schemeClr val="accent6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</a:rPr>
                        <a:t>2 головы</a:t>
                      </a:r>
                      <a:endParaRPr lang="ru-RU" dirty="0">
                        <a:solidFill>
                          <a:schemeClr val="accent3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3 хвоста и 1 голова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accent6"/>
                          </a:solidFill>
                        </a:rPr>
                        <a:t>2 шаг</a:t>
                      </a:r>
                      <a:endParaRPr lang="ru-RU" dirty="0">
                        <a:solidFill>
                          <a:schemeClr val="accent6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</a:rPr>
                        <a:t>2 хвоста</a:t>
                      </a:r>
                      <a:endParaRPr lang="ru-RU" dirty="0">
                        <a:solidFill>
                          <a:schemeClr val="accent3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 хвост и 2 головы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>
                          <a:solidFill>
                            <a:schemeClr val="accent6"/>
                          </a:solidFill>
                        </a:rPr>
                        <a:t>3 шаг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</a:rPr>
                        <a:t>1 хвост</a:t>
                      </a:r>
                      <a:endParaRPr lang="ru-RU" dirty="0">
                        <a:solidFill>
                          <a:schemeClr val="accent3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 хвоста и 2 головы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accent6"/>
                          </a:solidFill>
                        </a:rPr>
                        <a:t>4 шаг</a:t>
                      </a:r>
                      <a:endParaRPr lang="ru-RU" dirty="0">
                        <a:solidFill>
                          <a:schemeClr val="accent6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</a:rPr>
                        <a:t>1 хвост</a:t>
                      </a:r>
                      <a:endParaRPr lang="ru-RU" dirty="0">
                        <a:solidFill>
                          <a:schemeClr val="accent3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3 хвоста и 2 головы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>
                          <a:solidFill>
                            <a:schemeClr val="accent6"/>
                          </a:solidFill>
                        </a:rPr>
                        <a:t>5 шаг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</a:rPr>
                        <a:t>1 хвост</a:t>
                      </a:r>
                      <a:endParaRPr lang="ru-RU" dirty="0">
                        <a:solidFill>
                          <a:schemeClr val="accent3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4 хвоста и 2 головы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accent6"/>
                          </a:solidFill>
                        </a:rPr>
                        <a:t>6 шаг</a:t>
                      </a:r>
                      <a:endParaRPr lang="ru-RU" dirty="0">
                        <a:solidFill>
                          <a:schemeClr val="accent6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</a:rPr>
                        <a:t>2 хвоста</a:t>
                      </a:r>
                      <a:endParaRPr lang="ru-RU" dirty="0">
                        <a:solidFill>
                          <a:schemeClr val="accent3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 хвоста и 3 головы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>
                          <a:solidFill>
                            <a:schemeClr val="accent6"/>
                          </a:solidFill>
                        </a:rPr>
                        <a:t>7 шаг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</a:rPr>
                        <a:t>2 хвоста</a:t>
                      </a:r>
                      <a:endParaRPr lang="ru-RU" dirty="0">
                        <a:solidFill>
                          <a:schemeClr val="accent3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4 головы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>
                          <a:solidFill>
                            <a:schemeClr val="accent6"/>
                          </a:solidFill>
                        </a:rPr>
                        <a:t>8 шаг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</a:rPr>
                        <a:t>2 головы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 головы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>
                          <a:solidFill>
                            <a:schemeClr val="accent6"/>
                          </a:solidFill>
                        </a:rPr>
                        <a:t>9 шаг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</a:rPr>
                        <a:t>2 головы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Змей побеждён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1" dur="2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0"/>
                            </p:stCondLst>
                            <p:childTnLst>
                              <p:par>
                                <p:cTn id="17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9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8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24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582594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pPr algn="ctr"/>
            <a:r>
              <a:rPr lang="ru-RU" b="1" i="1" dirty="0" smtClean="0">
                <a:solidFill>
                  <a:srgbClr val="C00000"/>
                </a:solidFill>
                <a:effectLst/>
                <a:latin typeface="Times New Roman" pitchFamily="18" charset="0"/>
                <a:cs typeface="Times New Roman" pitchFamily="18" charset="0"/>
              </a:rPr>
              <a:t>8. Нестандартное мышление.</a:t>
            </a:r>
            <a:endParaRPr lang="ru-RU" b="1" i="1" dirty="0">
              <a:solidFill>
                <a:srgbClr val="C00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35608" y="1447800"/>
            <a:ext cx="7498080" cy="3267084"/>
          </a:xfrm>
          <a:solidFill>
            <a:schemeClr val="accent5">
              <a:lumMod val="20000"/>
              <a:lumOff val="80000"/>
            </a:schemeClr>
          </a:solidFill>
        </p:spPr>
        <p:txBody>
          <a:bodyPr>
            <a:prstTxWarp prst="textPlain">
              <a:avLst>
                <a:gd name="adj" fmla="val 45935"/>
              </a:avLst>
            </a:prstTxWarp>
          </a:bodyPr>
          <a:lstStyle/>
          <a:p>
            <a:pPr>
              <a:buNone/>
            </a:pPr>
            <a:r>
              <a:rPr lang="ru-RU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Врач сказал, что прививку сделают учащимся, записанным в классном журнале под номерами 24-31. Сколько учащихся пошли в медпункт?</a:t>
            </a:r>
            <a:endParaRPr lang="ru-RU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857884" y="5429264"/>
            <a:ext cx="2983381" cy="36933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ru-RU" dirty="0" smtClean="0"/>
              <a:t>В медпункт идут 8 учеников</a:t>
            </a:r>
            <a:endParaRPr lang="ru-RU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1" dur="2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 animBg="1"/>
      <p:bldP spid="4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225536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pPr algn="ctr"/>
            <a:r>
              <a:rPr lang="ru-RU" sz="3200" b="1" i="1" dirty="0" smtClean="0">
                <a:solidFill>
                  <a:srgbClr val="C00000"/>
                </a:solidFill>
                <a:effectLst/>
              </a:rPr>
              <a:t>9. Умение применять знания </a:t>
            </a:r>
            <a:br>
              <a:rPr lang="ru-RU" sz="3200" b="1" i="1" dirty="0" smtClean="0">
                <a:solidFill>
                  <a:srgbClr val="C00000"/>
                </a:solidFill>
                <a:effectLst/>
              </a:rPr>
            </a:br>
            <a:r>
              <a:rPr lang="ru-RU" sz="3200" b="1" i="1" dirty="0" smtClean="0">
                <a:solidFill>
                  <a:srgbClr val="C00000"/>
                </a:solidFill>
                <a:effectLst/>
              </a:rPr>
              <a:t>в творческих условиях.</a:t>
            </a:r>
            <a:endParaRPr lang="ru-RU" sz="3200" b="1" i="1" dirty="0">
              <a:solidFill>
                <a:srgbClr val="C00000"/>
              </a:solidFill>
              <a:effectLst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28728" y="1928802"/>
            <a:ext cx="7498080" cy="3714776"/>
          </a:xfrm>
          <a:solidFill>
            <a:schemeClr val="accent5">
              <a:lumMod val="20000"/>
              <a:lumOff val="80000"/>
            </a:schemeClr>
          </a:solidFill>
        </p:spPr>
        <p:txBody>
          <a:bodyPr>
            <a:norm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>
              <a:buNone/>
            </a:pPr>
            <a:r>
              <a:rPr lang="ru-RU" sz="36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Как сделать так, чтобы пустые и полные стаканы чередовались, если брать можно только один стакан?</a:t>
            </a:r>
            <a:endParaRPr lang="ru-RU" sz="3600" b="1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4" name="Трапеция 3"/>
          <p:cNvSpPr/>
          <p:nvPr/>
        </p:nvSpPr>
        <p:spPr>
          <a:xfrm flipV="1">
            <a:off x="1928794" y="4214818"/>
            <a:ext cx="571504" cy="1143008"/>
          </a:xfrm>
          <a:prstGeom prst="trapezoi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Трапеция 4"/>
          <p:cNvSpPr/>
          <p:nvPr/>
        </p:nvSpPr>
        <p:spPr>
          <a:xfrm flipV="1">
            <a:off x="4214810" y="4214818"/>
            <a:ext cx="571504" cy="1143008"/>
          </a:xfrm>
          <a:prstGeom prst="trapezoi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Трапеция 5"/>
          <p:cNvSpPr/>
          <p:nvPr/>
        </p:nvSpPr>
        <p:spPr>
          <a:xfrm flipV="1">
            <a:off x="3071802" y="4214818"/>
            <a:ext cx="571504" cy="1143008"/>
          </a:xfrm>
          <a:prstGeom prst="trapezoi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Трапеция 6"/>
          <p:cNvSpPr/>
          <p:nvPr/>
        </p:nvSpPr>
        <p:spPr>
          <a:xfrm flipV="1">
            <a:off x="5286380" y="4214818"/>
            <a:ext cx="571504" cy="1143008"/>
          </a:xfrm>
          <a:prstGeom prst="trapezoid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Трапеция 7"/>
          <p:cNvSpPr/>
          <p:nvPr/>
        </p:nvSpPr>
        <p:spPr>
          <a:xfrm flipV="1">
            <a:off x="6357950" y="4214818"/>
            <a:ext cx="571504" cy="1143008"/>
          </a:xfrm>
          <a:prstGeom prst="trapezoid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Трапеция 8"/>
          <p:cNvSpPr/>
          <p:nvPr/>
        </p:nvSpPr>
        <p:spPr>
          <a:xfrm flipV="1">
            <a:off x="7572396" y="4214818"/>
            <a:ext cx="571504" cy="1143008"/>
          </a:xfrm>
          <a:prstGeom prst="trapezoid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2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725470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pPr algn="ctr"/>
            <a:r>
              <a:rPr lang="ru-RU" b="1" i="1" dirty="0" smtClean="0">
                <a:solidFill>
                  <a:srgbClr val="C00000"/>
                </a:solidFill>
                <a:effectLst/>
                <a:latin typeface="Times New Roman" pitchFamily="18" charset="0"/>
                <a:cs typeface="Times New Roman" pitchFamily="18" charset="0"/>
              </a:rPr>
              <a:t>10. Аккуратность.</a:t>
            </a:r>
            <a:endParaRPr lang="ru-RU" b="1" i="1" dirty="0">
              <a:solidFill>
                <a:srgbClr val="C00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35608" y="1447800"/>
            <a:ext cx="7498080" cy="3409960"/>
          </a:xfrm>
          <a:solidFill>
            <a:schemeClr val="accent5">
              <a:lumMod val="20000"/>
              <a:lumOff val="80000"/>
            </a:schemeClr>
          </a:solidFill>
        </p:spPr>
        <p:txBody>
          <a:bodyPr>
            <a:prstTxWarp prst="textPlain">
              <a:avLst>
                <a:gd name="adj" fmla="val 53775"/>
              </a:avLst>
            </a:prstTxWarp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>
              <a:buNone/>
            </a:pPr>
            <a:r>
              <a:rPr lang="ru-RU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Нарисуйте звезду, не отрывая карандаша от бумаги и не проходя дважды по одной и той же прямой.</a:t>
            </a:r>
            <a:endParaRPr lang="ru-RU" b="1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4" name="5-конечная звезда 3"/>
          <p:cNvSpPr/>
          <p:nvPr/>
        </p:nvSpPr>
        <p:spPr>
          <a:xfrm>
            <a:off x="4286248" y="5072074"/>
            <a:ext cx="1500198" cy="1428760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2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0"/>
                            </p:stCondLst>
                            <p:childTnLst>
                              <p:par>
                                <p:cTn id="1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 animBg="1"/>
      <p:bldP spid="4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1357290" y="428604"/>
          <a:ext cx="2738120" cy="2614295"/>
        </p:xfrm>
        <a:graphic>
          <a:graphicData uri="http://schemas.openxmlformats.org/drawingml/2006/table">
            <a:tbl>
              <a:tblPr>
                <a:tableStyleId>{BC89EF96-8CEA-46FF-86C4-4CE0E7609802}</a:tableStyleId>
              </a:tblPr>
              <a:tblGrid>
                <a:gridCol w="684530"/>
                <a:gridCol w="684530"/>
                <a:gridCol w="684530"/>
                <a:gridCol w="684530"/>
              </a:tblGrid>
              <a:tr h="61976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653415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/>
                        <a:t> 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653415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687705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/>
                        <a:t>      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2051" name="AutoShape 3"/>
          <p:cNvSpPr>
            <a:spLocks noChangeArrowheads="1"/>
          </p:cNvSpPr>
          <p:nvPr/>
        </p:nvSpPr>
        <p:spPr bwMode="auto">
          <a:xfrm>
            <a:off x="3000364" y="1285860"/>
            <a:ext cx="195262" cy="187325"/>
          </a:xfrm>
          <a:prstGeom prst="smileyFace">
            <a:avLst>
              <a:gd name="adj" fmla="val 4653"/>
            </a:avLst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050" name="AutoShape 2"/>
          <p:cNvSpPr>
            <a:spLocks noChangeArrowheads="1"/>
          </p:cNvSpPr>
          <p:nvPr/>
        </p:nvSpPr>
        <p:spPr bwMode="auto">
          <a:xfrm>
            <a:off x="3000364" y="2000240"/>
            <a:ext cx="195263" cy="187325"/>
          </a:xfrm>
          <a:prstGeom prst="smileyFace">
            <a:avLst>
              <a:gd name="adj" fmla="val 4653"/>
            </a:avLst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049" name="AutoShape 1"/>
          <p:cNvSpPr>
            <a:spLocks noChangeArrowheads="1"/>
          </p:cNvSpPr>
          <p:nvPr/>
        </p:nvSpPr>
        <p:spPr bwMode="auto">
          <a:xfrm>
            <a:off x="2285984" y="1928802"/>
            <a:ext cx="195263" cy="187325"/>
          </a:xfrm>
          <a:prstGeom prst="smileyFace">
            <a:avLst>
              <a:gd name="adj" fmla="val 4653"/>
            </a:avLst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052" name="AutoShape 4"/>
          <p:cNvSpPr>
            <a:spLocks noChangeArrowheads="1"/>
          </p:cNvSpPr>
          <p:nvPr/>
        </p:nvSpPr>
        <p:spPr bwMode="auto">
          <a:xfrm>
            <a:off x="1571604" y="1928802"/>
            <a:ext cx="195262" cy="187325"/>
          </a:xfrm>
          <a:prstGeom prst="smileyFace">
            <a:avLst>
              <a:gd name="adj" fmla="val 4653"/>
            </a:avLst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graphicFrame>
        <p:nvGraphicFramePr>
          <p:cNvPr id="9" name="Таблица 8"/>
          <p:cNvGraphicFramePr>
            <a:graphicFrameLocks noGrp="1"/>
          </p:cNvGraphicFramePr>
          <p:nvPr/>
        </p:nvGraphicFramePr>
        <p:xfrm>
          <a:off x="4929190" y="3857628"/>
          <a:ext cx="4095115" cy="1691640"/>
        </p:xfrm>
        <a:graphic>
          <a:graphicData uri="http://schemas.openxmlformats.org/drawingml/2006/table">
            <a:tbl>
              <a:tblPr/>
              <a:tblGrid>
                <a:gridCol w="511810"/>
                <a:gridCol w="511810"/>
                <a:gridCol w="511810"/>
                <a:gridCol w="511175"/>
                <a:gridCol w="511175"/>
                <a:gridCol w="511175"/>
                <a:gridCol w="511810"/>
                <a:gridCol w="514350"/>
              </a:tblGrid>
              <a:tr h="400685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929130" algn="ctr"/>
                        </a:tabLst>
                      </a:pP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929130" algn="ctr"/>
                        </a:tabLs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929130" algn="ctr"/>
                        </a:tabLs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929130" algn="ctr"/>
                        </a:tabLs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929130" algn="ctr"/>
                        </a:tabLs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22910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929130" algn="ctr"/>
                        </a:tabLs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929130" algn="ctr"/>
                        </a:tabLs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929130" algn="ctr"/>
                        </a:tabLs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929130" algn="ctr"/>
                        </a:tabLst>
                      </a:pP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929130" algn="ctr"/>
                        </a:tabLs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929130" algn="ctr"/>
                        </a:tabLs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929130" algn="ctr"/>
                        </a:tabLs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22910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929130" algn="ctr"/>
                        </a:tabLs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929130" algn="ctr"/>
                        </a:tabLs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929130" algn="ctr"/>
                        </a:tabLs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929130" algn="ctr"/>
                        </a:tabLst>
                      </a:pP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929130" algn="ctr"/>
                        </a:tabLs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929130" algn="ctr"/>
                        </a:tabLs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929130" algn="ctr"/>
                        </a:tabLs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45135">
                <a:tc gridSpan="3"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929130" algn="ctr"/>
                        </a:tabLs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929130" algn="ctr"/>
                        </a:tabLs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 dirty="0"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4014387" y="500042"/>
            <a:ext cx="5024261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Разрежьте квадрат на </a:t>
            </a:r>
          </a:p>
          <a:p>
            <a:pPr algn="ctr"/>
            <a:r>
              <a:rPr lang="ru-RU" sz="28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4 равные части, так чтобы </a:t>
            </a:r>
          </a:p>
          <a:p>
            <a:pPr algn="ctr"/>
            <a:r>
              <a:rPr lang="ru-RU" sz="28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в каждой части был смайлик </a:t>
            </a:r>
            <a:endParaRPr lang="ru-RU" sz="2800" b="1" dirty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000100" y="3643314"/>
            <a:ext cx="4188775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Разрежьте фигуру на </a:t>
            </a:r>
          </a:p>
          <a:p>
            <a:r>
              <a:rPr lang="ru-RU" sz="32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три равные части</a:t>
            </a:r>
            <a:endParaRPr lang="ru-RU" sz="3200" b="1" dirty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939784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pPr algn="ctr"/>
            <a:r>
              <a:rPr lang="ru-RU" sz="2800" b="1" i="1" dirty="0" smtClean="0">
                <a:solidFill>
                  <a:srgbClr val="C00000"/>
                </a:solidFill>
                <a:effectLst/>
                <a:latin typeface="Times New Roman" pitchFamily="18" charset="0"/>
                <a:cs typeface="Times New Roman" pitchFamily="18" charset="0"/>
              </a:rPr>
              <a:t>11. Умение думать, анализировать, рассуждать.</a:t>
            </a:r>
            <a:endParaRPr lang="ru-RU" sz="2800" b="1" i="1" dirty="0">
              <a:solidFill>
                <a:srgbClr val="C00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35608" y="1447800"/>
            <a:ext cx="7498080" cy="3338522"/>
          </a:xfrm>
          <a:solidFill>
            <a:schemeClr val="accent5">
              <a:lumMod val="20000"/>
              <a:lumOff val="80000"/>
            </a:schemeClr>
          </a:solidFill>
        </p:spPr>
        <p:txBody>
          <a:bodyPr>
            <a:prstTxWarp prst="textPlain">
              <a:avLst>
                <a:gd name="adj" fmla="val 46516"/>
              </a:avLst>
            </a:prstTxWarp>
            <a:norm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>
              <a:buNone/>
            </a:pPr>
            <a:r>
              <a:rPr lang="ru-RU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Могут ли из восьми учеников класса двое отмечать свой день рождения в один и тот же день недели, если известно. Что все восемь родились именно на этой неделе?</a:t>
            </a:r>
            <a:endParaRPr lang="ru-RU" b="1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1500166" y="4929198"/>
          <a:ext cx="7358113" cy="128588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00198"/>
                <a:gridCol w="785818"/>
                <a:gridCol w="785818"/>
                <a:gridCol w="785818"/>
                <a:gridCol w="857256"/>
                <a:gridCol w="857256"/>
                <a:gridCol w="857256"/>
                <a:gridCol w="928693"/>
              </a:tblGrid>
              <a:tr h="642942">
                <a:tc>
                  <a:txBody>
                    <a:bodyPr/>
                    <a:lstStyle/>
                    <a:p>
                      <a:r>
                        <a:rPr lang="ru-RU" dirty="0" smtClean="0"/>
                        <a:t>Дни недели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err="1" smtClean="0"/>
                        <a:t>Пн</a:t>
                      </a:r>
                      <a:r>
                        <a:rPr lang="ru-RU" dirty="0" smtClean="0"/>
                        <a:t>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Вт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Ср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err="1" smtClean="0"/>
                        <a:t>Чт</a:t>
                      </a:r>
                      <a:r>
                        <a:rPr lang="ru-RU" dirty="0" smtClean="0"/>
                        <a:t>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err="1" smtClean="0"/>
                        <a:t>Пт</a:t>
                      </a:r>
                      <a:r>
                        <a:rPr lang="ru-RU" dirty="0" smtClean="0"/>
                        <a:t>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err="1" smtClean="0"/>
                        <a:t>Сб</a:t>
                      </a:r>
                      <a:r>
                        <a:rPr lang="ru-RU" dirty="0" smtClean="0"/>
                        <a:t>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err="1" smtClean="0"/>
                        <a:t>Вс</a:t>
                      </a:r>
                      <a:endParaRPr lang="ru-RU" dirty="0"/>
                    </a:p>
                  </a:txBody>
                  <a:tcPr/>
                </a:tc>
              </a:tr>
              <a:tr h="642942">
                <a:tc>
                  <a:txBody>
                    <a:bodyPr/>
                    <a:lstStyle/>
                    <a:p>
                      <a:r>
                        <a:rPr lang="ru-RU" dirty="0" smtClean="0"/>
                        <a:t>Учащиеся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/>
                        <a:t>1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/>
                        <a:t>2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/>
                        <a:t>3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/>
                        <a:t>4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/>
                        <a:t>5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/>
                        <a:t>6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/>
                        <a:t>7</a:t>
                      </a:r>
                      <a:endParaRPr lang="ru-RU" sz="28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2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0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pPr algn="ctr"/>
            <a:r>
              <a:rPr lang="ru-RU" sz="2800" b="1" i="1" dirty="0" smtClean="0">
                <a:solidFill>
                  <a:srgbClr val="C00000"/>
                </a:solidFill>
                <a:effectLst/>
                <a:latin typeface="Times New Roman" pitchFamily="18" charset="0"/>
                <a:cs typeface="Times New Roman" pitchFamily="18" charset="0"/>
              </a:rPr>
              <a:t>12. Умение получать удовольствие от того, что делаешь сам.</a:t>
            </a:r>
            <a:endParaRPr lang="ru-RU" sz="2800" b="1" i="1" dirty="0">
              <a:solidFill>
                <a:srgbClr val="C00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35608" y="1447800"/>
            <a:ext cx="7498080" cy="5053034"/>
          </a:xfrm>
          <a:solidFill>
            <a:schemeClr val="accent5">
              <a:lumMod val="20000"/>
              <a:lumOff val="80000"/>
            </a:schemeClr>
          </a:solidFill>
        </p:spPr>
        <p:txBody>
          <a:bodyPr>
            <a:prstTxWarp prst="textPlain">
              <a:avLst>
                <a:gd name="adj" fmla="val 47677"/>
              </a:avLst>
            </a:prstTxWarp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>
              <a:buNone/>
            </a:pPr>
            <a:r>
              <a:rPr lang="ru-RU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Во второй корзине на 8 кг яблок больше, чем в первой, и на 4 кг меньше, чем в третьей. В четвёртой корзине яблок столько же, сколько в третьей и второй корзинах вместе. Сколько яблок в четырёх корзинах, если в первой корзине было 12 кг яблок?</a:t>
            </a:r>
            <a:endParaRPr lang="ru-RU" b="1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143768" y="6072206"/>
            <a:ext cx="1210396" cy="3693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ru-RU" b="1" i="1" dirty="0" smtClean="0">
                <a:solidFill>
                  <a:srgbClr val="C00000"/>
                </a:solidFill>
              </a:rPr>
              <a:t>84 яблока</a:t>
            </a:r>
            <a:endParaRPr lang="ru-RU" b="1" i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4" presetClass="entr" presetSubtype="16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2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4" presetClass="entr" presetSubtype="16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0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1" build="p" animBg="1"/>
      <p:bldP spid="4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5369258"/>
          </a:xfrm>
          <a:solidFill>
            <a:schemeClr val="accent2">
              <a:lumMod val="20000"/>
              <a:lumOff val="80000"/>
            </a:schemeClr>
          </a:solidFill>
        </p:spPr>
        <p:txBody>
          <a:bodyPr>
            <a:prstTxWarp prst="textDeflateInflate">
              <a:avLst>
                <a:gd name="adj" fmla="val 37476"/>
              </a:avLst>
            </a:prstTxWarp>
            <a:norm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ru-RU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Спасибо за работу</a:t>
            </a:r>
            <a:br>
              <a:rPr lang="ru-RU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</a:br>
            <a:r>
              <a:rPr lang="ru-RU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вы </a:t>
            </a:r>
            <a:br>
              <a:rPr lang="ru-RU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</a:br>
            <a:r>
              <a:rPr lang="ru-RU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сегодня хорошо потрудились</a:t>
            </a:r>
            <a:br>
              <a:rPr lang="ru-RU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</a:br>
            <a:r>
              <a:rPr lang="ru-RU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я вами довольна</a:t>
            </a:r>
            <a:endParaRPr lang="ru-RU" b="1" cap="all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000100" y="0"/>
            <a:ext cx="7933588" cy="1571612"/>
          </a:xfrm>
          <a:solidFill>
            <a:schemeClr val="accent1">
              <a:lumMod val="20000"/>
              <a:lumOff val="80000"/>
            </a:schemeClr>
          </a:solidFill>
          <a:effectLst>
            <a:glow rad="101600">
              <a:schemeClr val="accent1">
                <a:satMod val="175000"/>
                <a:alpha val="40000"/>
              </a:schemeClr>
            </a:glow>
          </a:effectLst>
        </p:spPr>
        <p:txBody>
          <a:bodyPr>
            <a:prstTxWarp prst="textDeflateInflate">
              <a:avLst/>
            </a:prstTxWarp>
            <a:normAutofit/>
          </a:bodyPr>
          <a:lstStyle/>
          <a:p>
            <a:pPr algn="ctr"/>
            <a:r>
              <a:rPr lang="ru-RU" b="1" dirty="0" smtClean="0">
                <a:ln w="24500" cmpd="dbl">
                  <a:solidFill>
                    <a:srgbClr val="7030A0"/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Исследуем качества юного математика</a:t>
            </a:r>
            <a:endParaRPr lang="ru-RU" b="1" dirty="0">
              <a:ln w="24500" cmpd="dbl">
                <a:solidFill>
                  <a:srgbClr val="7030A0"/>
                </a:solidFill>
                <a:prstDash val="solid"/>
                <a:miter lim="800000"/>
              </a:ln>
              <a:gradFill>
                <a:gsLst>
                  <a:gs pos="10000">
                    <a:schemeClr val="accent2">
                      <a:tint val="10000"/>
                      <a:satMod val="155000"/>
                    </a:schemeClr>
                  </a:gs>
                  <a:gs pos="60000">
                    <a:schemeClr val="accent2">
                      <a:tint val="30000"/>
                      <a:satMod val="155000"/>
                    </a:schemeClr>
                  </a:gs>
                  <a:gs pos="100000">
                    <a:schemeClr val="accent2">
                      <a:tint val="73000"/>
                      <a:satMod val="155000"/>
                    </a:schemeClr>
                  </a:gs>
                </a:gsLst>
                <a:lin ang="5400000"/>
              </a:gradFill>
              <a:effectLst>
                <a:outerShdw blurRad="38100" dist="38100" dir="7020000" algn="tl">
                  <a:srgbClr val="000000">
                    <a:alpha val="35000"/>
                  </a:srgbClr>
                </a:outerShdw>
              </a:effectLst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928662" y="2143116"/>
            <a:ext cx="8072462" cy="4286280"/>
          </a:xfrm>
          <a:solidFill>
            <a:schemeClr val="accent2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algn="just">
              <a:buNone/>
            </a:pPr>
            <a:r>
              <a:rPr lang="ru-RU" sz="4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     За книгу заплатили 100 рублей, и осталось заплатить ещё столько, сколько осталось бы заплатить, если бы за неё заплатили бы столько, сколько осталось заплатить.</a:t>
            </a:r>
            <a:endParaRPr lang="ru-RU" sz="40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Содержимое 4"/>
          <p:cNvSpPr txBox="1">
            <a:spLocks/>
          </p:cNvSpPr>
          <p:nvPr/>
        </p:nvSpPr>
        <p:spPr>
          <a:xfrm>
            <a:off x="3071802" y="1571612"/>
            <a:ext cx="3214710" cy="542916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vert="horz" lIns="91440" tIns="45720" rIns="91440" bIns="45720" rtlCol="0">
            <a:normAutofit lnSpcReduction="10000"/>
          </a:bodyPr>
          <a:lstStyle/>
          <a:p>
            <a:pPr marR="0" lvl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ru-RU" sz="3200" b="1" i="1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1.  Внимание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3200" b="0" i="0" u="none" strike="noStrike" kern="1200" cap="none" spc="0" normalizeH="0" baseline="0" noProof="0" dirty="0" smtClean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Содержимое 4"/>
          <p:cNvSpPr txBox="1">
            <a:spLocks/>
          </p:cNvSpPr>
          <p:nvPr/>
        </p:nvSpPr>
        <p:spPr>
          <a:xfrm>
            <a:off x="6572264" y="5786454"/>
            <a:ext cx="2143140" cy="542916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vert="horz" lIns="91440" tIns="45720" rIns="91440" bIns="45720" rtlCol="0">
            <a:normAutofit lnSpcReduction="100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200</a:t>
            </a:r>
            <a:r>
              <a:rPr kumimoji="0" lang="ru-RU" sz="3200" b="0" i="0" u="none" strike="noStrike" kern="1200" cap="none" spc="0" normalizeH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рублей</a:t>
            </a:r>
            <a:endParaRPr kumimoji="0" lang="ru-RU" sz="3200" b="0" i="0" u="none" strike="noStrike" kern="1200" cap="none" spc="0" normalizeH="0" baseline="0" noProof="0" dirty="0" smtClean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2000"/>
                            </p:stCondLst>
                            <p:childTnLst>
                              <p:par>
                                <p:cTn id="10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4000"/>
                            </p:stCondLst>
                            <p:childTnLst>
                              <p:par>
                                <p:cTn id="14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6" dur="2000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6000"/>
                            </p:stCondLst>
                            <p:childTnLst>
                              <p:par>
                                <p:cTn id="18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0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" presetClass="entr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build="p" animBg="1"/>
      <p:bldP spid="6" grpId="0" animBg="1"/>
      <p:bldP spid="7" grpId="1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3143240" y="142852"/>
            <a:ext cx="3786214" cy="725470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r>
              <a:rPr lang="ru-RU" b="1" i="1" dirty="0" smtClean="0">
                <a:solidFill>
                  <a:srgbClr val="C00000"/>
                </a:solidFill>
              </a:rPr>
              <a:t>2. Воображение </a:t>
            </a:r>
            <a:endParaRPr lang="ru-RU" b="1" i="1" dirty="0">
              <a:solidFill>
                <a:srgbClr val="C00000"/>
              </a:solidFill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785786" y="928670"/>
            <a:ext cx="8229600" cy="5929330"/>
          </a:xfrm>
          <a:solidFill>
            <a:schemeClr val="accent5">
              <a:lumMod val="20000"/>
              <a:lumOff val="80000"/>
            </a:schemeClr>
          </a:solid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prstTxWarp prst="textPlain">
              <a:avLst>
                <a:gd name="adj" fmla="val 46825"/>
              </a:avLst>
            </a:prstTxWarp>
          </a:bodyPr>
          <a:lstStyle/>
          <a:p>
            <a:pPr>
              <a:buNone/>
            </a:pPr>
            <a:r>
              <a:rPr lang="ru-RU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Arial" pitchFamily="34" charset="0"/>
                <a:cs typeface="Arial" pitchFamily="34" charset="0"/>
              </a:rPr>
              <a:t>         Отметьте на сторонах прямоугольника восемь точек так, чтобы на каждой стороне было по три точки.</a:t>
            </a:r>
            <a:endParaRPr lang="ru-RU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071670" y="2214554"/>
            <a:ext cx="5715040" cy="3000396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5-конечная звезда 6"/>
          <p:cNvSpPr/>
          <p:nvPr/>
        </p:nvSpPr>
        <p:spPr>
          <a:xfrm>
            <a:off x="2214546" y="2285992"/>
            <a:ext cx="214314" cy="214314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5-конечная звезда 7"/>
          <p:cNvSpPr/>
          <p:nvPr/>
        </p:nvSpPr>
        <p:spPr>
          <a:xfrm>
            <a:off x="7429520" y="4857760"/>
            <a:ext cx="214314" cy="214314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5-конечная звезда 8"/>
          <p:cNvSpPr/>
          <p:nvPr/>
        </p:nvSpPr>
        <p:spPr>
          <a:xfrm>
            <a:off x="7572396" y="2285992"/>
            <a:ext cx="152400" cy="214314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5-конечная звезда 10"/>
          <p:cNvSpPr/>
          <p:nvPr/>
        </p:nvSpPr>
        <p:spPr>
          <a:xfrm>
            <a:off x="2214546" y="4929198"/>
            <a:ext cx="276228" cy="204790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5-конечная звезда 11"/>
          <p:cNvSpPr/>
          <p:nvPr/>
        </p:nvSpPr>
        <p:spPr>
          <a:xfrm>
            <a:off x="7500958" y="3500438"/>
            <a:ext cx="214314" cy="214314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5-конечная звезда 12"/>
          <p:cNvSpPr/>
          <p:nvPr/>
        </p:nvSpPr>
        <p:spPr>
          <a:xfrm>
            <a:off x="4929190" y="2285992"/>
            <a:ext cx="214314" cy="214314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5-конечная звезда 13"/>
          <p:cNvSpPr/>
          <p:nvPr/>
        </p:nvSpPr>
        <p:spPr>
          <a:xfrm>
            <a:off x="2143108" y="3571876"/>
            <a:ext cx="214314" cy="214314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5-конечная звезда 14"/>
          <p:cNvSpPr/>
          <p:nvPr/>
        </p:nvSpPr>
        <p:spPr>
          <a:xfrm>
            <a:off x="4786314" y="4857760"/>
            <a:ext cx="214314" cy="214314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1" dur="2000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5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3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3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3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3000"/>
                            </p:stCondLst>
                            <p:childTnLst>
                              <p:par>
                                <p:cTn id="24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3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3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3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6000"/>
                            </p:stCondLst>
                            <p:childTnLst>
                              <p:par>
                                <p:cTn id="30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6500"/>
                            </p:stCondLst>
                            <p:childTnLst>
                              <p:par>
                                <p:cTn id="36" presetID="53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3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3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3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9500"/>
                            </p:stCondLst>
                            <p:childTnLst>
                              <p:par>
                                <p:cTn id="42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3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3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3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12500"/>
                            </p:stCondLst>
                            <p:childTnLst>
                              <p:par>
                                <p:cTn id="48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3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3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3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15500"/>
                            </p:stCondLst>
                            <p:childTnLst>
                              <p:par>
                                <p:cTn id="54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3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3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3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18500"/>
                            </p:stCondLst>
                            <p:childTnLst>
                              <p:par>
                                <p:cTn id="60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3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3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3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21500"/>
                            </p:stCondLst>
                            <p:childTnLst>
                              <p:par>
                                <p:cTn id="66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3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3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0" dur="3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24500"/>
                            </p:stCondLst>
                            <p:childTnLst>
                              <p:par>
                                <p:cTn id="72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3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3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6" dur="3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uiExpand="1" build="p" animBg="1"/>
      <p:bldP spid="6" grpId="0" animBg="1"/>
      <p:bldP spid="7" grpId="0" animBg="1"/>
      <p:bldP spid="8" grpId="0" animBg="1"/>
      <p:bldP spid="9" grpId="0" animBg="1"/>
      <p:bldP spid="11" grpId="0" animBg="1"/>
      <p:bldP spid="11" grpId="1" animBg="1"/>
      <p:bldP spid="12" grpId="0" animBg="1"/>
      <p:bldP spid="13" grpId="0" animBg="1"/>
      <p:bldP spid="14" grpId="0" animBg="1"/>
      <p:bldP spid="1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pPr algn="ctr"/>
            <a:r>
              <a:rPr lang="ru-RU" b="1" i="1" dirty="0" smtClean="0">
                <a:solidFill>
                  <a:srgbClr val="C00000"/>
                </a:solidFill>
              </a:rPr>
              <a:t>3. Умение логически рассуждать.</a:t>
            </a:r>
            <a:endParaRPr lang="ru-RU" b="1" i="1" dirty="0">
              <a:solidFill>
                <a:srgbClr val="C00000"/>
              </a:solidFill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928662" y="1500174"/>
            <a:ext cx="8001024" cy="3614750"/>
          </a:xfrm>
          <a:solidFill>
            <a:schemeClr val="accent5">
              <a:lumMod val="20000"/>
              <a:lumOff val="80000"/>
            </a:schemeClr>
          </a:solidFill>
        </p:spPr>
        <p:txBody>
          <a:bodyPr>
            <a:prstTxWarp prst="textPlain">
              <a:avLst>
                <a:gd name="adj" fmla="val 47985"/>
              </a:avLst>
            </a:prstTxWarp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>
              <a:buNone/>
            </a:pPr>
            <a:r>
              <a:rPr lang="ru-RU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  Валя произнесла истинное утверждение. </a:t>
            </a:r>
          </a:p>
          <a:p>
            <a:pPr algn="ctr">
              <a:buNone/>
            </a:pPr>
            <a:r>
              <a:rPr lang="ru-RU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Её брат повторил его, и оно стало ложным. </a:t>
            </a:r>
          </a:p>
          <a:p>
            <a:pPr algn="ctr">
              <a:buNone/>
            </a:pPr>
            <a:r>
              <a:rPr lang="ru-RU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Что сказала Валя?</a:t>
            </a:r>
            <a:endParaRPr lang="ru-RU" b="1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6" name="Заголовок 3"/>
          <p:cNvSpPr txBox="1">
            <a:spLocks/>
          </p:cNvSpPr>
          <p:nvPr/>
        </p:nvSpPr>
        <p:spPr>
          <a:xfrm>
            <a:off x="1357290" y="5357826"/>
            <a:ext cx="7515220" cy="114300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vert="horz" lIns="91440" tIns="45720" rIns="91440" bIns="45720" rtlCol="0" anchor="ctr">
            <a:normAutofit fontScale="600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700" b="1" i="1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Меня зовут Валя. </a:t>
            </a:r>
            <a:r>
              <a:rPr kumimoji="0" lang="ru-RU" sz="2100" b="1" i="1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Или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4700" b="1" i="1" dirty="0" smtClean="0">
                <a:solidFill>
                  <a:srgbClr val="C00000"/>
                </a:solidFill>
                <a:latin typeface="+mj-lt"/>
                <a:ea typeface="+mj-ea"/>
                <a:cs typeface="+mj-cs"/>
              </a:rPr>
              <a:t>У меня длинные волосы.    </a:t>
            </a:r>
            <a:r>
              <a:rPr lang="ru-RU" sz="2100" b="1" i="1" dirty="0" smtClean="0">
                <a:solidFill>
                  <a:srgbClr val="C00000"/>
                </a:solidFill>
                <a:latin typeface="+mj-lt"/>
                <a:ea typeface="+mj-ea"/>
                <a:cs typeface="+mj-cs"/>
              </a:rPr>
              <a:t>Или   </a:t>
            </a:r>
            <a:r>
              <a:rPr lang="ru-RU" sz="4700" b="1" i="1" dirty="0" smtClean="0">
                <a:solidFill>
                  <a:srgbClr val="C00000"/>
                </a:solidFill>
                <a:latin typeface="+mj-lt"/>
                <a:ea typeface="+mj-ea"/>
                <a:cs typeface="+mj-cs"/>
              </a:rPr>
              <a:t>Я – девочка.</a:t>
            </a:r>
            <a:r>
              <a:rPr kumimoji="0" lang="ru-RU" sz="8900" b="1" i="1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endParaRPr kumimoji="0" lang="ru-RU" sz="4400" b="1" i="1" u="none" strike="noStrike" kern="1200" cap="none" spc="0" normalizeH="0" baseline="0" noProof="0" dirty="0" smtClean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2285984" y="274638"/>
            <a:ext cx="5500726" cy="868346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ru-RU" sz="4000" b="1" i="1" dirty="0" smtClean="0">
                <a:solidFill>
                  <a:srgbClr val="C00000"/>
                </a:solidFill>
              </a:rPr>
              <a:t>4. Наблюдательность</a:t>
            </a:r>
            <a:endParaRPr lang="ru-RU" sz="4000" b="1" i="1" dirty="0">
              <a:solidFill>
                <a:srgbClr val="C00000"/>
              </a:solidFill>
            </a:endParaRPr>
          </a:p>
        </p:txBody>
      </p:sp>
      <p:sp>
        <p:nvSpPr>
          <p:cNvPr id="7" name="Заголовок 3"/>
          <p:cNvSpPr txBox="1">
            <a:spLocks/>
          </p:cNvSpPr>
          <p:nvPr/>
        </p:nvSpPr>
        <p:spPr>
          <a:xfrm>
            <a:off x="1357290" y="1214422"/>
            <a:ext cx="7586658" cy="135732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vert="horz" lIns="91440" tIns="45720" rIns="91440" bIns="45720" rtlCol="0" anchor="ctr">
            <a:norm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000" b="1" i="1" u="none" strike="noStrike" kern="1200" normalizeH="0" baseline="0" noProof="0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Какую фигуру вы нарисовали бы следующей?</a:t>
            </a:r>
          </a:p>
        </p:txBody>
      </p:sp>
      <p:sp>
        <p:nvSpPr>
          <p:cNvPr id="8" name="Равнобедренный треугольник 7"/>
          <p:cNvSpPr/>
          <p:nvPr/>
        </p:nvSpPr>
        <p:spPr>
          <a:xfrm rot="19409595">
            <a:off x="1059307" y="3481872"/>
            <a:ext cx="2428892" cy="1000132"/>
          </a:xfrm>
          <a:prstGeom prst="triangle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Трапеция 8"/>
          <p:cNvSpPr/>
          <p:nvPr/>
        </p:nvSpPr>
        <p:spPr>
          <a:xfrm flipV="1">
            <a:off x="3643306" y="3286124"/>
            <a:ext cx="2714644" cy="1641368"/>
          </a:xfrm>
          <a:prstGeom prst="trapezoid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авильный пятиугольник 9"/>
          <p:cNvSpPr/>
          <p:nvPr/>
        </p:nvSpPr>
        <p:spPr>
          <a:xfrm>
            <a:off x="6500826" y="3143248"/>
            <a:ext cx="2460318" cy="1714512"/>
          </a:xfrm>
          <a:prstGeom prst="pentagon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Шестиугольник 11"/>
          <p:cNvSpPr/>
          <p:nvPr/>
        </p:nvSpPr>
        <p:spPr>
          <a:xfrm>
            <a:off x="7786710" y="5572140"/>
            <a:ext cx="1060704" cy="914400"/>
          </a:xfrm>
          <a:prstGeom prst="hexagon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1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4" presetClass="entr" presetSubtype="5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15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0"/>
                            </p:stCondLst>
                            <p:childTnLst>
                              <p:par>
                                <p:cTn id="17" presetID="8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19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8000"/>
                            </p:stCondLst>
                            <p:childTnLst>
                              <p:par>
                                <p:cTn id="21" presetID="3" presetClass="entr" presetSubtype="5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23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8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7" grpId="0" animBg="1"/>
      <p:bldP spid="8" grpId="0" animBg="1"/>
      <p:bldP spid="9" grpId="0" animBg="1"/>
      <p:bldP spid="10" grpId="0" animBg="1"/>
      <p:bldP spid="1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59632" y="81625"/>
            <a:ext cx="7498080" cy="2500330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Arial Narrow" pitchFamily="34" charset="0"/>
              </a:rPr>
              <a:t>Несколько тысяч лет тому назад, китайский учёный  ТАНГ, предложил разделить квадрат остроумным способом на 7 частей.</a:t>
            </a:r>
            <a:endParaRPr lang="ru-RU" b="1" dirty="0">
              <a:ln w="24500" cmpd="dbl">
                <a:solidFill>
                  <a:schemeClr val="accent2">
                    <a:shade val="85000"/>
                    <a:satMod val="155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2">
                      <a:tint val="10000"/>
                      <a:satMod val="155000"/>
                    </a:schemeClr>
                  </a:gs>
                  <a:gs pos="60000">
                    <a:schemeClr val="accent2">
                      <a:tint val="30000"/>
                      <a:satMod val="155000"/>
                    </a:schemeClr>
                  </a:gs>
                  <a:gs pos="100000">
                    <a:schemeClr val="accent2">
                      <a:tint val="73000"/>
                      <a:satMod val="155000"/>
                    </a:schemeClr>
                  </a:gs>
                </a:gsLst>
                <a:lin ang="5400000"/>
              </a:gradFill>
              <a:effectLst>
                <a:outerShdw blurRad="38100" dist="38100" dir="7020000" algn="tl">
                  <a:srgbClr val="000000">
                    <a:alpha val="35000"/>
                  </a:srgbClr>
                </a:outerShdw>
              </a:effectLst>
              <a:latin typeface="Arial Narrow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428728" y="2786058"/>
            <a:ext cx="7500990" cy="3401382"/>
          </a:xfrm>
        </p:spPr>
        <p:txBody>
          <a:bodyPr/>
          <a:lstStyle/>
          <a:p>
            <a:pPr>
              <a:buNone/>
            </a:pPr>
            <a:r>
              <a:rPr lang="ru-RU" b="1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Сложите фигуру  и </a:t>
            </a:r>
          </a:p>
          <a:p>
            <a:pPr>
              <a:buNone/>
            </a:pPr>
            <a:r>
              <a:rPr lang="ru-RU" b="1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придумайте название </a:t>
            </a:r>
          </a:p>
          <a:p>
            <a:pPr>
              <a:buNone/>
            </a:pPr>
            <a:r>
              <a:rPr lang="ru-RU" b="1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 к  картинке</a:t>
            </a:r>
          </a:p>
          <a:p>
            <a:pPr>
              <a:buNone/>
            </a:pPr>
            <a:endParaRPr lang="ru-RU" b="1" dirty="0" smtClean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FFFF"/>
              </a:solidFill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</a:endParaRPr>
          </a:p>
          <a:p>
            <a:pPr>
              <a:buNone/>
            </a:pPr>
            <a:endParaRPr lang="ru-RU" b="1" dirty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FFFF"/>
              </a:solidFill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5" name="Прямоугольный треугольник 4"/>
          <p:cNvSpPr/>
          <p:nvPr/>
        </p:nvSpPr>
        <p:spPr>
          <a:xfrm rot="7917639">
            <a:off x="3403148" y="4689040"/>
            <a:ext cx="914400" cy="914400"/>
          </a:xfrm>
          <a:prstGeom prst="rt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ый треугольник 5"/>
          <p:cNvSpPr/>
          <p:nvPr/>
        </p:nvSpPr>
        <p:spPr>
          <a:xfrm rot="5400000">
            <a:off x="6215074" y="4643446"/>
            <a:ext cx="914400" cy="914400"/>
          </a:xfrm>
          <a:prstGeom prst="rt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ый треугольник 6"/>
          <p:cNvSpPr/>
          <p:nvPr/>
        </p:nvSpPr>
        <p:spPr>
          <a:xfrm rot="16200000">
            <a:off x="4500562" y="3857628"/>
            <a:ext cx="1857388" cy="1571636"/>
          </a:xfrm>
          <a:prstGeom prst="rt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 rot="2476199">
            <a:off x="5510511" y="3094150"/>
            <a:ext cx="786884" cy="75929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ый треугольник 8"/>
          <p:cNvSpPr/>
          <p:nvPr/>
        </p:nvSpPr>
        <p:spPr>
          <a:xfrm rot="5248936">
            <a:off x="3882171" y="5099634"/>
            <a:ext cx="1214446" cy="1211367"/>
          </a:xfrm>
          <a:prstGeom prst="rt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ый треугольник 9"/>
          <p:cNvSpPr/>
          <p:nvPr/>
        </p:nvSpPr>
        <p:spPr>
          <a:xfrm rot="2611976">
            <a:off x="6499614" y="4883546"/>
            <a:ext cx="1220863" cy="1311512"/>
          </a:xfrm>
          <a:prstGeom prst="rt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араллелограмм 10"/>
          <p:cNvSpPr/>
          <p:nvPr/>
        </p:nvSpPr>
        <p:spPr>
          <a:xfrm rot="3070582">
            <a:off x="7231917" y="4487209"/>
            <a:ext cx="1285884" cy="842056"/>
          </a:xfrm>
          <a:prstGeom prst="parallelogram">
            <a:avLst>
              <a:gd name="adj" fmla="val 7173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000"/>
                            </p:stCondLst>
                            <p:childTnLst>
                              <p:par>
                                <p:cTn id="17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6000"/>
                            </p:stCondLst>
                            <p:childTnLst>
                              <p:par>
                                <p:cTn id="23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2000"/>
                            </p:stCondLst>
                            <p:childTnLst>
                              <p:par>
                                <p:cTn id="36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4000"/>
                            </p:stCondLst>
                            <p:childTnLst>
                              <p:par>
                                <p:cTn id="42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6000"/>
                            </p:stCondLst>
                            <p:childTnLst>
                              <p:par>
                                <p:cTn id="48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8000"/>
                            </p:stCondLst>
                            <p:childTnLst>
                              <p:par>
                                <p:cTn id="54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10000"/>
                            </p:stCondLst>
                            <p:childTnLst>
                              <p:par>
                                <p:cTn id="60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12000"/>
                            </p:stCondLst>
                            <p:childTnLst>
                              <p:par>
                                <p:cTn id="66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0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2214546" y="274638"/>
            <a:ext cx="6500858" cy="725470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r>
              <a:rPr lang="ru-RU" b="1" i="1" dirty="0" smtClean="0">
                <a:solidFill>
                  <a:srgbClr val="C00000"/>
                </a:solidFill>
              </a:rPr>
              <a:t>5. Умение быстро считать.</a:t>
            </a:r>
            <a:endParaRPr lang="ru-RU" b="1" i="1" dirty="0">
              <a:solidFill>
                <a:srgbClr val="C00000"/>
              </a:solidFill>
            </a:endParaRPr>
          </a:p>
        </p:txBody>
      </p:sp>
      <p:graphicFrame>
        <p:nvGraphicFramePr>
          <p:cNvPr id="11" name="Содержимое 10"/>
          <p:cNvGraphicFramePr>
            <a:graphicFrameLocks noGrp="1"/>
          </p:cNvGraphicFramePr>
          <p:nvPr>
            <p:ph idx="1"/>
          </p:nvPr>
        </p:nvGraphicFramePr>
        <p:xfrm>
          <a:off x="1214414" y="1214422"/>
          <a:ext cx="7499349" cy="975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33261"/>
                <a:gridCol w="833261"/>
                <a:gridCol w="833261"/>
                <a:gridCol w="833261"/>
                <a:gridCol w="833261"/>
                <a:gridCol w="833261"/>
                <a:gridCol w="833261"/>
                <a:gridCol w="833261"/>
                <a:gridCol w="833261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/>
                        <a:t>63</a:t>
                      </a:r>
                      <a:endParaRPr lang="ru-RU" sz="2800" dirty="0"/>
                    </a:p>
                  </a:txBody>
                  <a:tcPr marL="83326" marR="8332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/>
                        <a:t>33</a:t>
                      </a:r>
                      <a:endParaRPr lang="ru-RU" sz="2800" dirty="0"/>
                    </a:p>
                  </a:txBody>
                  <a:tcPr marL="83326" marR="8332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/>
                        <a:t>48</a:t>
                      </a:r>
                      <a:endParaRPr lang="ru-RU" sz="2800" dirty="0"/>
                    </a:p>
                  </a:txBody>
                  <a:tcPr marL="83326" marR="8332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/>
                        <a:t>57</a:t>
                      </a:r>
                      <a:endParaRPr lang="ru-RU" sz="2800" dirty="0"/>
                    </a:p>
                  </a:txBody>
                  <a:tcPr marL="83326" marR="8332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/>
                        <a:t>81</a:t>
                      </a:r>
                      <a:endParaRPr lang="ru-RU" sz="2800" dirty="0"/>
                    </a:p>
                  </a:txBody>
                  <a:tcPr marL="83326" marR="8332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/>
                        <a:t>51</a:t>
                      </a:r>
                      <a:endParaRPr lang="ru-RU" sz="2800" dirty="0"/>
                    </a:p>
                  </a:txBody>
                  <a:tcPr marL="83326" marR="8332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/>
                        <a:t>36</a:t>
                      </a:r>
                      <a:endParaRPr lang="ru-RU" sz="2800" dirty="0"/>
                    </a:p>
                  </a:txBody>
                  <a:tcPr marL="83326" marR="8332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/>
                        <a:t>72</a:t>
                      </a:r>
                      <a:endParaRPr lang="ru-RU" sz="2800" dirty="0"/>
                    </a:p>
                  </a:txBody>
                  <a:tcPr marL="83326" marR="8332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/>
                        <a:t>90</a:t>
                      </a:r>
                      <a:endParaRPr lang="ru-RU" sz="2800" dirty="0"/>
                    </a:p>
                  </a:txBody>
                  <a:tcPr marL="83326" marR="83326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ru-RU"/>
                    </a:p>
                  </a:txBody>
                  <a:tcPr marL="83326" marR="83326"/>
                </a:tc>
                <a:tc>
                  <a:txBody>
                    <a:bodyPr/>
                    <a:lstStyle/>
                    <a:p>
                      <a:pPr algn="ctr"/>
                      <a:endParaRPr lang="ru-RU"/>
                    </a:p>
                  </a:txBody>
                  <a:tcPr marL="83326" marR="83326"/>
                </a:tc>
                <a:tc>
                  <a:txBody>
                    <a:bodyPr/>
                    <a:lstStyle/>
                    <a:p>
                      <a:pPr algn="ctr"/>
                      <a:endParaRPr lang="ru-RU"/>
                    </a:p>
                  </a:txBody>
                  <a:tcPr marL="83326" marR="83326"/>
                </a:tc>
                <a:tc>
                  <a:txBody>
                    <a:bodyPr/>
                    <a:lstStyle/>
                    <a:p>
                      <a:pPr algn="ctr"/>
                      <a:endParaRPr lang="ru-RU"/>
                    </a:p>
                  </a:txBody>
                  <a:tcPr marL="83326" marR="8332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solidFill>
                            <a:srgbClr val="C00000"/>
                          </a:solidFill>
                        </a:rPr>
                        <a:t>: 3</a:t>
                      </a:r>
                      <a:endParaRPr lang="ru-RU" sz="2400" b="1" dirty="0">
                        <a:solidFill>
                          <a:srgbClr val="C00000"/>
                        </a:solidFill>
                      </a:endParaRPr>
                    </a:p>
                  </a:txBody>
                  <a:tcPr marL="83326" marR="83326"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 marL="83326" marR="83326"/>
                </a:tc>
                <a:tc>
                  <a:txBody>
                    <a:bodyPr/>
                    <a:lstStyle/>
                    <a:p>
                      <a:pPr algn="ctr"/>
                      <a:endParaRPr lang="ru-RU"/>
                    </a:p>
                  </a:txBody>
                  <a:tcPr marL="83326" marR="83326"/>
                </a:tc>
                <a:tc>
                  <a:txBody>
                    <a:bodyPr/>
                    <a:lstStyle/>
                    <a:p>
                      <a:pPr algn="ctr"/>
                      <a:endParaRPr lang="ru-RU"/>
                    </a:p>
                  </a:txBody>
                  <a:tcPr marL="83326" marR="83326"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 marL="83326" marR="83326"/>
                </a:tc>
              </a:tr>
            </a:tbl>
          </a:graphicData>
        </a:graphic>
      </p:graphicFrame>
      <p:graphicFrame>
        <p:nvGraphicFramePr>
          <p:cNvPr id="12" name="Содержимое 10"/>
          <p:cNvGraphicFramePr>
            <a:graphicFrameLocks/>
          </p:cNvGraphicFramePr>
          <p:nvPr/>
        </p:nvGraphicFramePr>
        <p:xfrm>
          <a:off x="714348" y="4000504"/>
          <a:ext cx="8229595" cy="1357322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748145"/>
                <a:gridCol w="748145"/>
                <a:gridCol w="748145"/>
                <a:gridCol w="748145"/>
                <a:gridCol w="748145"/>
                <a:gridCol w="748145"/>
                <a:gridCol w="748145"/>
                <a:gridCol w="748145"/>
                <a:gridCol w="748145"/>
                <a:gridCol w="748145"/>
                <a:gridCol w="748145"/>
              </a:tblGrid>
              <a:tr h="607880"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/>
                        <a:t>30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/>
                        <a:t>11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/>
                        <a:t>21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/>
                        <a:t>12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/>
                        <a:t>24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/>
                        <a:t>19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/>
                        <a:t>16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/>
                        <a:t>17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/>
                        <a:t>20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/>
                        <a:t>27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/>
                        <a:t>41</a:t>
                      </a:r>
                      <a:endParaRPr lang="ru-RU" sz="2800" dirty="0"/>
                    </a:p>
                  </a:txBody>
                  <a:tcPr/>
                </a:tc>
              </a:tr>
              <a:tr h="749442">
                <a:tc>
                  <a:txBody>
                    <a:bodyPr/>
                    <a:lstStyle/>
                    <a:p>
                      <a:pPr algn="ctr"/>
                      <a:r>
                        <a:rPr lang="ru-RU" sz="4000" b="1" dirty="0" smtClean="0">
                          <a:solidFill>
                            <a:srgbClr val="C00000"/>
                          </a:solidFill>
                        </a:rPr>
                        <a:t>а</a:t>
                      </a:r>
                      <a:endParaRPr lang="ru-RU" sz="4000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000" b="1" dirty="0" smtClean="0">
                          <a:solidFill>
                            <a:srgbClr val="C00000"/>
                          </a:solidFill>
                        </a:rPr>
                        <a:t>е</a:t>
                      </a:r>
                      <a:endParaRPr lang="ru-RU" sz="4000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000" b="1" dirty="0" err="1" smtClean="0">
                          <a:solidFill>
                            <a:srgbClr val="C00000"/>
                          </a:solidFill>
                        </a:rPr>
                        <a:t>з</a:t>
                      </a:r>
                      <a:endParaRPr lang="ru-RU" sz="4000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000" b="1" dirty="0" smtClean="0">
                          <a:solidFill>
                            <a:srgbClr val="C00000"/>
                          </a:solidFill>
                        </a:rPr>
                        <a:t>и</a:t>
                      </a:r>
                      <a:endParaRPr lang="ru-RU" sz="4000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000" b="1" dirty="0" smtClean="0">
                          <a:solidFill>
                            <a:srgbClr val="C00000"/>
                          </a:solidFill>
                        </a:rPr>
                        <a:t>к</a:t>
                      </a:r>
                      <a:endParaRPr lang="ru-RU" sz="4000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000" b="1" dirty="0" smtClean="0">
                          <a:solidFill>
                            <a:srgbClr val="C00000"/>
                          </a:solidFill>
                        </a:rPr>
                        <a:t>л</a:t>
                      </a:r>
                      <a:endParaRPr lang="ru-RU" sz="4000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000" b="1" dirty="0" smtClean="0">
                          <a:solidFill>
                            <a:srgbClr val="C00000"/>
                          </a:solidFill>
                        </a:rPr>
                        <a:t>м</a:t>
                      </a:r>
                      <a:endParaRPr lang="ru-RU" sz="4000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000" b="1" dirty="0" err="1" smtClean="0">
                          <a:solidFill>
                            <a:srgbClr val="C00000"/>
                          </a:solidFill>
                        </a:rPr>
                        <a:t>н</a:t>
                      </a:r>
                      <a:endParaRPr lang="ru-RU" sz="4000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000" b="1" dirty="0" err="1" smtClean="0">
                          <a:solidFill>
                            <a:srgbClr val="C00000"/>
                          </a:solidFill>
                        </a:rPr>
                        <a:t>п</a:t>
                      </a:r>
                      <a:endParaRPr lang="ru-RU" sz="4000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000" b="1" dirty="0" smtClean="0">
                          <a:solidFill>
                            <a:srgbClr val="C00000"/>
                          </a:solidFill>
                        </a:rPr>
                        <a:t>я</a:t>
                      </a:r>
                      <a:endParaRPr lang="ru-RU" sz="4000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000" b="1" dirty="0" err="1" smtClean="0">
                          <a:solidFill>
                            <a:srgbClr val="C00000"/>
                          </a:solidFill>
                        </a:rPr>
                        <a:t>р</a:t>
                      </a:r>
                      <a:endParaRPr lang="ru-RU" sz="4000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3" name="TextBox 12"/>
          <p:cNvSpPr txBox="1"/>
          <p:nvPr/>
        </p:nvSpPr>
        <p:spPr>
          <a:xfrm>
            <a:off x="1214414" y="2285992"/>
            <a:ext cx="7500990" cy="1200329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just"/>
            <a:r>
              <a:rPr lang="ru-RU" sz="2400" b="1" i="1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Разделив предложенные числа на три, полученные ответы замените соответствующими буквами. </a:t>
            </a:r>
          </a:p>
          <a:p>
            <a:pPr algn="just"/>
            <a:r>
              <a:rPr lang="ru-RU" sz="2400" b="1" i="1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Какое слово получилось?</a:t>
            </a:r>
            <a:endParaRPr lang="ru-RU" sz="2400" b="1" i="1" dirty="0">
              <a:solidFill>
                <a:schemeClr val="accent5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7000892" y="5929330"/>
            <a:ext cx="176939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земляника</a:t>
            </a:r>
            <a:endParaRPr lang="ru-RU" sz="28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4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1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5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0"/>
                            </p:stCondLst>
                            <p:childTnLst>
                              <p:par>
                                <p:cTn id="17" presetID="4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9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4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13" grpId="0" animBg="1"/>
      <p:bldP spid="1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ttp://myscholl.ucoz.ru/_pu/0/66268223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106" t="4141" r="5790" b="4755"/>
          <a:stretch/>
        </p:blipFill>
        <p:spPr bwMode="auto">
          <a:xfrm>
            <a:off x="2051720" y="1052736"/>
            <a:ext cx="6336705" cy="47525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488" y="285728"/>
            <a:ext cx="3786214" cy="796908"/>
          </a:xfr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ru-RU" b="1" i="1" dirty="0" smtClean="0">
                <a:solidFill>
                  <a:srgbClr val="C00000"/>
                </a:solidFill>
              </a:rPr>
              <a:t>6. Память </a:t>
            </a:r>
            <a:endParaRPr lang="ru-RU" b="1" i="1" dirty="0"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785786" y="1142984"/>
            <a:ext cx="8229600" cy="2286016"/>
          </a:xfrm>
          <a:solidFill>
            <a:schemeClr val="accent2">
              <a:lumMod val="20000"/>
              <a:lumOff val="80000"/>
            </a:schemeClr>
          </a:solidFill>
        </p:spPr>
        <p:txBody>
          <a:bodyPr>
            <a:prstTxWarp prst="textPlain">
              <a:avLst>
                <a:gd name="adj" fmla="val 47884"/>
              </a:avLst>
            </a:prstTxWarp>
            <a:norm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>
              <a:buNone/>
            </a:pPr>
            <a:r>
              <a:rPr lang="ru-RU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    Замените одинаковые буквы одинаковыми цифрами, а разные – разными и решите пример:</a:t>
            </a:r>
            <a:endParaRPr lang="ru-RU" b="1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857356" y="3571876"/>
            <a:ext cx="3429024" cy="3139321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r">
              <a:buNone/>
            </a:pPr>
            <a:r>
              <a:rPr lang="ru-RU" sz="6600" b="1" cap="all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glow rad="101600">
                    <a:schemeClr val="accent4">
                      <a:satMod val="175000"/>
                      <a:alpha val="40000"/>
                    </a:schemeClr>
                  </a:glow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один</a:t>
            </a:r>
          </a:p>
          <a:p>
            <a:pPr algn="r">
              <a:buNone/>
            </a:pPr>
            <a:r>
              <a:rPr lang="ru-RU" sz="6600" b="1" u="sng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glow rad="101600">
                    <a:schemeClr val="accent4">
                      <a:satMod val="175000"/>
                      <a:alpha val="40000"/>
                    </a:schemeClr>
                  </a:glow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+</a:t>
            </a:r>
            <a:r>
              <a:rPr lang="ru-RU" sz="6600" b="1" u="sng" cap="all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glow rad="101600">
                    <a:schemeClr val="accent4">
                      <a:satMod val="175000"/>
                      <a:alpha val="40000"/>
                    </a:schemeClr>
                  </a:glow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один</a:t>
            </a:r>
          </a:p>
          <a:p>
            <a:pPr algn="r">
              <a:buNone/>
            </a:pPr>
            <a:r>
              <a:rPr lang="ru-RU" sz="66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glow rad="101600">
                    <a:schemeClr val="accent4">
                      <a:satMod val="175000"/>
                      <a:alpha val="40000"/>
                    </a:schemeClr>
                  </a:glow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МНОГО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572132" y="3571876"/>
            <a:ext cx="3143272" cy="3139321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r">
              <a:buNone/>
            </a:pPr>
            <a:r>
              <a:rPr lang="ru-RU" sz="66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glow rad="101600">
                    <a:schemeClr val="accent4">
                      <a:satMod val="175000"/>
                      <a:alpha val="40000"/>
                    </a:schemeClr>
                  </a:glow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6823</a:t>
            </a:r>
          </a:p>
          <a:p>
            <a:pPr algn="r">
              <a:buNone/>
            </a:pPr>
            <a:r>
              <a:rPr lang="ru-RU" sz="6600" b="1" u="sng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glow rad="101600">
                    <a:schemeClr val="accent4">
                      <a:satMod val="175000"/>
                      <a:alpha val="40000"/>
                    </a:schemeClr>
                  </a:glow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+6823</a:t>
            </a:r>
          </a:p>
          <a:p>
            <a:pPr algn="r">
              <a:buNone/>
            </a:pPr>
            <a:r>
              <a:rPr lang="ru-RU" sz="66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glow rad="101600">
                    <a:schemeClr val="accent4">
                      <a:satMod val="175000"/>
                      <a:alpha val="40000"/>
                    </a:schemeClr>
                  </a:glow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13646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000"/>
                            </p:stCondLst>
                            <p:childTnLst>
                              <p:par>
                                <p:cTn id="17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9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  <p:bldP spid="4" grpId="0" animBg="1"/>
      <p:bldP spid="5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389</TotalTime>
  <Words>639</Words>
  <Application>Microsoft Office PowerPoint</Application>
  <PresentationFormat>Экран (4:3)</PresentationFormat>
  <Paragraphs>142</Paragraphs>
  <Slides>17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26" baseType="lpstr">
      <vt:lpstr>Arial</vt:lpstr>
      <vt:lpstr>Arial Narrow</vt:lpstr>
      <vt:lpstr>Calibri</vt:lpstr>
      <vt:lpstr>Corbel</vt:lpstr>
      <vt:lpstr>Gill Sans MT</vt:lpstr>
      <vt:lpstr>Times New Roman</vt:lpstr>
      <vt:lpstr>Verdana</vt:lpstr>
      <vt:lpstr>Wingdings 2</vt:lpstr>
      <vt:lpstr>Солнцестояние</vt:lpstr>
      <vt:lpstr>Презентация PowerPoint</vt:lpstr>
      <vt:lpstr>Исследуем качества юного математика</vt:lpstr>
      <vt:lpstr>2. Воображение </vt:lpstr>
      <vt:lpstr>3. Умение логически рассуждать.</vt:lpstr>
      <vt:lpstr>4. Наблюдательность</vt:lpstr>
      <vt:lpstr>Несколько тысяч лет тому назад, китайский учёный  ТАНГ, предложил разделить квадрат остроумным способом на 7 частей.</vt:lpstr>
      <vt:lpstr>5. Умение быстро считать.</vt:lpstr>
      <vt:lpstr>Презентация PowerPoint</vt:lpstr>
      <vt:lpstr>6. Память </vt:lpstr>
      <vt:lpstr>7. Воля.</vt:lpstr>
      <vt:lpstr>8. Нестандартное мышление.</vt:lpstr>
      <vt:lpstr>9. Умение применять знания  в творческих условиях.</vt:lpstr>
      <vt:lpstr>10. Аккуратность.</vt:lpstr>
      <vt:lpstr>Презентация PowerPoint</vt:lpstr>
      <vt:lpstr>11. Умение думать, анализировать, рассуждать.</vt:lpstr>
      <vt:lpstr>12. Умение получать удовольствие от того, что делаешь сам.</vt:lpstr>
      <vt:lpstr>Спасибо за работу вы  сегодня хорошо потрудились я вами довольна</vt:lpstr>
    </vt:vector>
  </TitlesOfParts>
  <Company>Дом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Занятие 1. Не боги горшки обжигают</dc:title>
  <dc:creator>Ира</dc:creator>
  <cp:lastModifiedBy>Светлана Захарова</cp:lastModifiedBy>
  <cp:revision>41</cp:revision>
  <dcterms:created xsi:type="dcterms:W3CDTF">2013-10-06T10:10:23Z</dcterms:created>
  <dcterms:modified xsi:type="dcterms:W3CDTF">2016-02-11T18:06:46Z</dcterms:modified>
</cp:coreProperties>
</file>