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21"/>
  </p:notesMasterIdLst>
  <p:sldIdLst>
    <p:sldId id="256" r:id="rId2"/>
    <p:sldId id="257" r:id="rId3"/>
    <p:sldId id="265" r:id="rId4"/>
    <p:sldId id="264" r:id="rId5"/>
    <p:sldId id="263" r:id="rId6"/>
    <p:sldId id="262" r:id="rId7"/>
    <p:sldId id="261" r:id="rId8"/>
    <p:sldId id="260" r:id="rId9"/>
    <p:sldId id="259" r:id="rId10"/>
    <p:sldId id="277" r:id="rId11"/>
    <p:sldId id="270" r:id="rId12"/>
    <p:sldId id="271" r:id="rId13"/>
    <p:sldId id="269" r:id="rId14"/>
    <p:sldId id="278" r:id="rId15"/>
    <p:sldId id="275" r:id="rId16"/>
    <p:sldId id="279" r:id="rId17"/>
    <p:sldId id="280" r:id="rId18"/>
    <p:sldId id="273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9C1F5"/>
    <a:srgbClr val="8BABF1"/>
    <a:srgbClr val="5482EA"/>
    <a:srgbClr val="1515C9"/>
    <a:srgbClr val="2424E8"/>
    <a:srgbClr val="215D2B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08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AD33F-6D46-43AB-9FF0-7FF00623AB16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D55032-3263-4D27-B288-CE2CFCE321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0415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4C71EC6-210F-42DE-9C53-41977AD35B3D}" type="datetimeFigureOut">
              <a:rPr lang="ru-RU" smtClean="0"/>
              <a:t>22.02.2016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3346" y="1052736"/>
            <a:ext cx="7772400" cy="1944216"/>
          </a:xfrm>
        </p:spPr>
        <p:txBody>
          <a:bodyPr>
            <a:normAutofit/>
          </a:bodyPr>
          <a:lstStyle/>
          <a:p>
            <a:r>
              <a:rPr lang="ru-RU" sz="4400" b="1" dirty="0" smtClean="0"/>
              <a:t>РАЗМЕЩЕНИЕ И МИГРАЦИИ НАСЕЛЕНИЯ</a:t>
            </a: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55576" y="6309320"/>
            <a:ext cx="7560840" cy="348208"/>
          </a:xfrm>
        </p:spPr>
        <p:txBody>
          <a:bodyPr>
            <a:normAutofit/>
          </a:bodyPr>
          <a:lstStyle/>
          <a:p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Учитель географии: Баринова Ольга Владимировна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51720" y="211097"/>
            <a:ext cx="4639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chemeClr val="tx2"/>
                </a:solidFill>
              </a:rPr>
              <a:t>КБОУ «Школа дистанционного образования» </a:t>
            </a:r>
          </a:p>
          <a:p>
            <a:pPr algn="ctr"/>
            <a:r>
              <a:rPr lang="ru-RU" sz="1600" dirty="0" smtClean="0">
                <a:solidFill>
                  <a:schemeClr val="tx2"/>
                </a:solidFill>
              </a:rPr>
              <a:t>г. Красноярск</a:t>
            </a:r>
            <a:endParaRPr lang="ru-RU" sz="16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141921"/>
            <a:ext cx="4050481" cy="3036625"/>
          </a:xfrm>
          <a:prstGeom prst="rect">
            <a:avLst/>
          </a:prstGeom>
          <a:noFill/>
          <a:ln w="9525">
            <a:solidFill>
              <a:schemeClr val="accent4">
                <a:lumMod val="75000"/>
              </a:schemeClr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049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1392"/>
            <a:ext cx="9144000" cy="738825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Плотность населения стран мира</a:t>
            </a:r>
            <a:endParaRPr lang="ru-RU" sz="3600" b="1" dirty="0"/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223"/>
            <a:ext cx="9123239" cy="6139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Прямая со стрелкой 11"/>
          <p:cNvCxnSpPr/>
          <p:nvPr/>
        </p:nvCxnSpPr>
        <p:spPr>
          <a:xfrm>
            <a:off x="2915816" y="2276872"/>
            <a:ext cx="792088" cy="41865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4979">
            <a:off x="3217850" y="2743778"/>
            <a:ext cx="9382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19305">
            <a:off x="4874035" y="4313038"/>
            <a:ext cx="9382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35555">
            <a:off x="6506015" y="3972147"/>
            <a:ext cx="938213" cy="573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445957" y="2071164"/>
            <a:ext cx="1831421" cy="595331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  <a:cs typeface="Adobe Arabic" pitchFamily="18" charset="-78"/>
              </a:rPr>
              <a:t>Монако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  <a:cs typeface="Adobe Arabic" pitchFamily="18" charset="-78"/>
              </a:rPr>
              <a:t>18 679 чел/км2</a:t>
            </a:r>
          </a:p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>
          <a:xfrm>
            <a:off x="6987550" y="4067223"/>
            <a:ext cx="1688906" cy="52026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Сингапур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7607 чел/км2</a:t>
            </a:r>
            <a:endParaRPr lang="ru-RU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7" name="Блок-схема: альтернативный процесс 16"/>
          <p:cNvSpPr/>
          <p:nvPr/>
        </p:nvSpPr>
        <p:spPr>
          <a:xfrm>
            <a:off x="3948673" y="4724170"/>
            <a:ext cx="1656185" cy="568354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Мальдивы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1350 чел/км2</a:t>
            </a:r>
            <a:endParaRPr lang="ru-RU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18" name="Блок-схема: альтернативный процесс 17"/>
          <p:cNvSpPr/>
          <p:nvPr/>
        </p:nvSpPr>
        <p:spPr>
          <a:xfrm>
            <a:off x="1907704" y="3212041"/>
            <a:ext cx="1779252" cy="532358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Ватикан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1914 чел/км2</a:t>
            </a:r>
            <a:endParaRPr lang="ru-RU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16938">
            <a:off x="6119399" y="2796028"/>
            <a:ext cx="822325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Блок-схема: альтернативный процесс 14"/>
          <p:cNvSpPr/>
          <p:nvPr/>
        </p:nvSpPr>
        <p:spPr>
          <a:xfrm>
            <a:off x="6572163" y="2924944"/>
            <a:ext cx="1647532" cy="553276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Бангладеш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Palatino Linotype" panose="02040502050505030304" pitchFamily="18" charset="0"/>
              </a:rPr>
              <a:t>1087 чел/км2</a:t>
            </a:r>
            <a:endParaRPr lang="ru-RU" b="1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5036103" y="1196752"/>
            <a:ext cx="1575916" cy="504056"/>
          </a:xfrm>
          <a:prstGeom prst="flowChartAlternateProcess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Россия</a:t>
            </a:r>
          </a:p>
          <a:p>
            <a:pPr algn="ctr"/>
            <a:r>
              <a:rPr lang="ru-RU" b="1" dirty="0" smtClean="0">
                <a:solidFill>
                  <a:schemeClr val="bg2">
                    <a:lumMod val="25000"/>
                  </a:schemeClr>
                </a:solidFill>
                <a:latin typeface="Palatino Linotype" panose="02040502050505030304" pitchFamily="18" charset="0"/>
              </a:rPr>
              <a:t>8,5 чел/км2</a:t>
            </a:r>
            <a:endParaRPr lang="ru-RU" b="1" dirty="0">
              <a:solidFill>
                <a:schemeClr val="bg2">
                  <a:lumMod val="25000"/>
                </a:schemeClr>
              </a:solidFill>
              <a:latin typeface="Palatino Linotype" panose="0204050205050503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07310">
            <a:off x="6200832" y="1990328"/>
            <a:ext cx="93821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36367">
            <a:off x="6585877" y="5443555"/>
            <a:ext cx="93821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232756"/>
            <a:ext cx="938213" cy="57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Блок-схема: альтернативный процесс 5"/>
          <p:cNvSpPr/>
          <p:nvPr/>
        </p:nvSpPr>
        <p:spPr>
          <a:xfrm>
            <a:off x="1434800" y="908720"/>
            <a:ext cx="1728192" cy="57606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rPr>
              <a:t>Исландия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rPr>
              <a:t>3,1 чел/км2</a:t>
            </a:r>
          </a:p>
          <a:p>
            <a:pPr algn="ctr"/>
            <a:endParaRPr lang="ru-RU" dirty="0"/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5580112" y="5877272"/>
            <a:ext cx="1656184" cy="576064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rPr>
              <a:t>Австралия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rPr>
              <a:t>2,8 чел/км2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4" name="Блок-схема: альтернативный процесс 3"/>
          <p:cNvSpPr/>
          <p:nvPr/>
        </p:nvSpPr>
        <p:spPr>
          <a:xfrm>
            <a:off x="6776201" y="1772045"/>
            <a:ext cx="1443494" cy="504056"/>
          </a:xfrm>
          <a:prstGeom prst="flowChartAlternateProcess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rPr>
              <a:t>Монголия</a:t>
            </a: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Palatino Linotype" panose="02040502050505030304" pitchFamily="18" charset="0"/>
              </a:rPr>
              <a:t>2 чел/км2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7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  <p:bldP spid="15" grpId="0" animBg="1"/>
      <p:bldP spid="3" grpId="0" animBg="1"/>
      <p:bldP spid="6" grpId="0" animBg="1"/>
      <p:bldP spid="5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Миграции населения</a:t>
            </a:r>
            <a:endParaRPr lang="ru-RU" sz="4400" b="1" dirty="0"/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7544" y="2276872"/>
            <a:ext cx="4896544" cy="29523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«Люди не перелетные птицы, и их переселение объясняется не биологическими , а общественными законами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».</a:t>
            </a:r>
          </a:p>
          <a:p>
            <a:pPr marL="0" indent="0" algn="r">
              <a:buNone/>
            </a:pP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                                           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556792"/>
            <a:ext cx="2808312" cy="395972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704784" y="5661248"/>
            <a:ext cx="27927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i="1" dirty="0">
                <a:latin typeface="+mj-lt"/>
              </a:rPr>
              <a:t>Н.Н</a:t>
            </a:r>
            <a:r>
              <a:rPr lang="ru-RU" sz="2800" i="1" dirty="0" smtClean="0">
                <a:latin typeface="+mj-lt"/>
              </a:rPr>
              <a:t>. </a:t>
            </a:r>
            <a:r>
              <a:rPr lang="ru-RU" sz="2800" i="1" dirty="0" err="1" smtClean="0">
                <a:latin typeface="+mj-lt"/>
              </a:rPr>
              <a:t>Баранский</a:t>
            </a:r>
            <a:endParaRPr lang="ru-RU" sz="28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725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1512168"/>
          </a:xfr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Миграция населения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—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это </a:t>
            </a:r>
            <a:r>
              <a:rPr lang="ru-RU" dirty="0">
                <a:solidFill>
                  <a:schemeClr val="tx2">
                    <a:lumMod val="75000"/>
                  </a:schemeClr>
                </a:solidFill>
              </a:rPr>
              <a:t>«любое территориальное перемещение населения, связанное с пересечением как внешних, так и внутренних границ административно-территориальных 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образований».</a:t>
            </a:r>
            <a:endParaRPr lang="ru-RU" b="1" dirty="0"/>
          </a:p>
        </p:txBody>
      </p:sp>
      <p:pic>
        <p:nvPicPr>
          <p:cNvPr id="1026" name="Picture 2" descr="C:\Users\Виктор\Desktop\миграци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41" y="1988840"/>
            <a:ext cx="7421631" cy="468052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323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гнутая вправо стрелка 8"/>
          <p:cNvSpPr/>
          <p:nvPr/>
        </p:nvSpPr>
        <p:spPr>
          <a:xfrm rot="18861947">
            <a:off x="7007094" y="2485299"/>
            <a:ext cx="1177436" cy="2248802"/>
          </a:xfrm>
          <a:prstGeom prst="curvedLeftArrow">
            <a:avLst/>
          </a:prstGeom>
          <a:solidFill>
            <a:srgbClr val="2424E8"/>
          </a:solidFill>
          <a:ln>
            <a:solidFill>
              <a:srgbClr val="1515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Выгнутая влево стрелка 7"/>
          <p:cNvSpPr/>
          <p:nvPr/>
        </p:nvSpPr>
        <p:spPr>
          <a:xfrm rot="3110959">
            <a:off x="1478066" y="2423182"/>
            <a:ext cx="1117147" cy="2190527"/>
          </a:xfrm>
          <a:prstGeom prst="curvedRightArrow">
            <a:avLst/>
          </a:prstGeom>
          <a:solidFill>
            <a:srgbClr val="2424E8"/>
          </a:solidFill>
          <a:ln>
            <a:solidFill>
              <a:srgbClr val="1515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Внешние миграции</a:t>
            </a:r>
            <a:endParaRPr lang="ru-RU" sz="44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331640" y="980728"/>
            <a:ext cx="6732934" cy="532656"/>
          </a:xfrm>
          <a:solidFill>
            <a:schemeClr val="bg2">
              <a:lumMod val="9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Перемещения людей между странами мира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2424E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     НАПРАВЛЕННОСТИ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48064" y="1772816"/>
            <a:ext cx="3760390" cy="923330"/>
          </a:xfrm>
          <a:prstGeom prst="rect">
            <a:avLst/>
          </a:prstGeom>
          <a:noFill/>
          <a:ln>
            <a:solidFill>
              <a:srgbClr val="1515C9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Иммиграция </a:t>
            </a:r>
            <a:r>
              <a:rPr lang="ru-RU" dirty="0" smtClean="0"/>
              <a:t>– </a:t>
            </a:r>
            <a:r>
              <a:rPr lang="ru-RU" u="sng" dirty="0" smtClean="0"/>
              <a:t>въезд</a:t>
            </a:r>
            <a:r>
              <a:rPr lang="ru-RU" dirty="0" smtClean="0"/>
              <a:t> в страну на постоянное или временное проживание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056910" y="1772816"/>
            <a:ext cx="3947138" cy="923330"/>
          </a:xfrm>
          <a:prstGeom prst="rect">
            <a:avLst/>
          </a:prstGeom>
          <a:noFill/>
          <a:ln cap="rnd">
            <a:solidFill>
              <a:srgbClr val="1515C9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Эмиграция</a:t>
            </a:r>
            <a:r>
              <a:rPr lang="ru-RU" dirty="0" smtClean="0"/>
              <a:t> – </a:t>
            </a:r>
            <a:r>
              <a:rPr lang="ru-RU" u="sng" dirty="0" smtClean="0"/>
              <a:t>выезд</a:t>
            </a:r>
            <a:r>
              <a:rPr lang="ru-RU" dirty="0" smtClean="0"/>
              <a:t> из страны на постоянное или временное проживание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784325" cy="35718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763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Внутренние миграции</a:t>
            </a:r>
            <a:endParaRPr lang="ru-RU" sz="44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1331640" y="980728"/>
            <a:ext cx="7200800" cy="532656"/>
          </a:xfrm>
          <a:solidFill>
            <a:schemeClr val="bg2">
              <a:lumMod val="9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Перемещения населения в пределах своей страны</a:t>
            </a:r>
            <a:endParaRPr lang="ru-RU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827584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2424E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     НАПРАВЛЕННОСТИ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37992"/>
            <a:ext cx="1684997" cy="2361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694237"/>
            <a:ext cx="23352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966044"/>
            <a:ext cx="16891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3" y="1700808"/>
            <a:ext cx="1689100" cy="235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003103"/>
            <a:ext cx="22764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90" y="1866800"/>
            <a:ext cx="22764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трелка вправо 5"/>
          <p:cNvSpPr/>
          <p:nvPr/>
        </p:nvSpPr>
        <p:spPr>
          <a:xfrm>
            <a:off x="2293294" y="2991172"/>
            <a:ext cx="1008112" cy="142453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267745" y="1966044"/>
            <a:ext cx="1023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002060"/>
                </a:solidFill>
              </a:rPr>
              <a:t>з города в город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1" name="Круговая стрелка 10"/>
          <p:cNvSpPr/>
          <p:nvPr/>
        </p:nvSpPr>
        <p:spPr>
          <a:xfrm rot="3708760">
            <a:off x="7332072" y="2287474"/>
            <a:ext cx="697451" cy="798239"/>
          </a:xfrm>
          <a:prstGeom prst="circularArrow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04565" y="1960413"/>
            <a:ext cx="103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002060"/>
                </a:solidFill>
              </a:rPr>
              <a:t>з села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село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02832" y="5013175"/>
            <a:ext cx="1032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и</a:t>
            </a:r>
            <a:r>
              <a:rPr lang="ru-RU" b="1" dirty="0" smtClean="0">
                <a:solidFill>
                  <a:srgbClr val="002060"/>
                </a:solidFill>
              </a:rPr>
              <a:t>з села </a:t>
            </a:r>
          </a:p>
          <a:p>
            <a:r>
              <a:rPr lang="ru-RU" b="1" dirty="0" smtClean="0">
                <a:solidFill>
                  <a:srgbClr val="002060"/>
                </a:solidFill>
              </a:rPr>
              <a:t>в город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832" y="5782468"/>
            <a:ext cx="1006475" cy="13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  <p:bldP spid="11" grpId="0" animBg="1"/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Временные миграции</a:t>
            </a:r>
            <a:endParaRPr lang="ru-RU" sz="4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3742" y="0"/>
            <a:ext cx="827584" cy="68568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2424E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   ПРОДОЛЖИТЕЛЬНОСТИ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15616" y="1052736"/>
            <a:ext cx="3373686" cy="1706885"/>
          </a:xfrm>
          <a:prstGeom prst="roundRect">
            <a:avLst/>
          </a:prstGeom>
          <a:solidFill>
            <a:srgbClr val="A9C1F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Сезонные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</a:rPr>
              <a:t>(сезонные работы)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8104" y="4293096"/>
            <a:ext cx="3348956" cy="1728192"/>
          </a:xfrm>
          <a:prstGeom prst="roundRect">
            <a:avLst/>
          </a:prstGeom>
          <a:solidFill>
            <a:srgbClr val="A9C1F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Маятниковые 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</a:rPr>
              <a:t>(из пригорода в город на работу, учебу)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145532" y="2636912"/>
            <a:ext cx="3373686" cy="1728193"/>
          </a:xfrm>
          <a:prstGeom prst="roundRect">
            <a:avLst/>
          </a:prstGeom>
          <a:solidFill>
            <a:srgbClr val="A9C1F5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 b="1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endParaRPr lang="ru-RU" sz="2400" b="1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Вахтовые </a:t>
            </a:r>
          </a:p>
          <a:p>
            <a:pPr algn="ctr"/>
            <a:r>
              <a:rPr lang="ru-RU" sz="2400" b="1" i="1" dirty="0">
                <a:solidFill>
                  <a:srgbClr val="002060"/>
                </a:solidFill>
              </a:rPr>
              <a:t>(</a:t>
            </a:r>
            <a:r>
              <a:rPr lang="ru-RU" sz="2000" i="1" dirty="0" smtClean="0">
                <a:solidFill>
                  <a:srgbClr val="002060"/>
                </a:solidFill>
              </a:rPr>
              <a:t>пребывание </a:t>
            </a:r>
            <a:r>
              <a:rPr lang="ru-RU" sz="2000" i="1" dirty="0">
                <a:solidFill>
                  <a:srgbClr val="002060"/>
                </a:solidFill>
              </a:rPr>
              <a:t>в районах с экстремальными природными условиями)</a:t>
            </a:r>
          </a:p>
          <a:p>
            <a:pPr algn="ctr"/>
            <a:endParaRPr lang="ru-RU" sz="2400" b="1" dirty="0" smtClean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ctr"/>
            <a:endParaRPr lang="ru-RU" sz="2400" b="1" dirty="0">
              <a:solidFill>
                <a:schemeClr val="tx2">
                  <a:lumMod val="90000"/>
                  <a:lumOff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59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41"/>
            <a:ext cx="827584" cy="68568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2424E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ПО  СПОСОБУ   ОРГАНИЗАЦИИ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9860429">
            <a:off x="1053595" y="2401471"/>
            <a:ext cx="1008112" cy="86409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309"/>
            <a:ext cx="4192390" cy="284624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535897" y="1484784"/>
            <a:ext cx="282615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Добровольные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29448" y="5013176"/>
            <a:ext cx="282615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Принудительные</a:t>
            </a:r>
            <a:endParaRPr lang="ru-RU" sz="2400" b="1" dirty="0"/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650710"/>
            <a:ext cx="4192389" cy="266372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Стрелка вправо 1"/>
          <p:cNvSpPr/>
          <p:nvPr/>
        </p:nvSpPr>
        <p:spPr>
          <a:xfrm rot="1872066">
            <a:off x="1053595" y="3429570"/>
            <a:ext cx="1012448" cy="864096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9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141"/>
            <a:ext cx="827584" cy="685685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175">
            <a:solidFill>
              <a:srgbClr val="2424E8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ПРИЧИНЫ   МИГРАЦИЙ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Стрелка вправо 3"/>
          <p:cNvSpPr/>
          <p:nvPr/>
        </p:nvSpPr>
        <p:spPr>
          <a:xfrm>
            <a:off x="1259632" y="188640"/>
            <a:ext cx="864096" cy="72008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2331392" y="188640"/>
            <a:ext cx="2552943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Социально-</a:t>
            </a:r>
          </a:p>
          <a:p>
            <a:r>
              <a:rPr lang="ru-RU" sz="2400" b="1" dirty="0" smtClean="0"/>
              <a:t>экономические</a:t>
            </a:r>
            <a:endParaRPr lang="ru-RU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2347140" y="2456428"/>
            <a:ext cx="2521445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Религиозные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370790" y="3564518"/>
            <a:ext cx="2497795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Семейно-</a:t>
            </a:r>
          </a:p>
          <a:p>
            <a:r>
              <a:rPr lang="ru-RU" sz="2400" b="1" dirty="0" smtClean="0"/>
              <a:t>бытовые</a:t>
            </a: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2414471" y="4793704"/>
            <a:ext cx="2454114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Военные</a:t>
            </a:r>
            <a:endParaRPr lang="ru-RU" sz="24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8" y="5805264"/>
            <a:ext cx="12382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8" y="4632097"/>
            <a:ext cx="12382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8" y="3543186"/>
            <a:ext cx="12382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8" y="2365767"/>
            <a:ext cx="12382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478" y="1227766"/>
            <a:ext cx="12382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347140" y="1389274"/>
            <a:ext cx="2521446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lvl="0"/>
            <a:r>
              <a:rPr lang="ru-RU" sz="2400" b="1" dirty="0" smtClean="0">
                <a:solidFill>
                  <a:prstClr val="black"/>
                </a:solidFill>
              </a:rPr>
              <a:t>Политические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385846" y="5934471"/>
            <a:ext cx="2523448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2">
                <a:lumMod val="90000"/>
                <a:lumOff val="1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Национальные</a:t>
            </a:r>
            <a:endParaRPr lang="ru-RU" sz="2400" b="1" dirty="0"/>
          </a:p>
        </p:txBody>
      </p: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34" y="1210031"/>
            <a:ext cx="8200512" cy="5330333"/>
          </a:xfrm>
          <a:prstGeom prst="rect">
            <a:avLst/>
          </a:prstGeom>
          <a:noFill/>
          <a:ln w="9525">
            <a:solidFill>
              <a:schemeClr val="tx2">
                <a:lumMod val="90000"/>
                <a:lumOff val="10000"/>
              </a:schemeClr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8640"/>
            <a:ext cx="123825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035841" y="317846"/>
            <a:ext cx="3108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/>
              <a:t>Трудовая миграция</a:t>
            </a:r>
            <a:endParaRPr lang="ru-RU" sz="2400" b="1" i="1" u="sng" dirty="0"/>
          </a:p>
        </p:txBody>
      </p:sp>
      <p:sp>
        <p:nvSpPr>
          <p:cNvPr id="13" name="Овал 12"/>
          <p:cNvSpPr/>
          <p:nvPr/>
        </p:nvSpPr>
        <p:spPr>
          <a:xfrm>
            <a:off x="3923928" y="1850939"/>
            <a:ext cx="1411213" cy="1218021"/>
          </a:xfrm>
          <a:prstGeom prst="ellipse">
            <a:avLst/>
          </a:prstGeom>
          <a:noFill/>
          <a:ln w="57150">
            <a:solidFill>
              <a:srgbClr val="FFFF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42" y="1988840"/>
            <a:ext cx="14636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168" y="2687260"/>
            <a:ext cx="1463675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835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 animBg="1"/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Домашнее задание</a:t>
            </a:r>
            <a:endParaRPr lang="ru-RU" sz="4400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  <a:t>1.	Тема 3, параграф 3.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2">
                    <a:lumMod val="90000"/>
                    <a:lumOff val="10000"/>
                  </a:schemeClr>
                </a:solidFill>
                <a:latin typeface="Palatino Linotype" panose="02040502050505030304" pitchFamily="18" charset="0"/>
              </a:rPr>
              <a:t>2.	Задание 14,15,16 на странице 92.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0964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844824"/>
            <a:ext cx="8229600" cy="1600200"/>
          </a:xfrm>
        </p:spPr>
        <p:txBody>
          <a:bodyPr/>
          <a:lstStyle/>
          <a:p>
            <a:r>
              <a:rPr lang="ru-RU" b="1" dirty="0" smtClean="0"/>
              <a:t>Спасибо за внимание!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972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Цели урока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424936" cy="324036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Сформировать знания об особенностях размещения населения</a:t>
            </a: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Выяснить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от каких факторов зависит расселение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людей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Изучить причины и виды миграций населения.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44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План урока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Размещение населения на земле. Районы основного проживания людей.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Факторы, влияющие на размещение населения.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Плотность населения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Миграции населения</a:t>
            </a:r>
          </a:p>
          <a:p>
            <a:pPr marL="457200" indent="-457200">
              <a:buFont typeface="+mj-lt"/>
              <a:buAutoNum type="arabicPeriod"/>
            </a:pPr>
            <a:endParaRPr lang="ru-RU" dirty="0" smtClean="0"/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79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73882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b="1" dirty="0" smtClean="0"/>
              <a:t>Районы </a:t>
            </a:r>
            <a:r>
              <a:rPr lang="ru-RU" sz="3600" b="1" dirty="0"/>
              <a:t>основного проживания людей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25" y="926690"/>
            <a:ext cx="9096575" cy="593131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732" y="2492896"/>
            <a:ext cx="1130735" cy="6360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564" y="1484784"/>
            <a:ext cx="934411" cy="700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56" y="1390721"/>
            <a:ext cx="933450" cy="70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995682"/>
            <a:ext cx="1008112" cy="630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933056"/>
            <a:ext cx="988981" cy="616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4045" y="4495843"/>
            <a:ext cx="1011237" cy="633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282" y="6021288"/>
            <a:ext cx="933450" cy="701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63224" y="1262262"/>
            <a:ext cx="1513556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50021"/>
                </a:solidFill>
                <a:latin typeface="Palatino Linotype" panose="02040502050505030304" pitchFamily="18" charset="0"/>
              </a:rPr>
              <a:t>15 % суши 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Palatino Linotype" panose="02040502050505030304" pitchFamily="18" charset="0"/>
              </a:rPr>
              <a:t>не освоено </a:t>
            </a:r>
          </a:p>
          <a:p>
            <a:pPr algn="ctr"/>
            <a:r>
              <a:rPr lang="ru-RU" b="1" dirty="0" smtClean="0">
                <a:solidFill>
                  <a:srgbClr val="A50021"/>
                </a:solidFill>
                <a:latin typeface="Palatino Linotype" panose="02040502050505030304" pitchFamily="18" charset="0"/>
              </a:rPr>
              <a:t>людьми!!!</a:t>
            </a:r>
            <a:endParaRPr lang="ru-RU" b="1" dirty="0">
              <a:solidFill>
                <a:srgbClr val="A50021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789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08504" cy="122413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600" b="1" dirty="0"/>
              <a:t>Факторы, влияющие на размещение населения. 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364088" y="2060848"/>
            <a:ext cx="3112694" cy="1424608"/>
          </a:xfrm>
          <a:prstGeom prst="roundRect">
            <a:avLst/>
          </a:prstGeom>
          <a:solidFill>
            <a:srgbClr val="8BABF1"/>
          </a:solidFill>
          <a:ln w="635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Экономический 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915816" y="4293096"/>
            <a:ext cx="3112694" cy="1424608"/>
          </a:xfrm>
          <a:prstGeom prst="roundRect">
            <a:avLst/>
          </a:prstGeom>
          <a:solidFill>
            <a:srgbClr val="8BABF1"/>
          </a:solidFill>
          <a:ln w="31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Исторический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фактор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971600" y="2060848"/>
            <a:ext cx="3112695" cy="1424608"/>
          </a:xfrm>
          <a:prstGeom prst="roundRect">
            <a:avLst/>
          </a:prstGeom>
          <a:solidFill>
            <a:srgbClr val="8BABF1"/>
          </a:solidFill>
          <a:ln w="31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Природные условия</a:t>
            </a:r>
            <a:endParaRPr lang="ru-RU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3297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4400" b="1" dirty="0" smtClean="0"/>
              <a:t>Природные условия</a:t>
            </a:r>
            <a:endParaRPr lang="ru-RU" sz="4400" b="1" dirty="0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1836" y="2428470"/>
            <a:ext cx="4038600" cy="222640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8114"/>
            <a:ext cx="4185791" cy="374650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9592" y="5448791"/>
            <a:ext cx="32624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Распределение населения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высотным зонам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04048" y="4797152"/>
            <a:ext cx="3518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Распределение населения от </a:t>
            </a:r>
            <a:endParaRPr lang="ru-RU" b="1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ru-RU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степени удаленности </a:t>
            </a:r>
            <a:r>
              <a:rPr lang="ru-RU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от моря</a:t>
            </a:r>
          </a:p>
        </p:txBody>
      </p:sp>
    </p:spTree>
    <p:extLst>
      <p:ext uri="{BB962C8B-B14F-4D97-AF65-F5344CB8AC3E}">
        <p14:creationId xmlns:p14="http://schemas.microsoft.com/office/powerpoint/2010/main" val="303053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164" y="1629536"/>
            <a:ext cx="6767686" cy="43970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Исторический фактор</a:t>
            </a:r>
            <a:endParaRPr lang="ru-RU" sz="4400" b="1" dirty="0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4811" y="980728"/>
            <a:ext cx="5706286" cy="539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652" y="1916832"/>
            <a:ext cx="288032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dirty="0" smtClean="0"/>
              <a:t>1 этап. </a:t>
            </a:r>
          </a:p>
          <a:p>
            <a:r>
              <a:rPr lang="ru-RU" b="1" dirty="0" smtClean="0"/>
              <a:t>Речные цивилизации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4652" y="3109371"/>
            <a:ext cx="2880320" cy="6463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dirty="0" smtClean="0"/>
              <a:t>2 этап.</a:t>
            </a:r>
          </a:p>
          <a:p>
            <a:r>
              <a:rPr lang="ru-RU" b="1" dirty="0" smtClean="0"/>
              <a:t>Морские цивилизации</a:t>
            </a:r>
            <a:endParaRPr lang="ru-RU" b="1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84783"/>
            <a:ext cx="4602163" cy="4541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4652" y="4278982"/>
            <a:ext cx="2906024" cy="9233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ru-RU" b="1" dirty="0" smtClean="0"/>
              <a:t>3 этап.  </a:t>
            </a:r>
          </a:p>
          <a:p>
            <a:r>
              <a:rPr lang="ru-RU" b="1" dirty="0" smtClean="0"/>
              <a:t>Океанские цивилизации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218168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Экономический фактор</a:t>
            </a:r>
            <a:endParaRPr lang="ru-RU" sz="44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3901778" cy="2731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33114"/>
            <a:ext cx="3418217" cy="2586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3569" y="1811821"/>
            <a:ext cx="3216238" cy="1015663"/>
          </a:xfrm>
          <a:prstGeom prst="rect">
            <a:avLst/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Богатство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природными ресурсами</a:t>
            </a:r>
            <a:endParaRPr lang="ru-RU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59461" y="1811820"/>
            <a:ext cx="2808312" cy="1031051"/>
          </a:xfrm>
          <a:prstGeom prst="rect">
            <a:avLst/>
          </a:prstGeom>
          <a:noFill/>
          <a:ln w="1905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endParaRPr lang="ru-RU" sz="9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Занятость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аселения</a:t>
            </a:r>
          </a:p>
          <a:p>
            <a:endParaRPr lang="ru-RU" sz="11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1302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38825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/>
              <a:t>Плотность населения мира</a:t>
            </a:r>
            <a:endParaRPr lang="ru-RU" sz="4400" b="1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464537"/>
              </p:ext>
            </p:extLst>
          </p:nvPr>
        </p:nvGraphicFramePr>
        <p:xfrm>
          <a:off x="467544" y="977811"/>
          <a:ext cx="8352927" cy="502920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784309"/>
                <a:gridCol w="2544283"/>
                <a:gridCol w="3024335"/>
              </a:tblGrid>
              <a:tr h="388640">
                <a:tc>
                  <a:txBody>
                    <a:bodyPr/>
                    <a:lstStyle/>
                    <a:p>
                      <a:r>
                        <a:rPr lang="ru-RU" dirty="0" smtClean="0"/>
                        <a:t>Группы стран с различной плотностью населения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Примеры </a:t>
                      </a:r>
                    </a:p>
                    <a:p>
                      <a:r>
                        <a:rPr lang="ru-RU" dirty="0" smtClean="0"/>
                        <a:t>стран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Причины, объясняющие картину плотности населения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Страны с равномерно низкой плотностью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Страны с равномерно высокой плотностью населения</a:t>
                      </a:r>
                    </a:p>
                    <a:p>
                      <a:endParaRPr lang="ru-RU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ru-RU" b="1" i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r>
                        <a:rPr lang="ru-RU" dirty="0" smtClean="0"/>
                        <a:t>Страны, имеющие районы с высокой и низкой плотностью</a:t>
                      </a:r>
                    </a:p>
                    <a:p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92422" y="2222342"/>
            <a:ext cx="2242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Нигер, Австралия,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Монголия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58395" y="3284984"/>
            <a:ext cx="19335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Индия, ФРГ,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Италия, Греция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92173" y="4653136"/>
            <a:ext cx="2053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Канада, Россия, </a:t>
            </a:r>
            <a:endParaRPr lang="ru-RU" b="1" i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Бразилия</a:t>
            </a:r>
            <a:r>
              <a:rPr lang="ru-RU" b="1" i="1" dirty="0">
                <a:solidFill>
                  <a:srgbClr val="C00000"/>
                </a:solidFill>
              </a:rPr>
              <a:t>, Китай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20754" y="2204864"/>
            <a:ext cx="2957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C00000"/>
                </a:solidFill>
              </a:rPr>
              <a:t>Засушливый климат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rgbClr val="C00000"/>
                </a:solidFill>
              </a:rPr>
              <a:t>Не имеют выхода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к морю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2160" y="3128194"/>
            <a:ext cx="24721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Благоприятные </a:t>
            </a:r>
            <a:endParaRPr lang="ru-RU" b="1" i="1" dirty="0" smtClean="0">
              <a:solidFill>
                <a:srgbClr val="C00000"/>
              </a:solidFill>
            </a:endParaRPr>
          </a:p>
          <a:p>
            <a:r>
              <a:rPr lang="ru-RU" b="1" i="1" dirty="0" smtClean="0">
                <a:solidFill>
                  <a:srgbClr val="C00000"/>
                </a:solidFill>
              </a:rPr>
              <a:t>условия проживания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на всей территории </a:t>
            </a:r>
          </a:p>
          <a:p>
            <a:r>
              <a:rPr lang="ru-RU" b="1" i="1" dirty="0" smtClean="0">
                <a:solidFill>
                  <a:srgbClr val="C00000"/>
                </a:solidFill>
              </a:rPr>
              <a:t>страны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8138" y="4509120"/>
            <a:ext cx="3028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C00000"/>
                </a:solidFill>
              </a:rPr>
              <a:t>Природные, социальные и экономические условия сильно различаются в разных районах страны</a:t>
            </a:r>
            <a:endParaRPr lang="ru-RU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31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2899</TotalTime>
  <Words>394</Words>
  <Application>Microsoft Office PowerPoint</Application>
  <PresentationFormat>Экран (4:3)</PresentationFormat>
  <Paragraphs>131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Исполнительная</vt:lpstr>
      <vt:lpstr>РАЗМЕЩЕНИЕ И МИГРАЦИИ НАСЕЛЕНИЯ</vt:lpstr>
      <vt:lpstr>Цели урока</vt:lpstr>
      <vt:lpstr>План урока</vt:lpstr>
      <vt:lpstr>Районы основного проживания людей</vt:lpstr>
      <vt:lpstr>Факторы, влияющие на размещение населения. </vt:lpstr>
      <vt:lpstr>Природные условия</vt:lpstr>
      <vt:lpstr>Исторический фактор</vt:lpstr>
      <vt:lpstr>Экономический фактор</vt:lpstr>
      <vt:lpstr>Плотность населения мира</vt:lpstr>
      <vt:lpstr>Плотность населения стран мира</vt:lpstr>
      <vt:lpstr>Миграции населения</vt:lpstr>
      <vt:lpstr>Презентация PowerPoint</vt:lpstr>
      <vt:lpstr>Внешние миграции</vt:lpstr>
      <vt:lpstr>Внутренние миграции</vt:lpstr>
      <vt:lpstr>Временные миграции</vt:lpstr>
      <vt:lpstr>Презентация PowerPoint</vt:lpstr>
      <vt:lpstr>Презентация PowerPoint</vt:lpstr>
      <vt:lpstr>Домашнее задание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Виктор Баринов</dc:creator>
  <cp:lastModifiedBy>Виктор Баринов</cp:lastModifiedBy>
  <cp:revision>60</cp:revision>
  <dcterms:created xsi:type="dcterms:W3CDTF">2016-02-18T08:08:40Z</dcterms:created>
  <dcterms:modified xsi:type="dcterms:W3CDTF">2016-02-22T07:49:47Z</dcterms:modified>
</cp:coreProperties>
</file>