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19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5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4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7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15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7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5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8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2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1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3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CA2130-C51A-4156-9600-E2A07A635F1A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8D70E4-7774-46D3-BFEC-5880993170F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Получение хлора в лаборатории и изучение его </a:t>
            </a:r>
            <a:r>
              <a:rPr lang="ru-RU" sz="6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свойств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11 класс)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Иванова Татьяна Юрьевна</a:t>
            </a:r>
          </a:p>
          <a:p>
            <a:pPr algn="ctr"/>
            <a:r>
              <a:rPr lang="ru-RU" dirty="0" smtClean="0"/>
              <a:t>ГБОУ Школа № 1034 ЮАО. </a:t>
            </a:r>
            <a:r>
              <a:rPr lang="ru-RU" dirty="0" err="1"/>
              <a:t>г</a:t>
            </a:r>
            <a:r>
              <a:rPr lang="ru-RU" dirty="0" err="1" smtClean="0"/>
              <a:t>.Москва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7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Восстановление брома и йода </a:t>
            </a:r>
            <a:r>
              <a:rPr lang="ru-RU" dirty="0" smtClean="0"/>
              <a:t>раствором сульфита натрия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838" y="2266554"/>
            <a:ext cx="4525963" cy="33944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7384" y="2261448"/>
            <a:ext cx="4485117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еще можно получить хлор в </a:t>
            </a:r>
            <a:r>
              <a:rPr lang="ru-RU" dirty="0" smtClean="0"/>
              <a:t>лаборатории?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099" y="1739462"/>
            <a:ext cx="7846931" cy="23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Какие реакции возможно провести в приборе АПХР?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9501" y="1737361"/>
            <a:ext cx="6604997" cy="45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При работе с ядовитыми </a:t>
            </a:r>
            <a:r>
              <a:rPr lang="ru-RU" sz="4000" dirty="0" smtClean="0"/>
              <a:t>веществами строго соблюдайте правила техники безопасности</a:t>
            </a:r>
          </a:p>
          <a:p>
            <a:pPr marL="0" indent="0" algn="ctr">
              <a:buNone/>
            </a:pPr>
            <a:r>
              <a:rPr lang="ru-RU" sz="4000" dirty="0" smtClean="0"/>
              <a:t>и  придерживайтесь </a:t>
            </a:r>
            <a:r>
              <a:rPr lang="ru-RU" sz="4000" dirty="0" smtClean="0"/>
              <a:t>инструкции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700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13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Получить хлор в лаборатории с использованием прибора для проведения химических реакций(АПХР)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Изучить окислительно-восстановительные свойства хлора.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Закрепить </a:t>
            </a:r>
            <a:r>
              <a:rPr lang="ru-RU" sz="3200" dirty="0" smtClean="0"/>
              <a:t>практические навыки </a:t>
            </a:r>
            <a:r>
              <a:rPr lang="ru-RU" sz="3200" dirty="0" smtClean="0"/>
              <a:t>работы в </a:t>
            </a:r>
            <a:r>
              <a:rPr lang="ru-RU" sz="3200" dirty="0" smtClean="0"/>
              <a:t>лаборатории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137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23503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Оборудование для проведения опыта (АПХР) </a:t>
            </a:r>
            <a:br>
              <a:rPr lang="ru-RU" sz="3200" dirty="0" smtClean="0"/>
            </a:br>
            <a:r>
              <a:rPr lang="ru-RU" sz="3200" dirty="0" smtClean="0"/>
              <a:t>колба  круглодонная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</a:t>
            </a:r>
            <a:r>
              <a:rPr lang="ru-RU" sz="3200" dirty="0" smtClean="0"/>
              <a:t>капельная </a:t>
            </a:r>
            <a:r>
              <a:rPr lang="ru-RU" sz="3200" dirty="0" smtClean="0"/>
              <a:t>воронка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насадки </a:t>
            </a:r>
            <a:r>
              <a:rPr lang="ru-RU" sz="3200" dirty="0" smtClean="0"/>
              <a:t>для </a:t>
            </a:r>
            <a:r>
              <a:rPr lang="ru-RU" sz="3200" dirty="0" smtClean="0"/>
              <a:t>растворов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/>
              <a:t>стеклянные пробки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" y="2924944"/>
            <a:ext cx="4525963" cy="3394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2969438"/>
            <a:ext cx="4481537" cy="336115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843808" y="1700808"/>
            <a:ext cx="1944216" cy="2376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475656" y="1412776"/>
            <a:ext cx="144016" cy="2088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43808" y="2492896"/>
            <a:ext cx="720080" cy="2304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04248" y="220486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1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Реактивы для получения </a:t>
            </a:r>
            <a:r>
              <a:rPr lang="ru-RU" dirty="0" smtClean="0"/>
              <a:t>хлора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2г </a:t>
            </a:r>
            <a:r>
              <a:rPr lang="en-US" dirty="0" smtClean="0">
                <a:solidFill>
                  <a:srgbClr val="FF0000"/>
                </a:solidFill>
              </a:rPr>
              <a:t>MnO</a:t>
            </a:r>
            <a:r>
              <a:rPr lang="en-US" sz="3200" dirty="0" smtClean="0">
                <a:solidFill>
                  <a:srgbClr val="FF0000"/>
                </a:solidFill>
              </a:rPr>
              <a:t>2 + </a:t>
            </a: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ru-RU" dirty="0" smtClean="0">
                <a:solidFill>
                  <a:srgbClr val="FF0000"/>
                </a:solidFill>
              </a:rPr>
              <a:t>мл НС</a:t>
            </a:r>
            <a:r>
              <a:rPr lang="en-US" dirty="0" smtClean="0">
                <a:solidFill>
                  <a:srgbClr val="FF0000"/>
                </a:solidFill>
              </a:rPr>
              <a:t>l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ru-RU" sz="3200" dirty="0" err="1" smtClean="0">
                <a:solidFill>
                  <a:srgbClr val="FF0000"/>
                </a:solidFill>
              </a:rPr>
              <a:t>конц</a:t>
            </a:r>
            <a:r>
              <a:rPr lang="ru-RU" sz="3200" dirty="0" smtClean="0">
                <a:solidFill>
                  <a:srgbClr val="FF0000"/>
                </a:solidFill>
              </a:rPr>
              <a:t>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628801"/>
            <a:ext cx="4320480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b="1456"/>
          <a:stretch/>
        </p:blipFill>
        <p:spPr>
          <a:xfrm rot="5400000">
            <a:off x="4133631" y="2097412"/>
            <a:ext cx="4802013" cy="38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исследования окислительных свойств хлора нам понадобятся </a:t>
            </a:r>
            <a:r>
              <a:rPr lang="ru-RU" dirty="0" smtClean="0"/>
              <a:t>вещества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-1" b="2122"/>
          <a:stretch/>
        </p:blipFill>
        <p:spPr>
          <a:xfrm rot="5400000">
            <a:off x="4006254" y="2194546"/>
            <a:ext cx="4453956" cy="3322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b="1000"/>
          <a:stretch/>
        </p:blipFill>
        <p:spPr>
          <a:xfrm rot="5400000">
            <a:off x="413451" y="1826908"/>
            <a:ext cx="4453956" cy="40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22062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Серная кислота используется для осушения </a:t>
            </a:r>
            <a:r>
              <a:rPr lang="ru-RU" sz="3600" dirty="0" smtClean="0"/>
              <a:t>газа 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Внимание</a:t>
            </a:r>
            <a:r>
              <a:rPr lang="ru-RU" sz="3600" dirty="0" smtClean="0">
                <a:solidFill>
                  <a:srgbClr val="FF0000"/>
                </a:solidFill>
              </a:rPr>
              <a:t>! Работаем с кислотой в </a:t>
            </a:r>
            <a:r>
              <a:rPr lang="ru-RU" sz="3600" dirty="0" smtClean="0">
                <a:solidFill>
                  <a:srgbClr val="FF0000"/>
                </a:solidFill>
              </a:rPr>
              <a:t>перчатках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3068638"/>
            <a:ext cx="2938527" cy="3139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1601" r="9402" b="2115"/>
          <a:stretch/>
        </p:blipFill>
        <p:spPr>
          <a:xfrm>
            <a:off x="4544691" y="3035739"/>
            <a:ext cx="435648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Собираем прибор по схеме рисунка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9007" y="2159751"/>
            <a:ext cx="4530436" cy="3395749"/>
          </a:xfrm>
        </p:spPr>
      </p:pic>
      <p:sp>
        <p:nvSpPr>
          <p:cNvPr id="5" name="Прямоугольник 4"/>
          <p:cNvSpPr/>
          <p:nvPr/>
        </p:nvSpPr>
        <p:spPr>
          <a:xfrm>
            <a:off x="1449274" y="1986586"/>
            <a:ext cx="1152128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 (р-р)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4899824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MnO</a:t>
            </a:r>
            <a:r>
              <a:rPr lang="en-US" sz="1600" b="1" dirty="0" smtClean="0"/>
              <a:t>2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743300"/>
            <a:ext cx="146068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r>
              <a:rPr lang="ru-RU" b="1" dirty="0" smtClean="0"/>
              <a:t>С</a:t>
            </a:r>
            <a:r>
              <a:rPr lang="en-US" b="1" dirty="0" smtClean="0"/>
              <a:t>l(</a:t>
            </a:r>
            <a:r>
              <a:rPr lang="ru-RU" b="1" dirty="0" err="1" smtClean="0"/>
              <a:t>конц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01304" y="3141025"/>
            <a:ext cx="10224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r>
              <a:rPr lang="en-US" b="1" dirty="0" smtClean="0"/>
              <a:t>I (</a:t>
            </a:r>
            <a:r>
              <a:rPr lang="ru-RU" b="1" dirty="0" smtClean="0"/>
              <a:t>р-р)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89172" y="4415408"/>
            <a:ext cx="113042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КВ</a:t>
            </a:r>
            <a:r>
              <a:rPr lang="en-US" b="1" dirty="0" smtClean="0"/>
              <a:t>r(</a:t>
            </a:r>
            <a:r>
              <a:rPr lang="ru-RU" b="1" dirty="0" smtClean="0"/>
              <a:t>р-р)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616138" y="1977400"/>
            <a:ext cx="1584176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753188" y="2697519"/>
            <a:ext cx="1476340" cy="7031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3"/>
          </p:cNvCxnSpPr>
          <p:nvPr/>
        </p:nvCxnSpPr>
        <p:spPr>
          <a:xfrm flipV="1">
            <a:off x="2519596" y="3589040"/>
            <a:ext cx="1548348" cy="128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572000" y="4200500"/>
            <a:ext cx="432048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172778" y="5410934"/>
            <a:ext cx="1098122" cy="2191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899884" y="5800700"/>
            <a:ext cx="135426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  <a:r>
              <a:rPr lang="ru-RU" sz="1600" b="1" dirty="0" smtClean="0"/>
              <a:t>2</a:t>
            </a:r>
            <a:r>
              <a:rPr lang="en-US" b="1" dirty="0" smtClean="0"/>
              <a:t>SO</a:t>
            </a:r>
            <a:r>
              <a:rPr lang="en-US" sz="1600" b="1" dirty="0" smtClean="0"/>
              <a:t>4 (</a:t>
            </a:r>
            <a:r>
              <a:rPr lang="ru-RU" sz="1600" b="1" dirty="0" err="1" smtClean="0"/>
              <a:t>конц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2998006" y="4657700"/>
            <a:ext cx="997930" cy="1485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0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Прибор в вытяжном </a:t>
            </a:r>
            <a:r>
              <a:rPr lang="ru-RU" dirty="0" smtClean="0"/>
              <a:t>шкафу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9641" y="2412168"/>
            <a:ext cx="4530436" cy="3395749"/>
          </a:xfrm>
        </p:spPr>
      </p:pic>
    </p:spTree>
    <p:extLst>
      <p:ext uri="{BB962C8B-B14F-4D97-AF65-F5344CB8AC3E}">
        <p14:creationId xmlns:p14="http://schemas.microsoft.com/office/powerpoint/2010/main" val="33364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Изменения, происходящие </a:t>
            </a:r>
            <a:r>
              <a:rPr lang="ru-RU" dirty="0" smtClean="0"/>
              <a:t>с веществами в процессе химической реакции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9" t="1887" r="2359" b="-1887"/>
          <a:stretch/>
        </p:blipFill>
        <p:spPr>
          <a:xfrm rot="5400000">
            <a:off x="-359119" y="2304218"/>
            <a:ext cx="5037701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4257" y="2348315"/>
            <a:ext cx="5157192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148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Batang</vt:lpstr>
      <vt:lpstr>Calibri</vt:lpstr>
      <vt:lpstr>Calibri Light</vt:lpstr>
      <vt:lpstr>Times New Roman</vt:lpstr>
      <vt:lpstr>Wingdings</vt:lpstr>
      <vt:lpstr>Ретро</vt:lpstr>
      <vt:lpstr>Получение хлора в лаборатории и изучение его свойств  (11 класс)</vt:lpstr>
      <vt:lpstr>Цель работы</vt:lpstr>
      <vt:lpstr>Оборудование для проведения опыта (АПХР)  колба  круглодонная                                                    капельная воронка                                                  насадки для растворов  стеклянные пробки</vt:lpstr>
      <vt:lpstr>Реактивы для получения хлора  2г MnO2 + 10 мл НСl (конц)</vt:lpstr>
      <vt:lpstr>Для исследования окислительных свойств хлора нам понадобятся вещества</vt:lpstr>
      <vt:lpstr>Серная кислота используется для осушения газа  Внимание! Работаем с кислотой в перчатках</vt:lpstr>
      <vt:lpstr>Собираем прибор по схеме рисунка</vt:lpstr>
      <vt:lpstr>Прибор в вытяжном шкафу</vt:lpstr>
      <vt:lpstr>Изменения, происходящие с веществами в процессе химической реакции</vt:lpstr>
      <vt:lpstr>Восстановление брома и йода раствором сульфита натрия</vt:lpstr>
      <vt:lpstr>Как еще можно получить хлор в лаборатории?</vt:lpstr>
      <vt:lpstr>Какие реакции возможно провести в приборе АПХР?</vt:lpstr>
      <vt:lpstr>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хлора в лаборатории и изучение его свойств (11 класс)</dc:title>
  <dc:creator>Asus</dc:creator>
  <cp:lastModifiedBy>Asus</cp:lastModifiedBy>
  <cp:revision>12</cp:revision>
  <dcterms:created xsi:type="dcterms:W3CDTF">2016-02-25T09:42:55Z</dcterms:created>
  <dcterms:modified xsi:type="dcterms:W3CDTF">2016-02-26T17:21:42Z</dcterms:modified>
</cp:coreProperties>
</file>