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5"/>
  </p:notesMasterIdLst>
  <p:sldIdLst>
    <p:sldId id="266" r:id="rId2"/>
    <p:sldId id="278" r:id="rId3"/>
    <p:sldId id="279" r:id="rId4"/>
    <p:sldId id="264" r:id="rId5"/>
    <p:sldId id="280" r:id="rId6"/>
    <p:sldId id="281" r:id="rId7"/>
    <p:sldId id="282" r:id="rId8"/>
    <p:sldId id="293" r:id="rId9"/>
    <p:sldId id="294" r:id="rId10"/>
    <p:sldId id="295" r:id="rId11"/>
    <p:sldId id="284" r:id="rId12"/>
    <p:sldId id="285" r:id="rId13"/>
    <p:sldId id="286" r:id="rId14"/>
    <p:sldId id="287" r:id="rId15"/>
    <p:sldId id="276" r:id="rId16"/>
    <p:sldId id="288" r:id="rId17"/>
    <p:sldId id="289" r:id="rId18"/>
    <p:sldId id="290" r:id="rId19"/>
    <p:sldId id="291" r:id="rId20"/>
    <p:sldId id="297" r:id="rId21"/>
    <p:sldId id="292" r:id="rId22"/>
    <p:sldId id="277" r:id="rId23"/>
    <p:sldId id="267" r:id="rId24"/>
    <p:sldId id="268" r:id="rId25"/>
    <p:sldId id="269" r:id="rId26"/>
    <p:sldId id="296" r:id="rId27"/>
    <p:sldId id="270" r:id="rId28"/>
    <p:sldId id="271" r:id="rId29"/>
    <p:sldId id="272" r:id="rId30"/>
    <p:sldId id="273" r:id="rId31"/>
    <p:sldId id="274" r:id="rId32"/>
    <p:sldId id="275" r:id="rId33"/>
    <p:sldId id="29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9B4727D-16CC-44E3-B0AD-DDFD913F29CE}">
          <p14:sldIdLst>
            <p14:sldId id="266"/>
            <p14:sldId id="278"/>
            <p14:sldId id="279"/>
            <p14:sldId id="264"/>
            <p14:sldId id="280"/>
            <p14:sldId id="281"/>
            <p14:sldId id="282"/>
            <p14:sldId id="293"/>
            <p14:sldId id="294"/>
            <p14:sldId id="295"/>
          </p14:sldIdLst>
        </p14:section>
        <p14:section name="Раздел без заголовка" id="{59CB2B13-5116-475D-ACDC-76AF13BA477F}">
          <p14:sldIdLst>
            <p14:sldId id="284"/>
            <p14:sldId id="285"/>
            <p14:sldId id="286"/>
            <p14:sldId id="287"/>
            <p14:sldId id="276"/>
            <p14:sldId id="288"/>
            <p14:sldId id="289"/>
            <p14:sldId id="290"/>
            <p14:sldId id="291"/>
            <p14:sldId id="297"/>
            <p14:sldId id="292"/>
            <p14:sldId id="277"/>
            <p14:sldId id="267"/>
            <p14:sldId id="268"/>
            <p14:sldId id="269"/>
            <p14:sldId id="296"/>
            <p14:sldId id="270"/>
            <p14:sldId id="271"/>
            <p14:sldId id="272"/>
            <p14:sldId id="273"/>
            <p14:sldId id="274"/>
            <p14:sldId id="275"/>
            <p14:sldId id="29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B3C414"/>
    <a:srgbClr val="E37303"/>
    <a:srgbClr val="9900FF"/>
    <a:srgbClr val="CCFF33"/>
    <a:srgbClr val="DEA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FBAB4-544A-4226-9392-111038552459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C50FF-C632-4E72-B7A2-D222D26503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572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C50FF-C632-4E72-B7A2-D222D26503A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743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C50FF-C632-4E72-B7A2-D222D26503A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395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C50FF-C632-4E72-B7A2-D222D26503AD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470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05E8-6337-44C3-85EA-964D20D302E3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FC7E-9CC9-45D0-B952-B9A9527D30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05E8-6337-44C3-85EA-964D20D302E3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FC7E-9CC9-45D0-B952-B9A9527D30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05E8-6337-44C3-85EA-964D20D302E3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FC7E-9CC9-45D0-B952-B9A9527D30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05E8-6337-44C3-85EA-964D20D302E3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FC7E-9CC9-45D0-B952-B9A9527D30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05E8-6337-44C3-85EA-964D20D302E3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FC7E-9CC9-45D0-B952-B9A9527D30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05E8-6337-44C3-85EA-964D20D302E3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FC7E-9CC9-45D0-B952-B9A9527D30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05E8-6337-44C3-85EA-964D20D302E3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FC7E-9CC9-45D0-B952-B9A9527D30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05E8-6337-44C3-85EA-964D20D302E3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FC7E-9CC9-45D0-B952-B9A9527D30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05E8-6337-44C3-85EA-964D20D302E3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FC7E-9CC9-45D0-B952-B9A9527D30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05E8-6337-44C3-85EA-964D20D302E3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FC7E-9CC9-45D0-B952-B9A9527D30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05E8-6337-44C3-85EA-964D20D302E3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FC7E-9CC9-45D0-B952-B9A9527D30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FB205E8-6337-44C3-85EA-964D20D302E3}" type="datetimeFigureOut">
              <a:rPr lang="ru-RU" smtClean="0"/>
              <a:pPr/>
              <a:t>27.02.2016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4EBFC7E-9CC9-45D0-B952-B9A9527D308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ages.yandex.ru/" TargetMode="External"/><Relationship Id="rId2" Type="http://schemas.openxmlformats.org/officeDocument/2006/relationships/hyperlink" Target="http://www.learningstationmusic.com/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muzofon.com/" TargetMode="External"/><Relationship Id="rId4" Type="http://schemas.openxmlformats.org/officeDocument/2006/relationships/hyperlink" Target="http://www.youtube.com/watch?v=373wQ-X35Ro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4644008" y="5736094"/>
            <a:ext cx="449178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b="1" dirty="0" err="1">
                <a:solidFill>
                  <a:srgbClr val="0000CC"/>
                </a:solidFill>
                <a:latin typeface="Times New Roman" pitchFamily="18" charset="0"/>
              </a:rPr>
              <a:t>Шайгарданова</a:t>
            </a:r>
            <a:r>
              <a:rPr lang="ru-RU" altLang="ru-RU" b="1" dirty="0">
                <a:solidFill>
                  <a:srgbClr val="0000CC"/>
                </a:solidFill>
                <a:latin typeface="Times New Roman" pitchFamily="18" charset="0"/>
              </a:rPr>
              <a:t> Л.З., учитель английского языка МАОУ «СОШ№56» г. Набережные Челны</a:t>
            </a:r>
          </a:p>
          <a:p>
            <a:pPr eaLnBrk="1" hangingPunct="1">
              <a:spcBef>
                <a:spcPct val="50000"/>
              </a:spcBef>
            </a:pPr>
            <a:endParaRPr lang="ru-RU" altLang="ru-RU" b="1" dirty="0">
              <a:solidFill>
                <a:srgbClr val="006666"/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7704" y="332656"/>
            <a:ext cx="511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True friends</a:t>
            </a:r>
            <a:endParaRPr lang="ru-RU" sz="4000" b="1" dirty="0">
              <a:solidFill>
                <a:srgbClr val="0000FF"/>
              </a:solidFill>
            </a:endParaRPr>
          </a:p>
        </p:txBody>
      </p:sp>
      <p:pic>
        <p:nvPicPr>
          <p:cNvPr id="13314" name="Picture 2" descr="C:\Users\Шайгардановлар\Pictures\Project\ру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32" y="1301996"/>
            <a:ext cx="4608512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22590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Шайгардановлар\Pictures\Project\227878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97259"/>
            <a:ext cx="2304256" cy="275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Шайгардановлар\Pictures\Project\tom_soer_2011_HDRip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279247"/>
            <a:ext cx="2480683" cy="296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Шайгардановлар\Pictures\Project\0062a58bf14bf8a47dca3bee532b81e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24" y="3789038"/>
            <a:ext cx="2669282" cy="266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Users\Шайгардановлар\Pictures\Project\134260668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253" y="3880876"/>
            <a:ext cx="2938630" cy="248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C:\Users\Шайгардановлар\Pictures\Project\23e888bd0ac22836d88ba900eabc30c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72907"/>
            <a:ext cx="3506363" cy="240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C:\Users\Шайгардановлар\Pictures\Project\4576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150" y="3933056"/>
            <a:ext cx="2680090" cy="201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807825" y="3117449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latin typeface="Britannic Bold" panose="020B0903060703020204" pitchFamily="34" charset="0"/>
              </a:rPr>
              <a:t>True friends</a:t>
            </a:r>
            <a:endParaRPr lang="ru-RU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72336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07704" y="332656"/>
            <a:ext cx="511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“Different opinions”</a:t>
            </a:r>
            <a:endParaRPr lang="ru-RU" sz="4000" b="1" dirty="0">
              <a:solidFill>
                <a:srgbClr val="0000FF"/>
              </a:solidFill>
            </a:endParaRPr>
          </a:p>
        </p:txBody>
      </p:sp>
      <p:pic>
        <p:nvPicPr>
          <p:cNvPr id="16386" name="Picture 2" descr="C:\Users\Шайгардановлар\Pictures\Project\fe248e26cae456dd05fabc3a7b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40542"/>
            <a:ext cx="6441319" cy="455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udok-Parohoda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431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99591" y="332656"/>
            <a:ext cx="7057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CC"/>
                </a:solidFill>
              </a:rPr>
              <a:t>Think Write Round </a:t>
            </a:r>
            <a:r>
              <a:rPr lang="en-US" sz="4000" b="1" dirty="0">
                <a:solidFill>
                  <a:srgbClr val="0000CC"/>
                </a:solidFill>
              </a:rPr>
              <a:t>Robin</a:t>
            </a:r>
            <a:endParaRPr lang="ru-RU" sz="4000" b="1" dirty="0">
              <a:solidFill>
                <a:srgbClr val="0000FF"/>
              </a:solidFill>
            </a:endParaRPr>
          </a:p>
        </p:txBody>
      </p:sp>
      <p:pic>
        <p:nvPicPr>
          <p:cNvPr id="17410" name="Picture 2" descr="L:\Pictures\практические-работы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028" y="1484784"/>
            <a:ext cx="4936579" cy="446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3209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99591" y="332656"/>
            <a:ext cx="7057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CC"/>
                </a:solidFill>
              </a:rPr>
              <a:t>Single Round </a:t>
            </a:r>
            <a:r>
              <a:rPr lang="en-US" sz="4000" b="1" dirty="0">
                <a:solidFill>
                  <a:srgbClr val="0000CC"/>
                </a:solidFill>
              </a:rPr>
              <a:t>Robin</a:t>
            </a:r>
            <a:endParaRPr lang="ru-RU" sz="4000" b="1" dirty="0">
              <a:solidFill>
                <a:srgbClr val="0000FF"/>
              </a:solidFill>
            </a:endParaRPr>
          </a:p>
        </p:txBody>
      </p:sp>
      <p:pic>
        <p:nvPicPr>
          <p:cNvPr id="16387" name="Picture 3" descr="C:\Users\Шайгардановлар\Pictures\Project\групп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7620075" cy="508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9369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9552" y="332656"/>
            <a:ext cx="8064895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trust secrets with somebody – </a:t>
            </a:r>
            <a:r>
              <a:rPr lang="tt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доверят</a:t>
            </a: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ь секреты кому-либо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rgbClr val="E373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on nerves</a:t>
            </a:r>
            <a:r>
              <a:rPr lang="ru-RU" sz="3600" b="1" dirty="0" smtClean="0">
                <a:solidFill>
                  <a:srgbClr val="E373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3600" b="1" i="1" dirty="0" smtClean="0">
                <a:solidFill>
                  <a:srgbClr val="E373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действовать на нервы</a:t>
            </a:r>
            <a:r>
              <a:rPr lang="en-US" sz="3600" b="1" i="1" dirty="0" smtClean="0">
                <a:solidFill>
                  <a:srgbClr val="E373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rely on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положиться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</a:rPr>
              <a:t>cheer up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 - </a:t>
            </a:r>
            <a:r>
              <a:rPr lang="ru-RU" sz="3600" b="1" i="1" dirty="0" smtClean="0">
                <a:solidFill>
                  <a:schemeClr val="accent3">
                    <a:lumMod val="50000"/>
                  </a:schemeClr>
                </a:solidFill>
              </a:rPr>
              <a:t>подбодрить</a:t>
            </a:r>
            <a:r>
              <a:rPr lang="en-US" sz="3600" b="1" i="1" dirty="0" smtClean="0">
                <a:solidFill>
                  <a:schemeClr val="accent3">
                    <a:lumMod val="50000"/>
                  </a:schemeClr>
                </a:solidFill>
              </a:rPr>
              <a:t>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up with</a:t>
            </a:r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подружиться</a:t>
            </a:r>
            <a:r>
              <a:rPr lang="en-US" sz="36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you are down</a:t>
            </a:r>
            <a:r>
              <a:rPr lang="ru-RU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36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когда тебе грустно;</a:t>
            </a:r>
            <a:endParaRPr lang="en-US" sz="3600" b="1" i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hang out with</a:t>
            </a:r>
            <a:r>
              <a:rPr lang="ru-RU" sz="3600" b="1" dirty="0" smtClean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3600" b="1" i="1" dirty="0" smtClean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проводить</a:t>
            </a:r>
            <a:r>
              <a:rPr lang="ru-RU" sz="3600" b="1" dirty="0" smtClean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i="1" dirty="0" smtClean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свободное время</a:t>
            </a:r>
            <a:endParaRPr lang="en-US" sz="3600" b="1" i="1" dirty="0" smtClean="0">
              <a:solidFill>
                <a:srgbClr val="99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 algn="ctr">
              <a:buFontTx/>
              <a:buChar char="-"/>
            </a:pPr>
            <a:endParaRPr lang="en-US" sz="4000" b="1" dirty="0" smtClean="0">
              <a:solidFill>
                <a:srgbClr val="0000CC"/>
              </a:solidFill>
            </a:endParaRPr>
          </a:p>
          <a:p>
            <a:pPr marL="571500" indent="-571500" algn="ctr">
              <a:buFontTx/>
              <a:buChar char="-"/>
            </a:pPr>
            <a:endParaRPr lang="ru-RU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0734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Шайгардановлар\Pictures\Project\54401490_0_1e7e_7a780944_X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325171"/>
            <a:ext cx="3639418" cy="509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1" y="332656"/>
            <a:ext cx="7057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CC"/>
                </a:solidFill>
              </a:rPr>
              <a:t>Watch out! Pirates!</a:t>
            </a:r>
            <a:endParaRPr lang="ru-RU" sz="4000" b="1" dirty="0">
              <a:solidFill>
                <a:srgbClr val="0000FF"/>
              </a:solidFill>
            </a:endParaRPr>
          </a:p>
        </p:txBody>
      </p:sp>
      <p:pic>
        <p:nvPicPr>
          <p:cNvPr id="2" name="Klaus Badelt - He's A Pirate (from MyTrackList.Com!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541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1" y="332656"/>
            <a:ext cx="7057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CC"/>
                </a:solidFill>
              </a:rPr>
              <a:t>Jot Thoughts</a:t>
            </a:r>
            <a:endParaRPr lang="ru-RU" sz="4000" b="1" dirty="0">
              <a:solidFill>
                <a:srgbClr val="0000FF"/>
              </a:solidFill>
            </a:endParaRPr>
          </a:p>
        </p:txBody>
      </p:sp>
      <p:pic>
        <p:nvPicPr>
          <p:cNvPr id="18437" name="Picture 5" descr="C:\Users\Шайгардановлар\Pictures\Project\69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157" y="1473325"/>
            <a:ext cx="6654006" cy="451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7783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1" y="332656"/>
            <a:ext cx="7057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Tic-Tac-Toe</a:t>
            </a:r>
            <a:endParaRPr lang="ru-RU" sz="4000" b="1" dirty="0">
              <a:solidFill>
                <a:srgbClr val="0000FF"/>
              </a:solidFill>
            </a:endParaRPr>
          </a:p>
        </p:txBody>
      </p:sp>
      <p:pic>
        <p:nvPicPr>
          <p:cNvPr id="20483" name="Picture 3" descr="C:\Users\Шайгардановлар\Pictures\Project\3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042" y="1124744"/>
            <a:ext cx="496855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13422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1" y="332656"/>
            <a:ext cx="7057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kern="0" dirty="0">
                <a:solidFill>
                  <a:srgbClr val="0000CC"/>
                </a:solidFill>
                <a:latin typeface="Arial"/>
              </a:rPr>
              <a:t>Let’s have a rest!</a:t>
            </a:r>
            <a:endParaRPr lang="ru-RU" sz="4000" b="1" dirty="0">
              <a:solidFill>
                <a:srgbClr val="0000FF"/>
              </a:solidFill>
            </a:endParaRPr>
          </a:p>
        </p:txBody>
      </p:sp>
      <p:pic>
        <p:nvPicPr>
          <p:cNvPr id="14339" name="Picture 3" descr="C:\Users\Шайгардановлар\Pictures\Project\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44893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9209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1" y="332656"/>
            <a:ext cx="7057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kern="0" dirty="0" smtClean="0">
                <a:solidFill>
                  <a:srgbClr val="0000CC"/>
                </a:solidFill>
                <a:latin typeface="Arial"/>
              </a:rPr>
              <a:t>“A friend in need”</a:t>
            </a:r>
            <a:endParaRPr lang="ru-RU" sz="4000" b="1" dirty="0">
              <a:solidFill>
                <a:srgbClr val="0000FF"/>
              </a:solidFill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79" y="1102097"/>
            <a:ext cx="7362598" cy="519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lesk-voln-Kriki-chaek-gudok-parohoda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031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1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228" y="1124744"/>
            <a:ext cx="4629674" cy="4188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331640" y="5736094"/>
            <a:ext cx="69847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ru-RU" sz="4000" b="1" dirty="0" smtClean="0">
                <a:solidFill>
                  <a:srgbClr val="0000FF"/>
                </a:solidFill>
                <a:latin typeface="Times New Roman" pitchFamily="18" charset="0"/>
              </a:rPr>
              <a:t>One for all and all for one!</a:t>
            </a:r>
            <a:endParaRPr lang="ru-RU" altLang="ru-RU" sz="40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7704" y="332656"/>
            <a:ext cx="511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Team Cheer</a:t>
            </a:r>
            <a:endParaRPr lang="ru-RU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4033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20072" y="116633"/>
            <a:ext cx="3816424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Answer the questions:</a:t>
            </a:r>
          </a:p>
          <a:p>
            <a:endParaRPr lang="en-US" sz="3600" b="1" dirty="0" smtClean="0">
              <a:solidFill>
                <a:srgbClr val="0000FF"/>
              </a:solidFill>
            </a:endParaRPr>
          </a:p>
          <a:p>
            <a:pPr marL="742950" indent="-742950" algn="ctr">
              <a:buAutoNum type="arabicParenR"/>
            </a:pPr>
            <a:r>
              <a:rPr lang="en-US" sz="3600" b="1" dirty="0" smtClean="0">
                <a:solidFill>
                  <a:srgbClr val="0000FF"/>
                </a:solidFill>
              </a:rPr>
              <a:t>Is </a:t>
            </a:r>
            <a:r>
              <a:rPr lang="en-US" sz="3600" b="1" dirty="0">
                <a:solidFill>
                  <a:srgbClr val="0000FF"/>
                </a:solidFill>
              </a:rPr>
              <a:t>Jim a true friend? Why</a:t>
            </a:r>
            <a:r>
              <a:rPr lang="en-US" sz="3600" b="1" dirty="0" smtClean="0">
                <a:solidFill>
                  <a:srgbClr val="0000FF"/>
                </a:solidFill>
              </a:rPr>
              <a:t>?</a:t>
            </a:r>
          </a:p>
          <a:p>
            <a:pPr algn="ctr"/>
            <a:endParaRPr lang="en-US" sz="3600" b="1" dirty="0">
              <a:solidFill>
                <a:srgbClr val="0000FF"/>
              </a:solidFill>
            </a:endParaRPr>
          </a:p>
          <a:p>
            <a:pPr algn="ctr"/>
            <a:r>
              <a:rPr lang="en-US" sz="3600" b="1" dirty="0">
                <a:solidFill>
                  <a:srgbClr val="0000FF"/>
                </a:solidFill>
              </a:rPr>
              <a:t>2) What would you do in this situation, if you were Jim?</a:t>
            </a:r>
          </a:p>
          <a:p>
            <a:endParaRPr lang="en-US" sz="4000" b="1" dirty="0" smtClean="0">
              <a:solidFill>
                <a:srgbClr val="0000FF"/>
              </a:solidFill>
            </a:endParaRPr>
          </a:p>
          <a:p>
            <a:pPr algn="ctr"/>
            <a:endParaRPr lang="ru-RU" sz="4000" b="1" dirty="0">
              <a:solidFill>
                <a:srgbClr val="0000FF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4942177" cy="512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7785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1" y="332656"/>
            <a:ext cx="7057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kern="0" dirty="0" smtClean="0">
                <a:solidFill>
                  <a:srgbClr val="0000CC"/>
                </a:solidFill>
                <a:latin typeface="Arial"/>
              </a:rPr>
              <a:t>Mix Pair Share</a:t>
            </a:r>
            <a:endParaRPr lang="ru-RU" sz="4000" b="1" dirty="0">
              <a:solidFill>
                <a:srgbClr val="0000FF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33" y="1628800"/>
            <a:ext cx="7317970" cy="4132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Witch_Doctor_-_The_Witch_Doctor_Song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185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899591" y="332656"/>
            <a:ext cx="7057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kern="0" dirty="0" smtClean="0">
                <a:solidFill>
                  <a:srgbClr val="0000CC"/>
                </a:solidFill>
                <a:latin typeface="Arial"/>
              </a:rPr>
              <a:t>Timed Pair Share</a:t>
            </a:r>
            <a:endParaRPr lang="ru-RU" sz="4000" b="1" dirty="0">
              <a:solidFill>
                <a:srgbClr val="0000FF"/>
              </a:solidFill>
            </a:endParaRPr>
          </a:p>
        </p:txBody>
      </p:sp>
      <p:pic>
        <p:nvPicPr>
          <p:cNvPr id="12305" name="Picture 17" descr="C:\Users\Шайгардановлар\Pictures\Project\пар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7"/>
            <a:ext cx="7337637" cy="47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0959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20072" y="116633"/>
            <a:ext cx="3816424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Answer the questions:</a:t>
            </a:r>
          </a:p>
          <a:p>
            <a:endParaRPr lang="en-US" sz="3600" b="1" dirty="0" smtClean="0">
              <a:solidFill>
                <a:srgbClr val="0000FF"/>
              </a:solidFill>
            </a:endParaRPr>
          </a:p>
          <a:p>
            <a:pPr marL="742950" indent="-742950" algn="ctr">
              <a:buAutoNum type="arabicParenR"/>
            </a:pPr>
            <a:r>
              <a:rPr lang="en-US" sz="3600" b="1" dirty="0" smtClean="0">
                <a:solidFill>
                  <a:srgbClr val="0000FF"/>
                </a:solidFill>
              </a:rPr>
              <a:t>Is </a:t>
            </a:r>
            <a:r>
              <a:rPr lang="en-US" sz="3600" b="1" dirty="0">
                <a:solidFill>
                  <a:srgbClr val="0000FF"/>
                </a:solidFill>
              </a:rPr>
              <a:t>Jim a true friend? Why</a:t>
            </a:r>
            <a:r>
              <a:rPr lang="en-US" sz="3600" b="1" dirty="0" smtClean="0">
                <a:solidFill>
                  <a:srgbClr val="0000FF"/>
                </a:solidFill>
              </a:rPr>
              <a:t>?</a:t>
            </a:r>
          </a:p>
          <a:p>
            <a:pPr algn="ctr"/>
            <a:endParaRPr lang="en-US" sz="3600" b="1" dirty="0">
              <a:solidFill>
                <a:srgbClr val="0000FF"/>
              </a:solidFill>
            </a:endParaRPr>
          </a:p>
          <a:p>
            <a:pPr algn="ctr"/>
            <a:r>
              <a:rPr lang="en-US" sz="3600" b="1" dirty="0">
                <a:solidFill>
                  <a:srgbClr val="0000FF"/>
                </a:solidFill>
              </a:rPr>
              <a:t>2) What would you do in this situation, if you were Jim?</a:t>
            </a:r>
          </a:p>
          <a:p>
            <a:endParaRPr lang="en-US" sz="4000" b="1" dirty="0" smtClean="0">
              <a:solidFill>
                <a:srgbClr val="0000FF"/>
              </a:solidFill>
            </a:endParaRPr>
          </a:p>
          <a:p>
            <a:pPr algn="ctr"/>
            <a:endParaRPr lang="ru-RU" sz="4000" b="1" dirty="0">
              <a:solidFill>
                <a:srgbClr val="0000FF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4942177" cy="512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9668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7984" y="44624"/>
            <a:ext cx="466615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 smtClean="0">
              <a:solidFill>
                <a:srgbClr val="0000FF"/>
              </a:solidFill>
            </a:endParaRPr>
          </a:p>
          <a:p>
            <a:pPr marL="742950" indent="-742950" algn="ctr">
              <a:buAutoNum type="arabicParenR"/>
            </a:pPr>
            <a:r>
              <a:rPr lang="en-US" sz="3600" b="1" dirty="0" smtClean="0">
                <a:solidFill>
                  <a:srgbClr val="0000FF"/>
                </a:solidFill>
              </a:rPr>
              <a:t>Is </a:t>
            </a:r>
            <a:r>
              <a:rPr lang="en-US" sz="3600" b="1" dirty="0">
                <a:solidFill>
                  <a:srgbClr val="0000FF"/>
                </a:solidFill>
              </a:rPr>
              <a:t>Tim a true friend? Why</a:t>
            </a:r>
            <a:r>
              <a:rPr lang="en-US" sz="3600" b="1" dirty="0" smtClean="0">
                <a:solidFill>
                  <a:srgbClr val="0000FF"/>
                </a:solidFill>
              </a:rPr>
              <a:t>?</a:t>
            </a:r>
            <a:endParaRPr lang="ru-RU" sz="3600" b="1" dirty="0" smtClean="0">
              <a:solidFill>
                <a:srgbClr val="0000FF"/>
              </a:solidFill>
            </a:endParaRPr>
          </a:p>
          <a:p>
            <a:pPr marL="742950" indent="-742950" algn="ctr">
              <a:buAutoNum type="arabicParenR"/>
            </a:pPr>
            <a:endParaRPr lang="en-US" sz="3600" b="1" dirty="0">
              <a:solidFill>
                <a:srgbClr val="0000FF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0000FF"/>
                </a:solidFill>
              </a:rPr>
              <a:t>   </a:t>
            </a:r>
            <a:r>
              <a:rPr lang="en-US" sz="3600" b="1" dirty="0" smtClean="0">
                <a:solidFill>
                  <a:srgbClr val="0000FF"/>
                </a:solidFill>
              </a:rPr>
              <a:t>2</a:t>
            </a:r>
            <a:r>
              <a:rPr lang="en-US" sz="3600" b="1" dirty="0">
                <a:solidFill>
                  <a:srgbClr val="0000FF"/>
                </a:solidFill>
              </a:rPr>
              <a:t>) What would you do in this situation, if you were </a:t>
            </a:r>
            <a:r>
              <a:rPr lang="en-US" sz="3600" b="1" dirty="0" smtClean="0">
                <a:solidFill>
                  <a:srgbClr val="0000FF"/>
                </a:solidFill>
              </a:rPr>
              <a:t>Tim?</a:t>
            </a:r>
            <a:endParaRPr lang="ru-RU" sz="3600" b="1" dirty="0" smtClean="0">
              <a:solidFill>
                <a:srgbClr val="0000FF"/>
              </a:solidFill>
            </a:endParaRPr>
          </a:p>
          <a:p>
            <a:pPr algn="ctr"/>
            <a:endParaRPr lang="ru-RU" sz="3600" b="1" dirty="0">
              <a:solidFill>
                <a:srgbClr val="0000FF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3</a:t>
            </a:r>
            <a:r>
              <a:rPr lang="en-US" sz="3600" b="1" dirty="0">
                <a:solidFill>
                  <a:srgbClr val="0000FF"/>
                </a:solidFill>
              </a:rPr>
              <a:t>) What is the moral of the story?</a:t>
            </a:r>
          </a:p>
          <a:p>
            <a:endParaRPr lang="en-US" sz="4000" b="1" dirty="0" smtClean="0">
              <a:solidFill>
                <a:srgbClr val="0000FF"/>
              </a:solidFill>
            </a:endParaRPr>
          </a:p>
          <a:p>
            <a:pPr algn="ctr"/>
            <a:endParaRPr lang="ru-RU" sz="4000" b="1" dirty="0">
              <a:solidFill>
                <a:srgbClr val="0000FF"/>
              </a:solidFill>
            </a:endParaRPr>
          </a:p>
        </p:txBody>
      </p:sp>
      <p:pic>
        <p:nvPicPr>
          <p:cNvPr id="26626" name="Picture 2" descr="C:\Users\Шайгардановлар\Pictures\Project\друг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4445902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5685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1" y="332656"/>
            <a:ext cx="7057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kern="0" dirty="0" smtClean="0">
                <a:solidFill>
                  <a:srgbClr val="0000CC"/>
                </a:solidFill>
                <a:latin typeface="Arial"/>
              </a:rPr>
              <a:t>“Friendship Soup”</a:t>
            </a:r>
            <a:endParaRPr lang="ru-RU" sz="4000" b="1" dirty="0">
              <a:solidFill>
                <a:srgbClr val="0000FF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68760"/>
            <a:ext cx="5261475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69888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1" y="332656"/>
            <a:ext cx="7057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kern="0" dirty="0" smtClean="0">
                <a:solidFill>
                  <a:srgbClr val="0000CC"/>
                </a:solidFill>
                <a:latin typeface="Arial"/>
              </a:rPr>
              <a:t>“Friendship Soup”</a:t>
            </a:r>
            <a:endParaRPr lang="ru-RU" sz="4000" b="1" dirty="0">
              <a:solidFill>
                <a:srgbClr val="0000FF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55892"/>
            <a:ext cx="5328592" cy="5397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28863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Шайгардановлар\Pictures\Project\klad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16832"/>
            <a:ext cx="4819798" cy="457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332656"/>
            <a:ext cx="84969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kern="0" dirty="0" smtClean="0">
                <a:solidFill>
                  <a:srgbClr val="0000CC"/>
                </a:solidFill>
                <a:latin typeface="Arial"/>
              </a:rPr>
              <a:t>A true friend is invaluable treasure</a:t>
            </a:r>
            <a:endParaRPr lang="ru-RU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8485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смайлик 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412875"/>
            <a:ext cx="5040313" cy="4176713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</a:rPr>
              <a:t>Reflection</a:t>
            </a:r>
            <a:endParaRPr kumimoji="0" lang="ru-RU" sz="44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62857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смайлик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700213"/>
            <a:ext cx="3735387" cy="381635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</a:rPr>
              <a:t>Reflection</a:t>
            </a:r>
            <a:endParaRPr kumimoji="0" lang="ru-RU" sz="44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17429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4932040" y="518499"/>
            <a:ext cx="3528392" cy="6460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500"/>
              </a:lnSpc>
              <a:spcBef>
                <a:spcPct val="50000"/>
              </a:spcBef>
            </a:pPr>
            <a:endParaRPr lang="en-US" altLang="ru-RU" sz="2800" b="1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ts val="2800"/>
              </a:lnSpc>
              <a:spcBef>
                <a:spcPct val="50000"/>
              </a:spcBef>
            </a:pPr>
            <a:r>
              <a:rPr lang="en-US" altLang="ru-RU" sz="3600" b="1" dirty="0" smtClean="0">
                <a:solidFill>
                  <a:srgbClr val="0000FF"/>
                </a:solidFill>
                <a:latin typeface="Times New Roman" pitchFamily="18" charset="0"/>
              </a:rPr>
              <a:t>True friends are persons, who share,</a:t>
            </a:r>
          </a:p>
          <a:p>
            <a:pPr algn="ctr" eaLnBrk="1" hangingPunct="1">
              <a:lnSpc>
                <a:spcPts val="2800"/>
              </a:lnSpc>
              <a:spcBef>
                <a:spcPct val="50000"/>
              </a:spcBef>
            </a:pPr>
            <a:r>
              <a:rPr lang="en-US" altLang="ru-RU" sz="3600" b="1" dirty="0" smtClean="0">
                <a:solidFill>
                  <a:srgbClr val="0000FF"/>
                </a:solidFill>
                <a:latin typeface="Times New Roman" pitchFamily="18" charset="0"/>
              </a:rPr>
              <a:t>True friends are persons, who care.</a:t>
            </a:r>
          </a:p>
          <a:p>
            <a:pPr algn="ctr" eaLnBrk="1" hangingPunct="1">
              <a:lnSpc>
                <a:spcPts val="2800"/>
              </a:lnSpc>
              <a:spcBef>
                <a:spcPct val="50000"/>
              </a:spcBef>
            </a:pPr>
            <a:r>
              <a:rPr lang="en-US" altLang="ru-RU" sz="3600" b="1" dirty="0" smtClean="0">
                <a:solidFill>
                  <a:srgbClr val="0000FF"/>
                </a:solidFill>
                <a:latin typeface="Times New Roman" pitchFamily="18" charset="0"/>
              </a:rPr>
              <a:t>They try to understand</a:t>
            </a:r>
          </a:p>
          <a:p>
            <a:pPr algn="ctr" eaLnBrk="1" hangingPunct="1">
              <a:lnSpc>
                <a:spcPts val="2800"/>
              </a:lnSpc>
              <a:spcBef>
                <a:spcPct val="50000"/>
              </a:spcBef>
            </a:pPr>
            <a:r>
              <a:rPr lang="en-US" altLang="ru-RU" sz="3600" b="1" dirty="0" smtClean="0">
                <a:solidFill>
                  <a:srgbClr val="0000FF"/>
                </a:solidFill>
                <a:latin typeface="Times New Roman" pitchFamily="18" charset="0"/>
              </a:rPr>
              <a:t>And give a helping hand.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ru-RU" sz="32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endParaRPr lang="ru-RU" altLang="ru-RU" sz="3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4341" name="Picture 5" descr="C:\Users\Шайгардановлар\Pictures\Project\1248684908_1238594246fp1341pooh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4104456" cy="582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79712" y="50721"/>
            <a:ext cx="511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“True friends”</a:t>
            </a:r>
            <a:endParaRPr lang="ru-RU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4794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смайлик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773238"/>
            <a:ext cx="3562350" cy="316865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</a:rPr>
              <a:t>Reflection</a:t>
            </a:r>
            <a:endParaRPr kumimoji="0" lang="ru-RU" sz="44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200493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smtClean="0">
                <a:solidFill>
                  <a:srgbClr val="0000CC"/>
                </a:solidFill>
                <a:latin typeface="Arial"/>
              </a:rPr>
              <a:t>Homework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662593" y="1268760"/>
            <a:ext cx="822960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 eaLnBrk="1" hangingPunct="1">
              <a:defRPr/>
            </a:pPr>
            <a:r>
              <a:rPr lang="en-US" b="1" kern="0" dirty="0" smtClean="0">
                <a:solidFill>
                  <a:srgbClr val="0000CC"/>
                </a:solidFill>
                <a:latin typeface="Arial"/>
              </a:rPr>
              <a:t> </a:t>
            </a:r>
            <a:r>
              <a:rPr lang="en-US" sz="4000" b="1" kern="0" dirty="0" smtClean="0">
                <a:solidFill>
                  <a:srgbClr val="0000CC"/>
                </a:solidFill>
                <a:latin typeface="Arial"/>
              </a:rPr>
              <a:t>Write </a:t>
            </a:r>
            <a:r>
              <a:rPr lang="en-US" sz="4000" b="1" kern="0" dirty="0">
                <a:solidFill>
                  <a:srgbClr val="0000CC"/>
                </a:solidFill>
                <a:latin typeface="Arial"/>
              </a:rPr>
              <a:t>a story about your true friend, using the supporting </a:t>
            </a:r>
            <a:r>
              <a:rPr lang="en-US" sz="4000" b="1" kern="0" dirty="0" smtClean="0">
                <a:solidFill>
                  <a:srgbClr val="0000CC"/>
                </a:solidFill>
                <a:latin typeface="Arial"/>
              </a:rPr>
              <a:t>text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8434" name="Picture 2" descr="C:\Users\Шайгардановлар\Pictures\Project\WinnieThePoohWallpaper21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852936"/>
            <a:ext cx="4464496" cy="358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49932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7257" y="1628800"/>
            <a:ext cx="8373616" cy="3513776"/>
          </a:xfrm>
        </p:spPr>
        <p:txBody>
          <a:bodyPr/>
          <a:lstStyle/>
          <a:p>
            <a:pPr marL="457200" lvl="0" indent="-457200">
              <a:buAutoNum type="arabicPeriod"/>
            </a:pPr>
            <a:r>
              <a:rPr lang="en-US" b="1" kern="0" dirty="0" smtClean="0">
                <a:solidFill>
                  <a:srgbClr val="0000CC"/>
                </a:solidFill>
                <a:latin typeface="Arial"/>
                <a:hlinkClick r:id="rId2"/>
              </a:rPr>
              <a:t>www.LearningStationMusic.com</a:t>
            </a:r>
            <a:r>
              <a:rPr lang="en-US" b="1" kern="0" dirty="0" smtClean="0">
                <a:solidFill>
                  <a:srgbClr val="0000CC"/>
                </a:solidFill>
                <a:latin typeface="Arial"/>
              </a:rPr>
              <a:t>   </a:t>
            </a:r>
          </a:p>
          <a:p>
            <a:pPr marL="457200" lvl="0" indent="-457200">
              <a:buAutoNum type="arabicPeriod"/>
            </a:pPr>
            <a:r>
              <a:rPr lang="en-US" b="1" kern="0" dirty="0" smtClean="0">
                <a:solidFill>
                  <a:srgbClr val="0000CC"/>
                </a:solidFill>
                <a:latin typeface="Arial"/>
                <a:hlinkClick r:id="rId3"/>
              </a:rPr>
              <a:t>www.images.yandex.ru</a:t>
            </a:r>
            <a:r>
              <a:rPr lang="en-US" b="1" kern="0" dirty="0" smtClean="0">
                <a:solidFill>
                  <a:srgbClr val="0000CC"/>
                </a:solidFill>
                <a:latin typeface="Arial"/>
              </a:rPr>
              <a:t> </a:t>
            </a:r>
          </a:p>
          <a:p>
            <a:pPr marL="457200" lvl="0" indent="-457200">
              <a:buAutoNum type="arabicPeriod"/>
            </a:pPr>
            <a:r>
              <a:rPr lang="en-US" b="1" kern="0" dirty="0">
                <a:solidFill>
                  <a:srgbClr val="0000CC"/>
                </a:solidFill>
                <a:latin typeface="Arial"/>
              </a:rPr>
              <a:t> </a:t>
            </a:r>
            <a:r>
              <a:rPr lang="en-US" b="1" kern="0" dirty="0">
                <a:solidFill>
                  <a:srgbClr val="0000CC"/>
                </a:solidFill>
                <a:latin typeface="Arial"/>
                <a:hlinkClick r:id="rId4"/>
              </a:rPr>
              <a:t>http://</a:t>
            </a:r>
            <a:r>
              <a:rPr lang="en-US" b="1" kern="0" dirty="0" smtClean="0">
                <a:solidFill>
                  <a:srgbClr val="0000CC"/>
                </a:solidFill>
                <a:latin typeface="Arial"/>
                <a:hlinkClick r:id="rId4"/>
              </a:rPr>
              <a:t>www.youtube.com/watch?v=373wQ-X35Ro</a:t>
            </a:r>
            <a:endParaRPr lang="en-US" b="1" kern="0" dirty="0" smtClean="0">
              <a:solidFill>
                <a:srgbClr val="0000CC"/>
              </a:solidFill>
              <a:latin typeface="Arial"/>
            </a:endParaRPr>
          </a:p>
          <a:p>
            <a:pPr marL="457200" lvl="0" indent="-457200">
              <a:buAutoNum type="arabicPeriod"/>
            </a:pPr>
            <a:r>
              <a:rPr lang="en-US" b="1" kern="0" dirty="0" smtClean="0">
                <a:solidFill>
                  <a:srgbClr val="0000CC"/>
                </a:solidFill>
                <a:latin typeface="Arial"/>
                <a:hlinkClick r:id="rId5"/>
              </a:rPr>
              <a:t>www.Muzofon.com</a:t>
            </a:r>
            <a:r>
              <a:rPr lang="en-US" b="1" kern="0" dirty="0" smtClean="0">
                <a:solidFill>
                  <a:srgbClr val="0000CC"/>
                </a:solidFill>
                <a:latin typeface="Arial"/>
              </a:rPr>
              <a:t> </a:t>
            </a:r>
          </a:p>
          <a:p>
            <a:pPr lvl="0"/>
            <a:endParaRPr lang="en-US" sz="5400" b="1" kern="0" dirty="0">
              <a:solidFill>
                <a:srgbClr val="0000CC"/>
              </a:solidFill>
              <a:latin typeface="Arial"/>
            </a:endParaRPr>
          </a:p>
          <a:p>
            <a:endParaRPr lang="ru-RU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67544" y="332656"/>
            <a:ext cx="8373616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smtClean="0">
                <a:solidFill>
                  <a:srgbClr val="0000CC"/>
                </a:solidFill>
                <a:latin typeface="Arial"/>
              </a:rPr>
              <a:t>Internet resources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84447862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Шайгардановлар\Pictures\Project\wpapers_ru_Ромаш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66" y="1484784"/>
            <a:ext cx="734481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</a:rPr>
              <a:t>Thank</a:t>
            </a:r>
            <a:r>
              <a:rPr kumimoji="0" lang="en-US" sz="4400" b="1" i="0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</a:rPr>
              <a:t> you! Good luck!</a:t>
            </a:r>
            <a:endParaRPr kumimoji="0" lang="ru-RU" sz="44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15860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Шайгардановлар\Pictures\Project\корабль 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олна 2"/>
          <p:cNvSpPr/>
          <p:nvPr/>
        </p:nvSpPr>
        <p:spPr>
          <a:xfrm>
            <a:off x="1979712" y="116632"/>
            <a:ext cx="5500726" cy="1000132"/>
          </a:xfrm>
          <a:prstGeom prst="wav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2006BA"/>
                </a:solidFill>
              </a:rPr>
              <a:t>Pleasant  journey!</a:t>
            </a:r>
            <a:endParaRPr lang="ru-RU" sz="4000" dirty="0">
              <a:solidFill>
                <a:srgbClr val="2006BA"/>
              </a:solidFill>
            </a:endParaRPr>
          </a:p>
        </p:txBody>
      </p:sp>
      <p:pic>
        <p:nvPicPr>
          <p:cNvPr id="2" name="Gudok-Parohoda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650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07704" y="332656"/>
            <a:ext cx="511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“Questions”</a:t>
            </a:r>
            <a:endParaRPr lang="ru-RU" sz="4000" b="1" dirty="0">
              <a:solidFill>
                <a:srgbClr val="0000FF"/>
              </a:solidFill>
            </a:endParaRPr>
          </a:p>
        </p:txBody>
      </p:sp>
      <p:pic>
        <p:nvPicPr>
          <p:cNvPr id="26625" name="Picture 1" descr="C:\Users\Мэлт\Pictures\fo_11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124744"/>
            <a:ext cx="6264696" cy="5112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5929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07704" y="332656"/>
            <a:ext cx="511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</a:rPr>
              <a:t>Rally Robin</a:t>
            </a:r>
            <a:endParaRPr lang="ru-RU" sz="4000" b="1" dirty="0">
              <a:solidFill>
                <a:srgbClr val="0000FF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964" y="1196752"/>
            <a:ext cx="4817783" cy="494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5929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5536" y="1988840"/>
            <a:ext cx="835292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1</a:t>
            </a:r>
            <a:r>
              <a:rPr lang="en-US" sz="3600" b="1" dirty="0">
                <a:solidFill>
                  <a:srgbClr val="0000FF"/>
                </a:solidFill>
              </a:rPr>
              <a:t>) What is friendship?</a:t>
            </a:r>
          </a:p>
          <a:p>
            <a:r>
              <a:rPr lang="en-US" sz="3600" b="1" dirty="0">
                <a:solidFill>
                  <a:srgbClr val="0000FF"/>
                </a:solidFill>
              </a:rPr>
              <a:t>2) What proverbs about friends and friendship do you know?</a:t>
            </a:r>
          </a:p>
          <a:p>
            <a:r>
              <a:rPr lang="en-US" sz="3600" b="1" dirty="0">
                <a:solidFill>
                  <a:srgbClr val="0000FF"/>
                </a:solidFill>
              </a:rPr>
              <a:t>3) What examples of literature and cartoon characters that may be called true friends can you name?</a:t>
            </a:r>
          </a:p>
          <a:p>
            <a:pPr algn="ctr"/>
            <a:endParaRPr lang="en-US" sz="4000" b="1" dirty="0" smtClean="0">
              <a:solidFill>
                <a:srgbClr val="0000FF"/>
              </a:solidFill>
            </a:endParaRPr>
          </a:p>
          <a:p>
            <a:pPr algn="ctr"/>
            <a:endParaRPr lang="ru-RU" sz="4000" b="1" dirty="0">
              <a:solidFill>
                <a:srgbClr val="0000FF"/>
              </a:solidFill>
            </a:endParaRPr>
          </a:p>
        </p:txBody>
      </p:sp>
      <p:pic>
        <p:nvPicPr>
          <p:cNvPr id="24578" name="Picture 2" descr="C:\Users\Мэлт\Pictures\Jul_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3561" y="0"/>
            <a:ext cx="3960439" cy="2378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872336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7544" y="593393"/>
            <a:ext cx="8352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 Friendship is a thing that lasts forever.</a:t>
            </a:r>
            <a:endParaRPr lang="ru-RU" sz="4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C:\Users\Шайгардановлар\Pictures\Project\1352558099_forever-frie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762" y="1916832"/>
            <a:ext cx="6320702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72336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5536" y="764704"/>
            <a:ext cx="83529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Britannic Bold" panose="020B0903060703020204" pitchFamily="34" charset="0"/>
              </a:rPr>
              <a:t> A faithful friend is the medicine of life.</a:t>
            </a:r>
          </a:p>
          <a:p>
            <a:pPr algn="ctr"/>
            <a:endParaRPr lang="ru-RU" sz="4000" b="1" dirty="0">
              <a:solidFill>
                <a:srgbClr val="0000FF"/>
              </a:solidFill>
            </a:endParaRPr>
          </a:p>
        </p:txBody>
      </p:sp>
      <p:pic>
        <p:nvPicPr>
          <p:cNvPr id="8" name="Picture 3" descr="C:\Users\Шайгардановлар\Pictures\Project\1334765123_druz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018546"/>
            <a:ext cx="6320160" cy="431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72336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465</TotalTime>
  <Words>349</Words>
  <Application>Microsoft Office PowerPoint</Application>
  <PresentationFormat>Экран (4:3)</PresentationFormat>
  <Paragraphs>70</Paragraphs>
  <Slides>33</Slides>
  <Notes>3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Шайгардановлар</dc:creator>
  <cp:lastModifiedBy>Шайгардановлар</cp:lastModifiedBy>
  <cp:revision>38</cp:revision>
  <dcterms:created xsi:type="dcterms:W3CDTF">2015-01-29T19:27:58Z</dcterms:created>
  <dcterms:modified xsi:type="dcterms:W3CDTF">2016-02-27T13:49:56Z</dcterms:modified>
</cp:coreProperties>
</file>