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7" r:id="rId4"/>
    <p:sldId id="280" r:id="rId5"/>
    <p:sldId id="259" r:id="rId6"/>
    <p:sldId id="270" r:id="rId7"/>
    <p:sldId id="275" r:id="rId8"/>
    <p:sldId id="276" r:id="rId9"/>
    <p:sldId id="265" r:id="rId10"/>
    <p:sldId id="277" r:id="rId11"/>
    <p:sldId id="260" r:id="rId12"/>
    <p:sldId id="267" r:id="rId13"/>
    <p:sldId id="271" r:id="rId14"/>
    <p:sldId id="272" r:id="rId15"/>
    <p:sldId id="273" r:id="rId16"/>
    <p:sldId id="279" r:id="rId17"/>
    <p:sldId id="274" r:id="rId18"/>
    <p:sldId id="278" r:id="rId19"/>
    <p:sldId id="268" r:id="rId20"/>
    <p:sldId id="261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0T23:37:14.406" idx="1">
    <p:pos x="10" y="10"/>
    <p:text>Белая Елена Петровна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61F39-5EA8-4DAA-AEBB-3D175C967C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2050-2773-4321-A711-60828FCF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A607-2608-41FF-ACA1-5AF4238F084D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4AFB-1BFD-4804-A5AA-2C1612917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c.ru/maps/item/" TargetMode="External"/><Relationship Id="rId2" Type="http://schemas.openxmlformats.org/officeDocument/2006/relationships/hyperlink" Target="http://www.boris-nuernberg-reisen.de/nachalo_welikogo_pereselenija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11" Type="http://schemas.openxmlformats.org/officeDocument/2006/relationships/image" Target="../media/image23.wmf"/><Relationship Id="rId5" Type="http://schemas.openxmlformats.org/officeDocument/2006/relationships/image" Target="../media/image17.gif"/><Relationship Id="rId10" Type="http://schemas.openxmlformats.org/officeDocument/2006/relationships/image" Target="../media/image22.wmf"/><Relationship Id="rId4" Type="http://schemas.openxmlformats.org/officeDocument/2006/relationships/image" Target="../media/image16.png"/><Relationship Id="rId9" Type="http://schemas.openxmlformats.org/officeDocument/2006/relationships/image" Target="../media/image21.wmf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Муниципальное общеобразовательное учреждение средняя общеобразовательная школа № 2. г. Курганинск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учитель истории</a:t>
            </a:r>
            <a:br>
              <a:rPr lang="ru-RU" sz="3200" dirty="0" smtClean="0"/>
            </a:br>
            <a:r>
              <a:rPr lang="ru-RU" sz="3200" dirty="0" smtClean="0"/>
              <a:t>Белая Елена Петровна</a:t>
            </a:r>
            <a:endParaRPr lang="ru-RU" sz="3200" dirty="0"/>
          </a:p>
        </p:txBody>
      </p:sp>
      <p:pic>
        <p:nvPicPr>
          <p:cNvPr id="7" name="Содержимое 4" descr="41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1066800" cy="1000125"/>
          </a:xfrm>
          <a:prstGeom prst="rect">
            <a:avLst/>
          </a:prstGeom>
        </p:spPr>
      </p:pic>
      <p:pic>
        <p:nvPicPr>
          <p:cNvPr id="11" name="Рисунок 10" descr="b026627b1715b8db8401e7c2169cd80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242889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торговый путь из китая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 на рынке</a:t>
            </a:r>
            <a:endParaRPr lang="ru-RU" dirty="0"/>
          </a:p>
        </p:txBody>
      </p:sp>
      <p:pic>
        <p:nvPicPr>
          <p:cNvPr id="8" name="Содержимое 7" descr="slav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500174"/>
            <a:ext cx="4643438" cy="5143536"/>
          </a:xfrm>
        </p:spPr>
      </p:pic>
      <p:pic>
        <p:nvPicPr>
          <p:cNvPr id="10" name="Содержимое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14422"/>
            <a:ext cx="4643438" cy="55007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2000240"/>
            <a:ext cx="371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источником. « Быт и страна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зихов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именуемых черкесами: достопримечательное повествование»</a:t>
            </a:r>
          </a:p>
          <a:p>
            <a:pPr>
              <a:buNone/>
            </a:pP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Джорджио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Интериано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1502 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Они (знатные черкесы) нападают внезапно на бедных крестьян и уводят их скот и их собственных детей, которых затем, перевозят из одной местности в другую, обменивают или продают…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часть проданных увозится в город Каир, в Египет»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 генуэзские коло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Рисунок 3" descr="3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928934"/>
            <a:ext cx="571504" cy="500066"/>
          </a:xfrm>
          <a:prstGeom prst="rect">
            <a:avLst/>
          </a:prstGeom>
        </p:spPr>
      </p:pic>
      <p:pic>
        <p:nvPicPr>
          <p:cNvPr id="5" name="Содержимое 7" descr="карта генуэзские коло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94 -0.25672 C 0.60278 -0.12176 0.32882 0.06944 0.28108 0.06597 C 0.23334 0.0625 0.53004 -0.2757 0.54931 -0.27709 C 0.56858 -0.27848 0.43716 0.00231 0.39618 0.05833 C 0.35521 0.11435 0.32292 0.05926 0.30365 0.0594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Административный центр всех генуэзских колоний Северного ,  Восточного Причерноморья и Приазовья 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500034" y="1928802"/>
            <a:ext cx="1785950" cy="2214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214942" y="2357430"/>
            <a:ext cx="3714776" cy="376873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9"/>
            <a:ext cx="185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Кафа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Феодосия</a:t>
            </a:r>
            <a:endParaRPr lang="ru-RU" sz="3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Содержимое 7" descr="карта генуэзские колонии.jpg"/>
          <p:cNvPicPr>
            <a:picLocks noChangeAspect="1"/>
          </p:cNvPicPr>
          <p:nvPr/>
        </p:nvPicPr>
        <p:blipFill>
          <a:blip r:embed="rId3" cstate="print"/>
          <a:srcRect l="5405" t="18750" r="6757" b="20833"/>
          <a:stretch>
            <a:fillRect/>
          </a:stretch>
        </p:blipFill>
        <p:spPr>
          <a:xfrm>
            <a:off x="2285984" y="1571612"/>
            <a:ext cx="6858016" cy="5286388"/>
          </a:xfrm>
          <a:prstGeom prst="rect">
            <a:avLst/>
          </a:prstGeom>
        </p:spPr>
      </p:pic>
      <p:pic>
        <p:nvPicPr>
          <p:cNvPr id="12" name="Рисунок 11" descr="3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928934"/>
            <a:ext cx="57150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434 -0.09908 C 0.72118 0.03588 0.44722 0.22708 0.39948 0.22361 C 0.35174 0.22013 0.64844 -0.11806 0.66771 -0.11945 C 0.68698 -0.12084 0.55556 0.15995 0.51459 0.21597 C 0.47361 0.27199 0.44132 0.21689 0.42205 0.21713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</a:rPr>
              <a:t>Матрега</a:t>
            </a:r>
            <a:r>
              <a:rPr lang="ru-RU" sz="6600" dirty="0" smtClean="0">
                <a:solidFill>
                  <a:srgbClr val="FF0000"/>
                </a:solidFill>
              </a:rPr>
              <a:t>    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Тамань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Важнейший порт, в котором происходила перегрузка товаров с больших кораблей на небольшие суда.</a:t>
            </a:r>
            <a:endParaRPr lang="ru-RU" dirty="0"/>
          </a:p>
        </p:txBody>
      </p:sp>
      <p:pic>
        <p:nvPicPr>
          <p:cNvPr id="6" name="Содержимое 5" descr="груз-Vizant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38600" cy="4714908"/>
          </a:xfrm>
          <a:prstGeom prst="rect">
            <a:avLst/>
          </a:prstGeom>
        </p:spPr>
      </p:pic>
      <p:pic>
        <p:nvPicPr>
          <p:cNvPr id="7" name="Содержимое 4" descr="итал купец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57166"/>
            <a:ext cx="1600000" cy="3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600200"/>
            <a:ext cx="5114932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Славянск – на - Кубани</a:t>
            </a:r>
          </a:p>
          <a:p>
            <a:endParaRPr lang="ru-RU" dirty="0" smtClean="0"/>
          </a:p>
          <a:p>
            <a:r>
              <a:rPr lang="ru-RU" dirty="0" smtClean="0"/>
              <a:t>Название Копа произошло от греческого слова (</a:t>
            </a:r>
            <a:r>
              <a:rPr lang="ru-RU" dirty="0" err="1" smtClean="0"/>
              <a:t>копто</a:t>
            </a:r>
            <a:r>
              <a:rPr lang="ru-RU" dirty="0" smtClean="0"/>
              <a:t>), которое в переводе означает «пластовать рыбу». Население этой колонии занимались, рыболовством, солением рыбы и приготовлением икры.</a:t>
            </a:r>
            <a:endParaRPr lang="ru-RU" dirty="0"/>
          </a:p>
        </p:txBody>
      </p:sp>
      <p:pic>
        <p:nvPicPr>
          <p:cNvPr id="5" name="Содержимое 3" descr="гиф рыбка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3148806"/>
            <a:ext cx="1428750" cy="1428750"/>
          </a:xfrm>
          <a:prstGeom prst="rect">
            <a:avLst/>
          </a:prstGeom>
        </p:spPr>
      </p:pic>
      <p:pic>
        <p:nvPicPr>
          <p:cNvPr id="7" name="Содержимое 4" descr="итал купец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57166"/>
            <a:ext cx="1600000" cy="2143140"/>
          </a:xfrm>
          <a:prstGeom prst="rect">
            <a:avLst/>
          </a:prstGeom>
        </p:spPr>
      </p:pic>
      <p:pic>
        <p:nvPicPr>
          <p:cNvPr id="8" name="Содержимое 18" descr="4Z4001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357298"/>
            <a:ext cx="1143008" cy="1143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500043"/>
            <a:ext cx="264320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" y="1988587"/>
            <a:ext cx="4038600" cy="3749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устава </a:t>
            </a:r>
            <a:br>
              <a:rPr lang="ru-RU" dirty="0" smtClean="0"/>
            </a:br>
            <a:r>
              <a:rPr lang="ru-RU" dirty="0" smtClean="0"/>
              <a:t>для генуэзских колоний</a:t>
            </a:r>
            <a:endParaRPr lang="ru-RU" dirty="0"/>
          </a:p>
        </p:txBody>
      </p:sp>
      <p:pic>
        <p:nvPicPr>
          <p:cNvPr id="6" name="Содержимое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48200" y="1714489"/>
            <a:ext cx="4038600" cy="5143512"/>
          </a:xfrm>
          <a:prstGeom prst="rect">
            <a:avLst/>
          </a:prstGeom>
        </p:spPr>
      </p:pic>
      <p:pic>
        <p:nvPicPr>
          <p:cNvPr id="7" name="Содержимое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643050"/>
            <a:ext cx="4643438" cy="5214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2071679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 в Копе должен был следить: «…чтобы в упомянутое место не привозили соли более нужного количества для употребления. Причем постановляем и предписываем, что все купцы и другие лица, которые привозят соль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Копарио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(Копу), должны всю соль, которая у них остается по окончании работ, т.е посолив рыбу, привозить в Кафу или бросать в море, под штрафом от 100 до 200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аспров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бочку»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2357430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каждый шкипер корабля или судна обязан платить консулу всегда в год от груза судна по одному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аспру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бочки, да сверх того за то, что стоит на якоре, 15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аспров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каждого судна.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Также, что консул в Копе может получить за каждого невольника, вывозимого оттуда, по шесть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аспоров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Мапа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(Анапа)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Генуэзские поселенцы  пытались проникнуть через территорию Кавказа к берегам Каспийского моря. Для достижения цели соорудили сухопутную  « генуэзскую» дорогу, которая начиналась в </a:t>
            </a:r>
            <a:r>
              <a:rPr lang="ru-RU" sz="2400" dirty="0" err="1" smtClean="0">
                <a:solidFill>
                  <a:schemeClr val="bg1"/>
                </a:solidFill>
              </a:rPr>
              <a:t>Мапе</a:t>
            </a:r>
            <a:r>
              <a:rPr lang="ru-RU" sz="2400" dirty="0" smtClean="0">
                <a:solidFill>
                  <a:schemeClr val="bg1"/>
                </a:solidFill>
              </a:rPr>
              <a:t> ( Анапе)  </a:t>
            </a:r>
            <a:endParaRPr lang="ru-RU" sz="2400" dirty="0"/>
          </a:p>
        </p:txBody>
      </p:sp>
      <p:pic>
        <p:nvPicPr>
          <p:cNvPr id="5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28614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-0.13681 L 0.01667 -0.19005 C 0.03073 -0.20208 0.05174 -0.2088 0.07361 -0.2088 C 0.09861 -0.2088 0.11858 -0.20208 0.13264 -0.19005 L 0.19965 -0.13681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Турецкая крепость МАПА</a:t>
            </a:r>
            <a:endParaRPr lang="ru-RU" dirty="0"/>
          </a:p>
        </p:txBody>
      </p:sp>
      <p:pic>
        <p:nvPicPr>
          <p:cNvPr id="7" name="Содержимое 6" descr="turetskaya-krepost-an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2017" y="1600200"/>
            <a:ext cx="62199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Генуэзские колонии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5720" y="1357298"/>
            <a:ext cx="1928826" cy="23288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28860" y="1357298"/>
            <a:ext cx="2357454" cy="2214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43768" y="1357298"/>
            <a:ext cx="2000232" cy="21431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4282" y="4214818"/>
            <a:ext cx="1797350" cy="18573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28860" y="3929066"/>
            <a:ext cx="2000264" cy="20717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86314" y="3857628"/>
            <a:ext cx="1928826" cy="2214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6929454" y="4000504"/>
            <a:ext cx="1928826" cy="19288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 flipH="1">
            <a:off x="357158" y="150017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Феодосия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1643050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Анапа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1600" dirty="0">
              <a:latin typeface="Mistral" panose="03090702030407020403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1643050"/>
            <a:ext cx="207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Геленджик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1600" dirty="0">
              <a:latin typeface="Mistral" panose="03090702030407020403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286256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Тамань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1600" dirty="0">
              <a:latin typeface="Mistral" panose="03090702030407020403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4214818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Славянск – на - Кубани</a:t>
            </a:r>
            <a:endParaRPr lang="ru-RU" sz="2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4143380"/>
            <a:ext cx="2071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Новороссийск</a:t>
            </a:r>
            <a:endParaRPr lang="ru-RU" sz="32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4214818"/>
            <a:ext cx="2000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Азов</a:t>
            </a:r>
            <a:endParaRPr lang="ru-RU" sz="3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1600" dirty="0">
              <a:latin typeface="Mistral" panose="03090702030407020403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7" y="2667466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sz="3600" dirty="0" smtClean="0">
                <a:solidFill>
                  <a:schemeClr val="bg1"/>
                </a:solidFill>
              </a:rPr>
              <a:t>КАФА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7" y="2667466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 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МАПА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2428869"/>
            <a:ext cx="200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Mistral" panose="03090702030407020403" pitchFamily="66" charset="0"/>
              <a:cs typeface="Arial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МАВРОЛАКО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1" y="5143512"/>
            <a:ext cx="164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МАТРЕГА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507207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КОПА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4857760"/>
            <a:ext cx="15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Mistral" panose="03090702030407020403" pitchFamily="66" charset="0"/>
              <a:cs typeface="Arial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 БАТА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215206" y="4929198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ТАНА</a:t>
            </a:r>
            <a:endParaRPr lang="ru-RU" sz="3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00628" y="1357298"/>
            <a:ext cx="2071702" cy="221457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072066" y="2571744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 СЕБАСТОПОЛИС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14942" y="1571612"/>
            <a:ext cx="1785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СУХУМИ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Кубань в Средневековье</a:t>
            </a:r>
            <a:endParaRPr lang="ru-RU" dirty="0"/>
          </a:p>
        </p:txBody>
      </p:sp>
      <p:pic>
        <p:nvPicPr>
          <p:cNvPr id="5" name="Рисунок 4" descr="3D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00628" y="5072074"/>
            <a:ext cx="1440160" cy="1478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703840" y="5379646"/>
            <a:ext cx="1440160" cy="14783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58148" y="5644991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Чему я научился?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14612" y="5072074"/>
            <a:ext cx="1440160" cy="14783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86051" y="5286388"/>
            <a:ext cx="1214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  хотел еще узнать?</a:t>
            </a: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5000628" y="5072074"/>
            <a:ext cx="13293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 узнал на уроке?</a:t>
            </a:r>
          </a:p>
          <a:p>
            <a:pPr algn="ctr"/>
            <a:endParaRPr lang="ru-RU" sz="20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226049"/>
      </p:ext>
    </p:extLst>
  </p:cSld>
  <p:clrMapOvr>
    <a:masterClrMapping/>
  </p:clrMapOvr>
  <p:transition advClick="0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-0.12778 C -0.18993 -0.28496 -0.41215 -0.44213 -0.49809 -0.4956 C -0.58402 -0.54908 -0.48819 -0.46042 -0.48368 -0.44815 C -0.47916 -0.43588 -0.475 -0.42917 -0.47066 -0.4224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44444E-6 C 0.14079 -0.17593 0.28159 -0.35162 0.32569 -0.43009 C 0.36979 -0.50856 0.27465 -0.46435 0.2644 -0.47106 " pathEditMode="relative" ptsTypes="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783 -0.20185 -0.35643 -0.4037 -0.4323 -0.47107 C -0.50816 -0.53843 -0.45105 -0.41551 -0.45487 -0.4044 " pathEditMode="relative" ptsTypes="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</a:t>
            </a:r>
            <a:r>
              <a:rPr lang="ru-RU" dirty="0" smtClean="0">
                <a:hlinkClick r:id="rId2"/>
              </a:rPr>
              <a:t>.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//www.boris-nuernberg-reisen.de/nachalo_welikogo_pereselenija.htm</a:t>
            </a:r>
            <a:endParaRPr lang="en-US" dirty="0" smtClean="0"/>
          </a:p>
          <a:p>
            <a:r>
              <a:rPr lang="ru-RU" dirty="0" smtClean="0"/>
              <a:t>2. 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//historic.ru/maps/item/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ru-RU" dirty="0" smtClean="0"/>
              <a:t>.В.Л. Егоров «Историческая география Золотой Орды в 13-14 вв.» М.,2009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Итальянские колонии</a:t>
            </a:r>
            <a:r>
              <a:rPr lang="en-US" dirty="0" smtClean="0"/>
              <a:t> </a:t>
            </a:r>
            <a:r>
              <a:rPr lang="ru-RU" dirty="0" smtClean="0"/>
              <a:t>в Причерноморье</a:t>
            </a:r>
            <a:endParaRPr lang="ru-RU" dirty="0"/>
          </a:p>
        </p:txBody>
      </p:sp>
      <p:pic>
        <p:nvPicPr>
          <p:cNvPr id="3" name="Рисунок 2" descr="3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14414" y="4643446"/>
            <a:ext cx="1440160" cy="1478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28860" y="4143380"/>
            <a:ext cx="1440160" cy="1478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57620" y="3714752"/>
            <a:ext cx="1440160" cy="1478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6116" y="2571744"/>
            <a:ext cx="1440160" cy="1478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5720" y="3143248"/>
            <a:ext cx="1440160" cy="1478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85918" y="3071810"/>
            <a:ext cx="1440160" cy="1478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5379646"/>
            <a:ext cx="1440160" cy="14783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357554" y="2714621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Тана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(Азов)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029612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Матрега</a:t>
            </a:r>
            <a:endParaRPr lang="ru-RU" sz="2800" dirty="0" smtClean="0">
              <a:solidFill>
                <a:schemeClr val="bg1"/>
              </a:solidFill>
              <a:latin typeface="Mistral" panose="03090702030407020403" pitchFamily="66" charset="0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39849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Копа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857760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Мата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86454"/>
            <a:ext cx="1428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Бата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335756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Монлако</a:t>
            </a:r>
            <a:endParaRPr lang="ru-RU" sz="3200" dirty="0" smtClean="0">
              <a:solidFill>
                <a:schemeClr val="bg1"/>
              </a:solidFill>
              <a:latin typeface="Mistral" panose="03090702030407020403" pitchFamily="66" charset="0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3214686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Себастополис</a:t>
            </a:r>
            <a:endParaRPr lang="ru-RU" sz="2000" dirty="0" smtClean="0">
              <a:solidFill>
                <a:schemeClr val="bg1"/>
              </a:solidFill>
              <a:latin typeface="Mistral" panose="03090702030407020403" pitchFamily="66" charset="0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214942" y="3929066"/>
            <a:ext cx="1440160" cy="147835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57818" y="4357694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  <a:cs typeface="Arial"/>
              </a:rPr>
              <a:t>Кафа</a:t>
            </a:r>
          </a:p>
        </p:txBody>
      </p:sp>
    </p:spTree>
  </p:cSld>
  <p:clrMapOvr>
    <a:masterClrMapping/>
  </p:clrMapOvr>
  <p:transition advClick="0"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lack-Sea-Colonies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6"/>
                </a:solidFill>
              </a:rPr>
              <a:t>Колония-</a:t>
            </a:r>
            <a:r>
              <a:rPr lang="ru-RU" sz="2800" dirty="0" smtClean="0"/>
              <a:t> это поселение, основанное за пределами государства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Колонизация</a:t>
            </a:r>
            <a:r>
              <a:rPr lang="ru-RU" sz="2800" dirty="0" smtClean="0"/>
              <a:t>- освоение и заселение новых территорий внутри или вне своей страны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0082"/>
            <a:ext cx="4500562" cy="688808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000125"/>
            <a:ext cx="4040188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3971925" cy="52689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Итальянское купечество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в средние века начинает проникновение на территорию Причерноморья. Итальянцы стремились расширить свою торговую деятельность.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Колонизация сопровождалась соперничеством между двумя крупными городами – </a:t>
            </a:r>
            <a:r>
              <a:rPr lang="ru-RU" i="1" dirty="0" smtClean="0">
                <a:solidFill>
                  <a:schemeClr val="bg2"/>
                </a:solidFill>
              </a:rPr>
              <a:t>ВЕНЕЦИЕЙ И ГЕНУЕЙ.</a:t>
            </a:r>
            <a:endParaRPr lang="ru-RU" i="1" dirty="0">
              <a:solidFill>
                <a:schemeClr val="bg2"/>
              </a:solidFill>
            </a:endParaRPr>
          </a:p>
        </p:txBody>
      </p:sp>
      <p:pic>
        <p:nvPicPr>
          <p:cNvPr id="11" name="Содержимое 10" descr="парусca9d5d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</p:spPr>
      </p:pic>
      <p:pic>
        <p:nvPicPr>
          <p:cNvPr id="5" name="Рисунок 4" descr="21m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85728"/>
            <a:ext cx="542925" cy="5715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000240"/>
            <a:ext cx="571504" cy="500066"/>
          </a:xfrm>
          <a:prstGeom prst="rect">
            <a:avLst/>
          </a:prstGeom>
        </p:spPr>
      </p:pic>
      <p:pic>
        <p:nvPicPr>
          <p:cNvPr id="5" name="Рисунок 4" descr="3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928934"/>
            <a:ext cx="57150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29 -0.3162 C 0.29913 -0.18125 0.06615 -0.04629 -0.02257 0.00649 C -0.11128 0.05926 -0.05573 0.02963 -8.33333E-7 -3.703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29 -0.3162 C 0.29913 -0.18125 0.06615 -0.04629 -0.02257 0.00649 C -0.11128 0.05926 -0.05573 0.02963 -8.33333E-7 -3.7037E-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ГЕНУЯ</a:t>
            </a:r>
            <a:endParaRPr lang="ru-RU" dirty="0"/>
          </a:p>
        </p:txBody>
      </p:sp>
      <p:pic>
        <p:nvPicPr>
          <p:cNvPr id="4" name="Содержимое 3" descr="гену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358245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ВЕНЕЦИЯ</a:t>
            </a:r>
            <a:endParaRPr lang="ru-RU" dirty="0"/>
          </a:p>
        </p:txBody>
      </p:sp>
      <p:pic>
        <p:nvPicPr>
          <p:cNvPr id="5" name="Содержимое 4" descr="вене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090" y="1600200"/>
            <a:ext cx="67798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Итальянцы стремились расширить торговую деятельность и извлечь из этого максимальную прибыль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atriciers-3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360" y="1600200"/>
            <a:ext cx="3200280" cy="4525963"/>
          </a:xfrm>
        </p:spPr>
      </p:pic>
      <p:pic>
        <p:nvPicPr>
          <p:cNvPr id="7" name="Содержимое 6" descr="сольl_m23e33f8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1165962" cy="12041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Содержимое 8" descr="медday_ho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000240"/>
            <a:ext cx="1071570" cy="1000132"/>
          </a:xfrm>
          <a:prstGeom prst="rect">
            <a:avLst/>
          </a:prstGeom>
        </p:spPr>
      </p:pic>
      <p:pic>
        <p:nvPicPr>
          <p:cNvPr id="11" name="Содержимое 10" descr="бочка с яблокам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0287" y="3148806"/>
            <a:ext cx="831489" cy="1066012"/>
          </a:xfrm>
          <a:prstGeom prst="rect">
            <a:avLst/>
          </a:prstGeom>
        </p:spPr>
      </p:pic>
      <p:pic>
        <p:nvPicPr>
          <p:cNvPr id="12" name="Содержимое 12" descr="верблюд_stand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071678"/>
            <a:ext cx="1171593" cy="1098823"/>
          </a:xfrm>
          <a:prstGeom prst="rect">
            <a:avLst/>
          </a:prstGeom>
        </p:spPr>
      </p:pic>
      <p:pic>
        <p:nvPicPr>
          <p:cNvPr id="13" name="Содержимое 14" descr="мех WF-5423-1001-WF-5423-Gall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3357562"/>
            <a:ext cx="1304129" cy="1304129"/>
          </a:xfrm>
          <a:prstGeom prst="rect">
            <a:avLst/>
          </a:prstGeom>
        </p:spPr>
      </p:pic>
      <p:pic>
        <p:nvPicPr>
          <p:cNvPr id="14" name="Содержимое 16" descr="пряностиfee65d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5" y="3500439"/>
            <a:ext cx="1025579" cy="928694"/>
          </a:xfrm>
          <a:prstGeom prst="rect">
            <a:avLst/>
          </a:prstGeom>
        </p:spPr>
      </p:pic>
      <p:pic>
        <p:nvPicPr>
          <p:cNvPr id="1026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1214422"/>
            <a:ext cx="928694" cy="1340014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143380"/>
            <a:ext cx="761951" cy="810235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4714884"/>
            <a:ext cx="571504" cy="523831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4786322"/>
            <a:ext cx="1269345" cy="1023215"/>
          </a:xfrm>
          <a:prstGeom prst="rect">
            <a:avLst/>
          </a:prstGeom>
          <a:noFill/>
        </p:spPr>
      </p:pic>
      <p:sp>
        <p:nvSpPr>
          <p:cNvPr id="1029" name="plant"/>
          <p:cNvSpPr>
            <a:spLocks noEditPoints="1" noChangeArrowheads="1"/>
          </p:cNvSpPr>
          <p:nvPr/>
        </p:nvSpPr>
        <p:spPr bwMode="auto">
          <a:xfrm>
            <a:off x="5214942" y="4643446"/>
            <a:ext cx="833437" cy="69056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Содержимое 18" descr="4Z4001_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86512" y="5286388"/>
            <a:ext cx="1143008" cy="1143008"/>
          </a:xfrm>
          <a:prstGeom prst="rect">
            <a:avLst/>
          </a:prstGeom>
        </p:spPr>
      </p:pic>
      <p:pic>
        <p:nvPicPr>
          <p:cNvPr id="17" name="Содержимое 3" descr="гиф рыбка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4857760"/>
            <a:ext cx="1500198" cy="142876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465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общеобразовательное учреждение средняя общеобразовательная школа № 2. г. Курганинск  учитель истории Белая Елена Петровна</vt:lpstr>
      <vt:lpstr>Кубань в Средневековье</vt:lpstr>
      <vt:lpstr>Итальянские колонии в Причерноморье</vt:lpstr>
      <vt:lpstr>Колония- это поселение, основанное за пределами государства Колонизация- освоение и заселение новых территорий внутри или вне своей страны</vt:lpstr>
      <vt:lpstr>Слайд 5</vt:lpstr>
      <vt:lpstr>Слайд 6</vt:lpstr>
      <vt:lpstr>ГЕНУЯ</vt:lpstr>
      <vt:lpstr>ВЕНЕЦИЯ</vt:lpstr>
      <vt:lpstr>Итальянцы стремились расширить торговую деятельность и извлечь из этого максимальную прибыль</vt:lpstr>
      <vt:lpstr>Слайд 10</vt:lpstr>
      <vt:lpstr>Торг на рынке</vt:lpstr>
      <vt:lpstr>Слайд 12</vt:lpstr>
      <vt:lpstr>Административный центр всех генуэзских колоний Северного ,  Восточного Причерноморья и Приазовья </vt:lpstr>
      <vt:lpstr>Матрега     </vt:lpstr>
      <vt:lpstr>Копа</vt:lpstr>
      <vt:lpstr>Из устава  для генуэзских колоний</vt:lpstr>
      <vt:lpstr>Мапа</vt:lpstr>
      <vt:lpstr>Турецкая крепость МАПА</vt:lpstr>
      <vt:lpstr>Генуэзские колонии</vt:lpstr>
      <vt:lpstr>Слайд 20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в эпоху Средневековья</dc:title>
  <dc:creator>Admin</dc:creator>
  <cp:lastModifiedBy>Admin</cp:lastModifiedBy>
  <cp:revision>95</cp:revision>
  <dcterms:created xsi:type="dcterms:W3CDTF">2015-12-10T19:36:08Z</dcterms:created>
  <dcterms:modified xsi:type="dcterms:W3CDTF">2003-01-01T00:53:05Z</dcterms:modified>
</cp:coreProperties>
</file>