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10" r:id="rId1"/>
  </p:sldMasterIdLst>
  <p:notesMasterIdLst>
    <p:notesMasterId r:id="rId15"/>
  </p:notesMasterIdLst>
  <p:sldIdLst>
    <p:sldId id="256" r:id="rId2"/>
    <p:sldId id="402" r:id="rId3"/>
    <p:sldId id="403" r:id="rId4"/>
    <p:sldId id="405" r:id="rId5"/>
    <p:sldId id="404" r:id="rId6"/>
    <p:sldId id="406" r:id="rId7"/>
    <p:sldId id="407" r:id="rId8"/>
    <p:sldId id="412" r:id="rId9"/>
    <p:sldId id="429" r:id="rId10"/>
    <p:sldId id="428" r:id="rId11"/>
    <p:sldId id="432" r:id="rId12"/>
    <p:sldId id="433" r:id="rId13"/>
    <p:sldId id="430" r:id="rId14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C99"/>
    <a:srgbClr val="000000"/>
    <a:srgbClr val="FFFFCC"/>
    <a:srgbClr val="000066"/>
    <a:srgbClr val="990000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1488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1C9B4A0-5D67-46CE-B90B-6D6BDC19B429}" type="datetimeFigureOut">
              <a:rPr lang="ru-RU" smtClean="0"/>
              <a:pPr/>
              <a:t>18.02.2016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D0C0125-ABC4-4288-B773-E6B446AF9C87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0C0125-ABC4-4288-B773-E6B446AF9C87}" type="slidenum">
              <a:rPr lang="ru-RU" smtClean="0"/>
              <a:pPr/>
              <a:t>1</a:t>
            </a:fld>
            <a:endParaRPr lang="ru-RU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9A0004F-7541-48ED-B3F1-7256A9044BF4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9D11582-6502-4386-BBED-ED6F96656508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22E4185-8B50-4513-8F99-FF19F4C4AF07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E8FED2B-B72E-4B23-9793-0F46BA8179B3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C33A5E7-1675-40EC-9DE9-BDF767E653A4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7FB9D02-38D9-41BA-A6B7-7C891405A95D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78BD27C-0DFE-405A-BDBB-88A686243650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6672F69-CBFA-4D72-AE8D-9664A56BE99B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30FD3F3-86FF-4419-8574-9737F572ED2F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5489A2B-DA64-410C-A8BA-DD7E5B93C45E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8F346F8-E188-42B6-9299-42B1858E530A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C7F07250-7C34-4F4E-BF43-3161F8F22676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11" r:id="rId1"/>
    <p:sldLayoutId id="2147483912" r:id="rId2"/>
    <p:sldLayoutId id="2147483913" r:id="rId3"/>
    <p:sldLayoutId id="2147483914" r:id="rId4"/>
    <p:sldLayoutId id="2147483915" r:id="rId5"/>
    <p:sldLayoutId id="2147483916" r:id="rId6"/>
    <p:sldLayoutId id="2147483917" r:id="rId7"/>
    <p:sldLayoutId id="2147483918" r:id="rId8"/>
    <p:sldLayoutId id="2147483919" r:id="rId9"/>
    <p:sldLayoutId id="2147483920" r:id="rId10"/>
    <p:sldLayoutId id="214748392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http://cdn.wall-pix.net/albums/landscapes-city/00028316.Bratsk.Hydroelectric.Power.Station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96251" cy="6705600"/>
          </a:xfrm>
          <a:prstGeom prst="rect">
            <a:avLst/>
          </a:prstGeom>
          <a:noFill/>
        </p:spPr>
      </p:pic>
      <p:sp>
        <p:nvSpPr>
          <p:cNvPr id="13" name="Заголовок 1"/>
          <p:cNvSpPr txBox="1">
            <a:spLocks/>
          </p:cNvSpPr>
          <p:nvPr/>
        </p:nvSpPr>
        <p:spPr>
          <a:xfrm>
            <a:off x="428596" y="357166"/>
            <a:ext cx="8229600" cy="1319234"/>
          </a:xfrm>
          <a:prstGeom prst="horizontalScroll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5400" b="1" i="1" u="none" strike="noStrike" kern="1200" normalizeH="0" baseline="0" noProof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+mj-lt"/>
                <a:ea typeface="+mj-ea"/>
                <a:cs typeface="+mj-cs"/>
              </a:rPr>
              <a:t>УРОКИ БРАТСКА</a:t>
            </a:r>
            <a:endParaRPr kumimoji="0" lang="ru-RU" sz="5400" b="1" i="1" u="none" strike="noStrike" kern="1200" normalizeH="0" baseline="0" noProof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572000" y="5791200"/>
            <a:ext cx="3124200" cy="914400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Автор </a:t>
            </a:r>
            <a:r>
              <a:rPr lang="ru-RU" b="1" dirty="0" err="1" smtClean="0"/>
              <a:t>Трубилова</a:t>
            </a:r>
            <a:r>
              <a:rPr lang="ru-RU" b="1" dirty="0" smtClean="0"/>
              <a:t> И.В., </a:t>
            </a:r>
          </a:p>
          <a:p>
            <a:pPr algn="ctr"/>
            <a:r>
              <a:rPr lang="ru-RU" b="1" dirty="0" smtClean="0"/>
              <a:t>МБОУ «Лицей №2» г. Братск</a:t>
            </a:r>
            <a:endParaRPr lang="ru-RU" b="1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</a:rPr>
              <a:t>Вопросы для дискуссии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>
          <a:gradFill flip="none" rotWithShape="1">
            <a:gsLst>
              <a:gs pos="0">
                <a:schemeClr val="bg1">
                  <a:lumMod val="95000"/>
                  <a:shade val="30000"/>
                  <a:satMod val="115000"/>
                </a:schemeClr>
              </a:gs>
              <a:gs pos="50000">
                <a:schemeClr val="bg1">
                  <a:lumMod val="95000"/>
                  <a:shade val="67500"/>
                  <a:satMod val="115000"/>
                </a:schemeClr>
              </a:gs>
              <a:gs pos="100000">
                <a:schemeClr val="bg1">
                  <a:lumMod val="95000"/>
                  <a:shade val="100000"/>
                  <a:satMod val="115000"/>
                </a:schemeClr>
              </a:gs>
            </a:gsLst>
            <a:path path="circle">
              <a:fillToRect t="100000" r="100000"/>
            </a:path>
            <a:tileRect l="-100000" b="-100000"/>
          </a:gradFill>
        </p:spPr>
        <p:txBody>
          <a:bodyPr/>
          <a:lstStyle/>
          <a:p>
            <a:r>
              <a:rPr lang="ru-RU" b="1" dirty="0" smtClean="0"/>
              <a:t>- Какие бы вы предложили меры по улучшению грамотности населения, если б руководили образованием в 1910 году? (анализируются разные точки зрения).</a:t>
            </a:r>
          </a:p>
          <a:p>
            <a:r>
              <a:rPr lang="ru-RU" b="1" dirty="0" smtClean="0"/>
              <a:t>- Кто сегодня вам рассказал так о знаменитых людях Братска, что запомнится надолго? Почему?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C00000"/>
                </a:solidFill>
              </a:rPr>
              <a:t/>
            </a:r>
            <a:br>
              <a:rPr lang="ru-RU" b="1" dirty="0" smtClean="0">
                <a:solidFill>
                  <a:srgbClr val="C00000"/>
                </a:solidFill>
              </a:rPr>
            </a:br>
            <a:r>
              <a:rPr lang="ru-RU" b="1" dirty="0" smtClean="0">
                <a:solidFill>
                  <a:srgbClr val="C00000"/>
                </a:solidFill>
              </a:rPr>
              <a:t>Задание </a:t>
            </a:r>
            <a:r>
              <a:rPr lang="ru-RU" b="1" dirty="0" smtClean="0">
                <a:solidFill>
                  <a:srgbClr val="C00000"/>
                </a:solidFill>
              </a:rPr>
              <a:t>на выявление соответствия: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39420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4114800"/>
                <a:gridCol w="4114800"/>
              </a:tblGrid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b="1" dirty="0" smtClean="0"/>
                        <a:t>1.Организовал первый братский музей, был учителем двухклассного училища. Его ученики рассказывали: «Когда он говорил о Ломоносове, нам казалось, что он тоже Ломоносов, только наш, братский». </a:t>
                      </a:r>
                    </a:p>
                    <a:p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b="1" dirty="0" smtClean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b="1" dirty="0" smtClean="0"/>
                        <a:t>А. о.Леонид Михайлович Малышев</a:t>
                      </a:r>
                    </a:p>
                    <a:p>
                      <a:endParaRPr lang="ru-RU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b="1" dirty="0" smtClean="0"/>
                        <a:t>2.Политический ссыльный, которому принадлежит заслуга в создании в Братске краеведческого музея. Он организовал сбор материалов о Ерофее Хабарове и протопопе Аввакуме.</a:t>
                      </a:r>
                    </a:p>
                    <a:p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b="1" dirty="0" smtClean="0"/>
                        <a:t>Б. Иннокентий Иннокентьевич Воротников</a:t>
                      </a:r>
                    </a:p>
                    <a:p>
                      <a:endParaRPr lang="ru-RU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C00000"/>
                </a:solidFill>
              </a:rPr>
              <a:t/>
            </a:r>
            <a:br>
              <a:rPr lang="ru-RU" b="1" dirty="0" smtClean="0">
                <a:solidFill>
                  <a:srgbClr val="C00000"/>
                </a:solidFill>
              </a:rPr>
            </a:br>
            <a:r>
              <a:rPr lang="ru-RU" b="1" dirty="0" smtClean="0">
                <a:solidFill>
                  <a:srgbClr val="C00000"/>
                </a:solidFill>
              </a:rPr>
              <a:t>Задание </a:t>
            </a:r>
            <a:r>
              <a:rPr lang="ru-RU" b="1" dirty="0" smtClean="0">
                <a:solidFill>
                  <a:srgbClr val="C00000"/>
                </a:solidFill>
              </a:rPr>
              <a:t>на выявление соответствия:</a:t>
            </a:r>
            <a:br>
              <a:rPr lang="ru-RU" b="1" dirty="0" smtClean="0">
                <a:solidFill>
                  <a:srgbClr val="C00000"/>
                </a:solidFill>
              </a:rPr>
            </a:br>
            <a:endParaRPr lang="ru-RU" b="1" dirty="0">
              <a:solidFill>
                <a:srgbClr val="C00000"/>
              </a:solidFill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29768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4114800"/>
                <a:gridCol w="4114800"/>
              </a:tblGrid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b="1" dirty="0" smtClean="0"/>
                        <a:t>3.Благочинный, приходской священник и законоучитель в Братском двухклассном училище. Он передал пустующий церковный дом с тремя просторными комнатами и мебелью, где разместили читальню.</a:t>
                      </a:r>
                    </a:p>
                    <a:p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b="1" dirty="0" smtClean="0"/>
                        <a:t>В. Филипп Гаврилович Ягодин Виноградов</a:t>
                      </a:r>
                    </a:p>
                    <a:p>
                      <a:endParaRPr lang="ru-RU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b="1" dirty="0" smtClean="0"/>
                        <a:t>4.Первый дипломированный учитель в церковно-приходском училище Братска. Родился в 1840 году в семье дьякона в селе </a:t>
                      </a:r>
                      <a:r>
                        <a:rPr lang="ru-RU" b="1" dirty="0" err="1" smtClean="0"/>
                        <a:t>Гадалей</a:t>
                      </a:r>
                      <a:r>
                        <a:rPr lang="ru-RU" b="1" dirty="0" smtClean="0"/>
                        <a:t>, Иркутской губернии. Обучался в Иркутской духовной семинарии.  Первый братский краевед.</a:t>
                      </a:r>
                    </a:p>
                    <a:p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b="1" dirty="0" smtClean="0"/>
                        <a:t>Г. Михаил Ефимович Карпов</a:t>
                      </a:r>
                    </a:p>
                    <a:p>
                      <a:endParaRPr lang="ru-RU" b="1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09600" y="2743200"/>
            <a:ext cx="8077200" cy="3382963"/>
          </a:xfrm>
          <a:gradFill flip="none" rotWithShape="1">
            <a:gsLst>
              <a:gs pos="0">
                <a:schemeClr val="bg2">
                  <a:shade val="30000"/>
                  <a:satMod val="115000"/>
                </a:schemeClr>
              </a:gs>
              <a:gs pos="50000">
                <a:schemeClr val="bg2">
                  <a:shade val="67500"/>
                  <a:satMod val="115000"/>
                </a:schemeClr>
              </a:gs>
              <a:gs pos="100000">
                <a:schemeClr val="bg2">
                  <a:shade val="100000"/>
                  <a:satMod val="115000"/>
                </a:schemeClr>
              </a:gs>
            </a:gsLst>
            <a:path path="circle">
              <a:fillToRect l="100000" t="100000"/>
            </a:path>
            <a:tileRect r="-100000" b="-100000"/>
          </a:gradFill>
        </p:spPr>
        <p:txBody>
          <a:bodyPr/>
          <a:lstStyle/>
          <a:p>
            <a:r>
              <a:rPr lang="ru-RU" dirty="0" smtClean="0"/>
              <a:t> </a:t>
            </a:r>
            <a:r>
              <a:rPr lang="ru-RU" sz="4000" b="1" dirty="0" smtClean="0"/>
              <a:t>«…И когда переведутся такие люди, пусть навсегда закроется книга истории. В ней нечего будет читать».</a:t>
            </a:r>
          </a:p>
          <a:p>
            <a:endParaRPr lang="ru-RU" dirty="0"/>
          </a:p>
        </p:txBody>
      </p:sp>
      <p:pic>
        <p:nvPicPr>
          <p:cNvPr id="1027" name="Picture 3" descr="C:\Users\Пользователь\Downloads\i_04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52400"/>
            <a:ext cx="1838325" cy="2377933"/>
          </a:xfrm>
          <a:prstGeom prst="rect">
            <a:avLst/>
          </a:prstGeom>
          <a:noFill/>
        </p:spPr>
      </p:pic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</a:rPr>
              <a:t>ПРАВ ЛИ ТУРГЕНЕВ?</a:t>
            </a:r>
            <a:endParaRPr lang="ru-RU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dirty="0" smtClean="0"/>
              <a:t>«</a:t>
            </a:r>
            <a:r>
              <a:rPr lang="ru-RU" b="1" dirty="0" smtClean="0">
                <a:solidFill>
                  <a:srgbClr val="000000"/>
                </a:solidFill>
              </a:rPr>
              <a:t>Слава</a:t>
            </a:r>
            <a:r>
              <a:rPr lang="ru-RU" dirty="0" smtClean="0"/>
              <a:t>– дым, а огонь – </a:t>
            </a:r>
            <a:r>
              <a:rPr lang="ru-RU" b="1" dirty="0" smtClean="0"/>
              <a:t>дела</a:t>
            </a:r>
            <a:r>
              <a:rPr lang="ru-RU" dirty="0" smtClean="0"/>
              <a:t>, которые сперва надо совершить» </a:t>
            </a:r>
            <a:endParaRPr lang="ru-RU" dirty="0"/>
          </a:p>
        </p:txBody>
      </p:sp>
      <p:pic>
        <p:nvPicPr>
          <p:cNvPr id="4" name="Содержимое 8" descr="untitled.bmp"/>
          <p:cNvPicPr>
            <a:picLocks noGrp="1" noChangeAspect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>
          <a:xfrm>
            <a:off x="685800" y="1905000"/>
            <a:ext cx="2809056" cy="2082006"/>
          </a:xfrm>
          <a:ln w="88900" cap="sq" cmpd="thickThin">
            <a:solidFill>
              <a:srgbClr val="000000"/>
            </a:solidFill>
          </a:ln>
          <a:effectLst>
            <a:innerShdw blurRad="76200">
              <a:srgbClr val="000000"/>
            </a:innerShdw>
          </a:effectLst>
        </p:spPr>
      </p:pic>
      <p:sp>
        <p:nvSpPr>
          <p:cNvPr id="5" name="Прямоугольник 4"/>
          <p:cNvSpPr/>
          <p:nvPr/>
        </p:nvSpPr>
        <p:spPr>
          <a:xfrm>
            <a:off x="609600" y="4038600"/>
            <a:ext cx="2971800" cy="457200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Н.Н.Муравьёв - Амурский</a:t>
            </a:r>
            <a:endParaRPr lang="ru-RU" b="1" dirty="0">
              <a:solidFill>
                <a:schemeClr val="tx1"/>
              </a:solidFill>
            </a:endParaRPr>
          </a:p>
        </p:txBody>
      </p:sp>
      <p:pic>
        <p:nvPicPr>
          <p:cNvPr id="2050" name="Picture 2" descr="http://www.rulex.ru/rpg/WebPict/fullpic/0059-06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62400" y="1752600"/>
            <a:ext cx="2133600" cy="2619375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3962400" y="4114800"/>
            <a:ext cx="2133600" cy="381000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err="1" smtClean="0">
                <a:solidFill>
                  <a:schemeClr val="tx1"/>
                </a:solidFill>
              </a:rPr>
              <a:t>П.Муханов</a:t>
            </a:r>
            <a:endParaRPr lang="ru-RU" b="1" dirty="0">
              <a:solidFill>
                <a:schemeClr val="tx1"/>
              </a:solidFill>
            </a:endParaRPr>
          </a:p>
        </p:txBody>
      </p:sp>
      <p:pic>
        <p:nvPicPr>
          <p:cNvPr id="2054" name="Picture 6" descr="http://www.iaoo.ru/files/image/virtual_gallery/I/sper/b/Ric_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629400" y="1752601"/>
            <a:ext cx="1926102" cy="2542064"/>
          </a:xfrm>
          <a:prstGeom prst="rect">
            <a:avLst/>
          </a:prstGeom>
          <a:noFill/>
        </p:spPr>
      </p:pic>
      <p:sp>
        <p:nvSpPr>
          <p:cNvPr id="10" name="Прямоугольник 9"/>
          <p:cNvSpPr/>
          <p:nvPr/>
        </p:nvSpPr>
        <p:spPr>
          <a:xfrm>
            <a:off x="6629400" y="4191000"/>
            <a:ext cx="1905000" cy="381000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М.М.Сперанский</a:t>
            </a:r>
            <a:endParaRPr lang="ru-RU" b="1" dirty="0">
              <a:solidFill>
                <a:schemeClr val="tx1"/>
              </a:solidFill>
            </a:endParaRPr>
          </a:p>
        </p:txBody>
      </p:sp>
      <p:pic>
        <p:nvPicPr>
          <p:cNvPr id="2056" name="Picture 8" descr="http://www.vbratske.ru/i/bratsk_news/13160487291690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133600" y="4495800"/>
            <a:ext cx="1638300" cy="2019032"/>
          </a:xfrm>
          <a:prstGeom prst="rect">
            <a:avLst/>
          </a:prstGeom>
          <a:noFill/>
        </p:spPr>
      </p:pic>
      <p:sp>
        <p:nvSpPr>
          <p:cNvPr id="12" name="Прямоугольник 11"/>
          <p:cNvSpPr/>
          <p:nvPr/>
        </p:nvSpPr>
        <p:spPr>
          <a:xfrm>
            <a:off x="1981200" y="6324600"/>
            <a:ext cx="1752600" cy="304800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err="1" smtClean="0">
                <a:solidFill>
                  <a:schemeClr val="tx1"/>
                </a:solidFill>
              </a:rPr>
              <a:t>И.И.Наймушин</a:t>
            </a:r>
            <a:endParaRPr lang="ru-RU" b="1" dirty="0">
              <a:solidFill>
                <a:schemeClr val="tx1"/>
              </a:solidFill>
            </a:endParaRPr>
          </a:p>
        </p:txBody>
      </p:sp>
      <p:pic>
        <p:nvPicPr>
          <p:cNvPr id="6146" name="Picture 2" descr="http://www.vbratske.ru/i/bratsk_news/12783150675228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572000" y="4495800"/>
            <a:ext cx="1333500" cy="2053590"/>
          </a:xfrm>
          <a:prstGeom prst="rect">
            <a:avLst/>
          </a:prstGeom>
          <a:noFill/>
        </p:spPr>
      </p:pic>
      <p:sp>
        <p:nvSpPr>
          <p:cNvPr id="13" name="Прямоугольник 12"/>
          <p:cNvSpPr/>
          <p:nvPr/>
        </p:nvSpPr>
        <p:spPr>
          <a:xfrm>
            <a:off x="4191000" y="6553200"/>
            <a:ext cx="1828800" cy="304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Ю.А.Ножиков</a:t>
            </a:r>
            <a:endParaRPr lang="ru-RU" dirty="0"/>
          </a:p>
        </p:txBody>
      </p:sp>
      <p:sp>
        <p:nvSpPr>
          <p:cNvPr id="14" name="TextBox 13"/>
          <p:cNvSpPr txBox="1"/>
          <p:nvPr/>
        </p:nvSpPr>
        <p:spPr>
          <a:xfrm>
            <a:off x="4267200" y="6457890"/>
            <a:ext cx="172348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>
                <a:latin typeface="+mj-lt"/>
                <a:cs typeface="Times New Roman" pitchFamily="18" charset="0"/>
              </a:rPr>
              <a:t>Ю.А.Ножиков</a:t>
            </a:r>
            <a:endParaRPr lang="ru-RU" sz="2000" b="1" dirty="0">
              <a:latin typeface="+mj-lt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 animBg="1"/>
      <p:bldP spid="7" grpId="0" build="p" animBg="1"/>
      <p:bldP spid="10" grpId="0" build="p" animBg="1"/>
      <p:bldP spid="12" grpId="0" build="p" animBg="1"/>
      <p:bldP spid="1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Интервью с </a:t>
            </a:r>
            <a:r>
              <a:rPr lang="ru-RU" dirty="0" err="1" smtClean="0"/>
              <a:t>Ю.А.Ножиковым</a:t>
            </a:r>
            <a:r>
              <a:rPr lang="ru-RU" dirty="0" smtClean="0"/>
              <a:t>  </a:t>
            </a:r>
            <a:endParaRPr lang="ru-RU" dirty="0"/>
          </a:p>
        </p:txBody>
      </p:sp>
      <p:pic>
        <p:nvPicPr>
          <p:cNvPr id="4" name="Picture 4" descr="http://baikal-info.ru/sites/default/files/1232_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1" y="1371601"/>
            <a:ext cx="4190999" cy="3276599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609600" y="4572000"/>
            <a:ext cx="4343400" cy="533400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rgbClr val="000000"/>
                </a:solidFill>
              </a:rPr>
              <a:t>Юрий Абрамович Ножиков</a:t>
            </a:r>
            <a:endParaRPr lang="ru-RU" sz="2000" b="1" dirty="0">
              <a:solidFill>
                <a:srgbClr val="00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876800" y="1371600"/>
            <a:ext cx="3994490" cy="1754326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 rtlCol="0">
            <a:spAutoFit/>
          </a:bodyPr>
          <a:lstStyle/>
          <a:p>
            <a:endParaRPr lang="ru-RU" dirty="0" smtClean="0"/>
          </a:p>
          <a:p>
            <a:r>
              <a:rPr lang="ru-RU" b="1" dirty="0" smtClean="0"/>
              <a:t>Первый губернатор Иркутской области,</a:t>
            </a:r>
          </a:p>
          <a:p>
            <a:r>
              <a:rPr lang="ru-RU" b="1" dirty="0" smtClean="0"/>
              <a:t>генеральный директор</a:t>
            </a:r>
          </a:p>
          <a:p>
            <a:r>
              <a:rPr lang="ru-RU" b="1" dirty="0" smtClean="0"/>
              <a:t> объединения «</a:t>
            </a:r>
            <a:r>
              <a:rPr lang="ru-RU" b="1" dirty="0" err="1" smtClean="0"/>
              <a:t>Братскгэсстрой</a:t>
            </a:r>
            <a:r>
              <a:rPr lang="ru-RU" b="1" dirty="0" smtClean="0"/>
              <a:t>»</a:t>
            </a:r>
            <a:endParaRPr lang="ru-RU" b="1" dirty="0"/>
          </a:p>
        </p:txBody>
      </p:sp>
      <p:pic>
        <p:nvPicPr>
          <p:cNvPr id="1028" name="Picture 4" descr="http://basebase.ru/content/cities/1374663774-50608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62600" y="3505200"/>
            <a:ext cx="2286000" cy="28575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Стрелка влево 21"/>
          <p:cNvSpPr/>
          <p:nvPr/>
        </p:nvSpPr>
        <p:spPr>
          <a:xfrm rot="16200000">
            <a:off x="4248912" y="4590288"/>
            <a:ext cx="475488" cy="286512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Стрелка влево 20"/>
          <p:cNvSpPr/>
          <p:nvPr/>
        </p:nvSpPr>
        <p:spPr>
          <a:xfrm rot="19371046">
            <a:off x="2642808" y="4624601"/>
            <a:ext cx="1387976" cy="285689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Стрелка влево 19"/>
          <p:cNvSpPr/>
          <p:nvPr/>
        </p:nvSpPr>
        <p:spPr>
          <a:xfrm rot="8380321" flipV="1">
            <a:off x="5238293" y="2837309"/>
            <a:ext cx="1312903" cy="21816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Стрелка влево 18"/>
          <p:cNvSpPr/>
          <p:nvPr/>
        </p:nvSpPr>
        <p:spPr>
          <a:xfrm rot="5400000">
            <a:off x="4111567" y="3033057"/>
            <a:ext cx="979232" cy="258486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Стрелка влево 17"/>
          <p:cNvSpPr/>
          <p:nvPr/>
        </p:nvSpPr>
        <p:spPr>
          <a:xfrm rot="1311225">
            <a:off x="1729849" y="3150904"/>
            <a:ext cx="1825579" cy="230198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Овал 3"/>
          <p:cNvSpPr/>
          <p:nvPr/>
        </p:nvSpPr>
        <p:spPr>
          <a:xfrm>
            <a:off x="3352800" y="2971800"/>
            <a:ext cx="2362200" cy="1676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Школьное образование в Иркутской губернии в 20-40 годы </a:t>
            </a:r>
            <a:r>
              <a:rPr lang="en-US" b="1" dirty="0" smtClean="0"/>
              <a:t>XIX</a:t>
            </a:r>
            <a:r>
              <a:rPr lang="ru-RU" b="1" dirty="0" smtClean="0"/>
              <a:t> века</a:t>
            </a:r>
            <a:endParaRPr lang="ru-RU" b="1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685800" y="1600200"/>
            <a:ext cx="1676400" cy="12954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Грамотность крестьянского населения в 2 раза ниже городского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810000" y="838200"/>
            <a:ext cx="1676400" cy="18288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Создана губернская чрезвычайная комиссия по ликвидации неграмотности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810000" y="4953000"/>
            <a:ext cx="1828800" cy="16002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Трудности в обеспечении школ учебными пособиями, бумагой и т.д.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6400800" y="1295400"/>
            <a:ext cx="1828800" cy="1524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Трудности с учительскими кадрами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6477000" y="3657600"/>
            <a:ext cx="1905000" cy="1905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Введено</a:t>
            </a:r>
            <a:r>
              <a:rPr lang="ru-RU" b="1" dirty="0" smtClean="0"/>
              <a:t> </a:t>
            </a:r>
            <a:r>
              <a:rPr lang="ru-RU" b="1" dirty="0" smtClean="0">
                <a:solidFill>
                  <a:schemeClr val="tx1"/>
                </a:solidFill>
              </a:rPr>
              <a:t>всеобщее начальное, а затем  семилетнее всеобщее образование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609600" y="4114800"/>
            <a:ext cx="2209800" cy="1752600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Растёт число школ и учащихся, Увеличивается доля расходов на народное образование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0" y="0"/>
            <a:ext cx="9144000" cy="8382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</a:rPr>
              <a:t>Подтвердите примерами следующие итоги в области образования в Иркутской губернии: </a:t>
            </a:r>
            <a:endParaRPr lang="ru-RU" sz="2800" b="1" dirty="0">
              <a:solidFill>
                <a:schemeClr val="tx1"/>
              </a:solidFill>
            </a:endParaRPr>
          </a:p>
        </p:txBody>
      </p:sp>
      <p:sp>
        <p:nvSpPr>
          <p:cNvPr id="17" name="Стрелка вправо 16"/>
          <p:cNvSpPr/>
          <p:nvPr/>
        </p:nvSpPr>
        <p:spPr>
          <a:xfrm rot="1044872">
            <a:off x="5662973" y="3928785"/>
            <a:ext cx="838200" cy="28990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1" dirty="0" smtClean="0">
                <a:solidFill>
                  <a:srgbClr val="C00000"/>
                </a:solidFill>
              </a:rPr>
              <a:t>.</a:t>
            </a:r>
            <a:endParaRPr lang="ru-RU" b="1" dirty="0">
              <a:solidFill>
                <a:srgbClr val="C00000"/>
              </a:solidFill>
            </a:endParaRPr>
          </a:p>
        </p:txBody>
      </p:sp>
      <p:pic>
        <p:nvPicPr>
          <p:cNvPr id="2050" name="Picture 2" descr="C:\Users\Пользователь\Downloads\братская история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23018"/>
            <a:ext cx="9144000" cy="6881018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762000" y="838200"/>
            <a:ext cx="7552412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800" b="1" dirty="0" smtClean="0"/>
          </a:p>
          <a:p>
            <a:endParaRPr lang="ru-RU" sz="2800" b="1" dirty="0" smtClean="0"/>
          </a:p>
          <a:p>
            <a:r>
              <a:rPr lang="ru-RU" sz="2800" b="1" dirty="0" smtClean="0"/>
              <a:t>1.«У истоков образования Братска» </a:t>
            </a:r>
            <a:endParaRPr lang="ru-RU" sz="2800" dirty="0"/>
          </a:p>
        </p:txBody>
      </p:sp>
      <p:sp>
        <p:nvSpPr>
          <p:cNvPr id="5" name="TextBox 4"/>
          <p:cNvSpPr txBox="1"/>
          <p:nvPr/>
        </p:nvSpPr>
        <p:spPr>
          <a:xfrm>
            <a:off x="381000" y="152400"/>
            <a:ext cx="81534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</a:rPr>
              <a:t>ТЕМЫ ПРОЕКТНОЙ ДЕЯТЕЛЬНОСТИ     </a:t>
            </a:r>
          </a:p>
          <a:p>
            <a:r>
              <a:rPr lang="ru-RU" sz="3200" b="1" smtClean="0">
                <a:solidFill>
                  <a:srgbClr val="FF0000"/>
                </a:solidFill>
              </a:rPr>
              <a:t>                    ОБУЧАЮЩИХСЯ</a:t>
            </a:r>
            <a:endParaRPr lang="ru-RU" sz="3200" b="1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38200" y="45720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762000" y="4495800"/>
            <a:ext cx="78486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/>
              <a:t>2.</a:t>
            </a:r>
            <a:r>
              <a:rPr lang="ru-RU" sz="2800" dirty="0" smtClean="0"/>
              <a:t> </a:t>
            </a:r>
            <a:r>
              <a:rPr lang="ru-RU" sz="2800" b="1" dirty="0" smtClean="0"/>
              <a:t>Начало культурно – просветительной жизни Братска</a:t>
            </a:r>
          </a:p>
          <a:p>
            <a:r>
              <a:rPr lang="ru-RU" sz="2800" b="1" dirty="0" smtClean="0"/>
              <a:t>3.</a:t>
            </a:r>
            <a:r>
              <a:rPr lang="ru-RU" sz="2800" dirty="0" smtClean="0"/>
              <a:t> </a:t>
            </a:r>
            <a:r>
              <a:rPr lang="ru-RU" sz="2800" b="1" dirty="0" smtClean="0"/>
              <a:t>Духовная жизнь – хранитель духовно–нравственных ценностей</a:t>
            </a:r>
            <a:endParaRPr lang="ru-RU" sz="3200" dirty="0"/>
          </a:p>
        </p:txBody>
      </p:sp>
      <p:sp>
        <p:nvSpPr>
          <p:cNvPr id="9" name="TextBox 8"/>
          <p:cNvSpPr txBox="1"/>
          <p:nvPr/>
        </p:nvSpPr>
        <p:spPr>
          <a:xfrm>
            <a:off x="914400" y="5791200"/>
            <a:ext cx="609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>Экскурс в историю города Братска</a:t>
            </a:r>
            <a:endParaRPr lang="ru-RU" b="1" dirty="0"/>
          </a:p>
        </p:txBody>
      </p:sp>
      <p:sp>
        <p:nvSpPr>
          <p:cNvPr id="3" name="Заголовок 1"/>
          <p:cNvSpPr txBox="1">
            <a:spLocks/>
          </p:cNvSpPr>
          <p:nvPr/>
        </p:nvSpPr>
        <p:spPr>
          <a:xfrm>
            <a:off x="609600" y="16764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2500" lnSpcReduction="10000"/>
          </a:bodyPr>
          <a:lstStyle/>
          <a:p>
            <a:pPr lvl="0" algn="ctr" fontAlgn="auto">
              <a:spcAft>
                <a:spcPts val="0"/>
              </a:spcAft>
              <a:defRPr/>
            </a:pPr>
            <a:r>
              <a:rPr kumimoji="0" lang="ru-RU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Урок первый. </a:t>
            </a:r>
            <a:r>
              <a:rPr kumimoji="0" lang="ru-RU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lang="ru-RU" sz="4400" b="1" dirty="0" smtClean="0"/>
              <a:t> </a:t>
            </a:r>
            <a:r>
              <a:rPr lang="ru-RU" sz="4400" b="1" dirty="0" smtClean="0">
                <a:solidFill>
                  <a:srgbClr val="C00000"/>
                </a:solidFill>
              </a:rPr>
              <a:t>«У истоков образования Братска</a:t>
            </a:r>
            <a:endParaRPr kumimoji="0" lang="ru-RU" sz="44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1026" name="Picture 2" descr="C:\Users\Пользователь\Downloads\img1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19600" y="3124200"/>
            <a:ext cx="4318000" cy="323850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228600" y="3124200"/>
            <a:ext cx="4191000" cy="320040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dirty="0" smtClean="0"/>
              <a:t>И пока земля всё-таки вертится,</a:t>
            </a:r>
          </a:p>
          <a:p>
            <a:r>
              <a:rPr lang="ru-RU" dirty="0" smtClean="0"/>
              <a:t>Покоряя пространства веками,</a:t>
            </a:r>
          </a:p>
          <a:p>
            <a:r>
              <a:rPr lang="ru-RU" dirty="0" smtClean="0"/>
              <a:t>Высшим достоинством человечества</a:t>
            </a:r>
          </a:p>
          <a:p>
            <a:r>
              <a:rPr lang="ru-RU" dirty="0" smtClean="0"/>
              <a:t>Будет человек, обладающий знаниями.</a:t>
            </a:r>
          </a:p>
          <a:p>
            <a:r>
              <a:rPr lang="ru-RU" dirty="0" smtClean="0"/>
              <a:t>В шаге истории, в вечном движении,</a:t>
            </a:r>
          </a:p>
          <a:p>
            <a:r>
              <a:rPr lang="ru-RU" dirty="0" smtClean="0"/>
              <a:t>Делать для будущих поколений то, </a:t>
            </a:r>
          </a:p>
          <a:p>
            <a:r>
              <a:rPr lang="ru-RU" dirty="0" smtClean="0"/>
              <a:t>Что будет вечностью, а не забвением,</a:t>
            </a:r>
          </a:p>
          <a:p>
            <a:r>
              <a:rPr lang="ru-RU" dirty="0" smtClean="0"/>
              <a:t>Так, как предшественниками начато!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>Урок второй.</a:t>
            </a:r>
            <a:br>
              <a:rPr lang="ru-RU" b="1" dirty="0" smtClean="0"/>
            </a:br>
            <a:endParaRPr lang="ru-RU" b="1" dirty="0"/>
          </a:p>
        </p:txBody>
      </p:sp>
      <p:sp>
        <p:nvSpPr>
          <p:cNvPr id="3" name="TextBox 2"/>
          <p:cNvSpPr txBox="1"/>
          <p:nvPr/>
        </p:nvSpPr>
        <p:spPr>
          <a:xfrm>
            <a:off x="914400" y="2057400"/>
            <a:ext cx="7228261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srgbClr val="C00000"/>
                </a:solidFill>
              </a:rPr>
              <a:t>Начало культурно – </a:t>
            </a:r>
          </a:p>
          <a:p>
            <a:r>
              <a:rPr lang="ru-RU" sz="3200" b="1" dirty="0" smtClean="0">
                <a:solidFill>
                  <a:srgbClr val="C00000"/>
                </a:solidFill>
              </a:rPr>
              <a:t>просветительной жизни Братска</a:t>
            </a:r>
            <a:endParaRPr lang="ru-RU" sz="3200" dirty="0"/>
          </a:p>
        </p:txBody>
      </p:sp>
      <p:pic>
        <p:nvPicPr>
          <p:cNvPr id="2050" name="Picture 2" descr="http://www.fotosoyuz.ru/preview/600x600-p2owd7/p9/1gr6at/600x600,fs-LIPSKEROV-08,01,Lip-01-047-9.jpg?g06ok0t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28800" y="3429000"/>
            <a:ext cx="3962400" cy="267462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://img-fotki.yandex.ru/get/6801/212302481.168/0_18d0fe_ee2eddc6_XXL.jpg"/>
          <p:cNvPicPr>
            <a:picLocks noChangeAspect="1" noChangeArrowheads="1"/>
          </p:cNvPicPr>
          <p:nvPr/>
        </p:nvPicPr>
        <p:blipFill>
          <a:blip r:embed="rId2" cstate="print"/>
          <a:srcRect t="19591"/>
          <a:stretch>
            <a:fillRect/>
          </a:stretch>
        </p:blipFill>
        <p:spPr bwMode="auto">
          <a:xfrm>
            <a:off x="762000" y="3124200"/>
            <a:ext cx="7620000" cy="3545968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609600" y="0"/>
            <a:ext cx="72390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3600" b="1" dirty="0" smtClean="0"/>
          </a:p>
          <a:p>
            <a:r>
              <a:rPr lang="ru-RU" sz="3600" b="1" dirty="0" smtClean="0"/>
              <a:t>                  Урок третий</a:t>
            </a:r>
          </a:p>
          <a:p>
            <a:endParaRPr lang="ru-RU" sz="36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838200" y="1371600"/>
            <a:ext cx="6979796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 smtClean="0">
                <a:solidFill>
                  <a:srgbClr val="C00000"/>
                </a:solidFill>
              </a:rPr>
              <a:t>Духовная жизнь –</a:t>
            </a:r>
          </a:p>
          <a:p>
            <a:r>
              <a:rPr lang="ru-RU" sz="4000" b="1" dirty="0" smtClean="0">
                <a:solidFill>
                  <a:srgbClr val="C00000"/>
                </a:solidFill>
              </a:rPr>
              <a:t> хранитель духовно – </a:t>
            </a:r>
          </a:p>
          <a:p>
            <a:r>
              <a:rPr lang="ru-RU" sz="4000" b="1" dirty="0" smtClean="0">
                <a:solidFill>
                  <a:srgbClr val="C00000"/>
                </a:solidFill>
              </a:rPr>
              <a:t>нравственных ценностей</a:t>
            </a:r>
            <a:endParaRPr lang="ru-RU" sz="40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Уровень образования в начале</a:t>
            </a:r>
            <a:r>
              <a:rPr lang="en-US" b="1" dirty="0" smtClean="0">
                <a:solidFill>
                  <a:srgbClr val="FF0000"/>
                </a:solidFill>
              </a:rPr>
              <a:t>XIX </a:t>
            </a:r>
            <a:r>
              <a:rPr lang="ru-RU" b="1" dirty="0" smtClean="0">
                <a:solidFill>
                  <a:srgbClr val="FF0000"/>
                </a:solidFill>
              </a:rPr>
              <a:t>века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>
          <a:gradFill flip="none" rotWithShape="1">
            <a:gsLst>
              <a:gs pos="0">
                <a:schemeClr val="bg2">
                  <a:shade val="30000"/>
                  <a:satMod val="115000"/>
                </a:schemeClr>
              </a:gs>
              <a:gs pos="50000">
                <a:schemeClr val="bg2">
                  <a:shade val="67500"/>
                  <a:satMod val="115000"/>
                </a:schemeClr>
              </a:gs>
              <a:gs pos="100000">
                <a:schemeClr val="bg2">
                  <a:shade val="100000"/>
                  <a:satMod val="115000"/>
                </a:schemeClr>
              </a:gs>
            </a:gsLst>
            <a:path path="circle">
              <a:fillToRect l="100000" t="100000"/>
            </a:path>
            <a:tileRect r="-100000" b="-100000"/>
          </a:gradFill>
        </p:spPr>
        <p:txBody>
          <a:bodyPr/>
          <a:lstStyle/>
          <a:p>
            <a:r>
              <a:rPr lang="ru-RU" b="1" dirty="0" smtClean="0"/>
              <a:t>Дайте оценку уровню образования нашего края на основании следующих фактов: </a:t>
            </a:r>
            <a:endParaRPr lang="ru-RU" dirty="0" smtClean="0"/>
          </a:p>
          <a:p>
            <a:r>
              <a:rPr lang="ru-RU" dirty="0" smtClean="0"/>
              <a:t>1.Процент грамотности у мужчин колеблется от 42 до 11%, у женщин –от 6 до 1%.</a:t>
            </a:r>
          </a:p>
          <a:p>
            <a:r>
              <a:rPr lang="ru-RU" dirty="0" smtClean="0"/>
              <a:t>2. В 1890-х г.г.до окончания обучения выбывало до трети учащихся, то в 1910-х г.г. – не более 7%. 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1921</TotalTime>
  <Words>469</Words>
  <Application>Microsoft Office PowerPoint</Application>
  <PresentationFormat>Экран (4:3)</PresentationFormat>
  <Paragraphs>72</Paragraphs>
  <Slides>13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Тема Office</vt:lpstr>
      <vt:lpstr>Слайд 1</vt:lpstr>
      <vt:lpstr>«Слава– дым, а огонь – дела, которые сперва надо совершить» </vt:lpstr>
      <vt:lpstr>Интервью с Ю.А.Ножиковым  </vt:lpstr>
      <vt:lpstr>Слайд 4</vt:lpstr>
      <vt:lpstr>.</vt:lpstr>
      <vt:lpstr>Экскурс в историю города Братска</vt:lpstr>
      <vt:lpstr> Урок второй. </vt:lpstr>
      <vt:lpstr> </vt:lpstr>
      <vt:lpstr>Уровень образования в началеXIX века</vt:lpstr>
      <vt:lpstr>Вопросы для дискуссии</vt:lpstr>
      <vt:lpstr> Задание на выявление соответствия: </vt:lpstr>
      <vt:lpstr> Задание на выявление соответствия: </vt:lpstr>
      <vt:lpstr>ПРАВ ЛИ ТУРГЕНЕВ?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1</dc:creator>
  <cp:lastModifiedBy>Пользователь</cp:lastModifiedBy>
  <cp:revision>149</cp:revision>
  <cp:lastPrinted>1601-01-01T00:00:00Z</cp:lastPrinted>
  <dcterms:created xsi:type="dcterms:W3CDTF">1601-01-01T00:00:00Z</dcterms:created>
  <dcterms:modified xsi:type="dcterms:W3CDTF">2016-02-17T16:29:31Z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