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839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75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606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728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02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34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28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564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935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59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04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3262-52A6-400E-B832-410022E070A5}" type="datetimeFigureOut">
              <a:rPr lang="ru-RU" smtClean="0"/>
              <a:t>09.02.2016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1F926-F7C5-4C2E-A1B6-B5AA2E3BE0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592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2515" y="184024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декабря - День Неизвестного Солдата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мужества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rus_anim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98103" y="3582417"/>
            <a:ext cx="2821224" cy="1656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2231" y="5226784"/>
            <a:ext cx="871296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00FF"/>
                </a:solidFill>
                <a:latin typeface="Arial" charset="0"/>
              </a:rPr>
              <a:t>ГБОУ </a:t>
            </a:r>
            <a:r>
              <a:rPr lang="ru-RU" sz="2000" b="1" dirty="0">
                <a:solidFill>
                  <a:srgbClr val="0000FF"/>
                </a:solidFill>
                <a:latin typeface="Arial" charset="0"/>
              </a:rPr>
              <a:t>СПО САНКТ-ПЕТЕРБУРГСКИЙ ТЕХНИКУМ ОТРАСЛЕВЫХ ТЕХНОЛОГИЙ,  ФИНАНСОВ И ПРАВА </a:t>
            </a:r>
            <a:endParaRPr lang="ru-RU" sz="2000" b="1" dirty="0" smtClean="0">
              <a:solidFill>
                <a:srgbClr val="0000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00FF"/>
              </a:solidFill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" charset="0"/>
              </a:rPr>
              <a:t>КОРОТУН Валерия  Евгеньевна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26" name="Picture 2" descr="Георгиевские ленточки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181" y="0"/>
            <a:ext cx="5230897" cy="16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016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" y="-1"/>
            <a:ext cx="9140730" cy="514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Мемориал павшим в Великой Отечественной войне </a:t>
            </a:r>
          </a:p>
          <a:p>
            <a:pPr algn="ctr"/>
            <a:r>
              <a:rPr lang="ru-RU" sz="2800" b="1" dirty="0">
                <a:solidFill>
                  <a:srgbClr val="0000FF"/>
                </a:solidFill>
              </a:rPr>
              <a:t>п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r>
              <a:rPr lang="ru-RU" sz="2800" b="1" dirty="0" smtClean="0">
                <a:solidFill>
                  <a:srgbClr val="0000FF"/>
                </a:solidFill>
              </a:rPr>
              <a:t> Первомайский Тульская область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243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06"/>
            <a:ext cx="9143999" cy="5480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549643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Мемориальный комплекс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«Борцам революции - символ памяти о павших героях,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</a:rPr>
              <a:t>их подвигах, жертвах фашизма</a:t>
            </a:r>
            <a:r>
              <a:rPr lang="en-US" sz="2800" b="1" dirty="0" smtClean="0">
                <a:solidFill>
                  <a:srgbClr val="0000FF"/>
                </a:solidFill>
              </a:rPr>
              <a:t>.</a:t>
            </a:r>
            <a:r>
              <a:rPr lang="ru-RU" sz="2800" b="1" dirty="0" smtClean="0">
                <a:solidFill>
                  <a:srgbClr val="0000FF"/>
                </a:solidFill>
              </a:rPr>
              <a:t>» 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7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8074"/>
            <a:ext cx="9324528" cy="7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310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069" y="0"/>
            <a:ext cx="4904611" cy="436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308" y="3429000"/>
            <a:ext cx="6268692" cy="342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021" y="17140"/>
            <a:ext cx="4769979" cy="341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02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1" y="188640"/>
            <a:ext cx="9185984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06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37" y="416171"/>
            <a:ext cx="9163760" cy="610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8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73" y="0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00FF"/>
                </a:solidFill>
              </a:rPr>
              <a:t>"У могилы Неизвестного солдата" 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Ярко звёзды горят,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И в кремлёвском саду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Неизвестный солдат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Спит у всех на виду.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Над гранитной плитой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Вечный свет негасим.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Вся страна сиротой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Наклонилась над ним.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Он не сдал автомат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И пилотку свою.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Неизвестный солдат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Пал в жестоком бою.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Неизвестный солдат,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Чей-то сын или брат,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Он с войны никогда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Не вернётся назад.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Ярко звёзды горят,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И в кремлёвском саду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Неизвестный солдат</a:t>
            </a:r>
          </a:p>
          <a:p>
            <a:pPr algn="ctr"/>
            <a:r>
              <a:rPr lang="ru-RU" sz="2000" b="1" dirty="0" smtClean="0">
                <a:solidFill>
                  <a:srgbClr val="800000"/>
                </a:solidFill>
              </a:rPr>
              <a:t>Спит у всех на виду.</a:t>
            </a:r>
          </a:p>
          <a:p>
            <a:pPr algn="ctr"/>
            <a:r>
              <a:rPr lang="en-US" sz="2000" b="1" dirty="0" smtClean="0">
                <a:solidFill>
                  <a:srgbClr val="800000"/>
                </a:solidFill>
              </a:rPr>
              <a:t>                                              </a:t>
            </a:r>
            <a:r>
              <a:rPr lang="ru-RU" sz="2000" b="1" dirty="0" smtClean="0">
                <a:solidFill>
                  <a:srgbClr val="0000FF"/>
                </a:solidFill>
              </a:rPr>
              <a:t>Ю</a:t>
            </a:r>
            <a:r>
              <a:rPr lang="en-US" sz="2000" b="1" dirty="0" smtClean="0">
                <a:solidFill>
                  <a:srgbClr val="0000FF"/>
                </a:solidFill>
              </a:rPr>
              <a:t>.</a:t>
            </a:r>
            <a:r>
              <a:rPr lang="ru-RU" sz="2000" b="1" dirty="0" smtClean="0">
                <a:solidFill>
                  <a:srgbClr val="0000FF"/>
                </a:solidFill>
              </a:rPr>
              <a:t>И</a:t>
            </a:r>
            <a:r>
              <a:rPr lang="en-US" sz="2000" b="1" dirty="0" smtClean="0">
                <a:solidFill>
                  <a:srgbClr val="0000FF"/>
                </a:solidFill>
              </a:rPr>
              <a:t>. </a:t>
            </a:r>
            <a:r>
              <a:rPr lang="ru-RU" sz="2000" b="1" dirty="0" err="1" smtClean="0">
                <a:solidFill>
                  <a:srgbClr val="0000FF"/>
                </a:solidFill>
              </a:rPr>
              <a:t>Коринец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052736"/>
            <a:ext cx="5128964" cy="384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97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8" y="3766973"/>
            <a:ext cx="4788024" cy="308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575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1874703"/>
            <a:ext cx="83884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800000"/>
                </a:solidFill>
                <a:effectLst/>
                <a:latin typeface="Arial"/>
              </a:rPr>
              <a:t>Война приходит туда, где ее забывают</a:t>
            </a:r>
          </a:p>
          <a:p>
            <a:pPr algn="ctr"/>
            <a:r>
              <a:rPr lang="ru-RU" sz="2400" b="1" i="0" dirty="0" smtClean="0">
                <a:solidFill>
                  <a:srgbClr val="800000"/>
                </a:solidFill>
                <a:effectLst/>
                <a:latin typeface="Arial"/>
              </a:rPr>
              <a:t>Там, где не помнят Победу - начинается смерть.</a:t>
            </a:r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i="0" dirty="0" smtClean="0">
                <a:solidFill>
                  <a:srgbClr val="800000"/>
                </a:solidFill>
                <a:effectLst/>
                <a:latin typeface="Arial"/>
              </a:rPr>
              <a:t>Кто кроме нас может сохранить эту память?</a:t>
            </a:r>
            <a:r>
              <a:rPr lang="ru-RU" sz="2400" b="1" dirty="0" smtClean="0">
                <a:solidFill>
                  <a:srgbClr val="800000"/>
                </a:solidFill>
              </a:rPr>
              <a:t/>
            </a:r>
            <a:br>
              <a:rPr lang="ru-RU" sz="2400" b="1" dirty="0" smtClean="0">
                <a:solidFill>
                  <a:srgbClr val="800000"/>
                </a:solidFill>
              </a:rPr>
            </a:br>
            <a:r>
              <a:rPr lang="ru-RU" sz="2400" b="1" i="0" dirty="0" smtClean="0">
                <a:solidFill>
                  <a:srgbClr val="800000"/>
                </a:solidFill>
                <a:effectLst/>
                <a:latin typeface="Arial"/>
              </a:rPr>
              <a:t>Никто не должен быть забыт, и ничто не должно быть забыто</a:t>
            </a:r>
            <a:endParaRPr lang="ru-RU" sz="24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0"/>
            <a:ext cx="4408579" cy="3316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989" y="3331371"/>
            <a:ext cx="5038859" cy="3512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381" y="3319331"/>
            <a:ext cx="4704619" cy="3524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033" y="17110"/>
            <a:ext cx="5083627" cy="331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9872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http://www.pomnivoinu.ru/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9872" y="797470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Первыми Героями Советского Союза в Великой Отечественной войне стали: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rgbClr val="0000FF"/>
                </a:solidFill>
              </a:rPr>
              <a:t>Военно-воздушные силы: </a:t>
            </a:r>
          </a:p>
          <a:p>
            <a:r>
              <a:rPr lang="ru-RU" dirty="0" smtClean="0"/>
              <a:t>28 июня (Жуков 29) эти летчики на своих истребителях И-16 применили против вражеских бомбардировщиков Ju-88 таранные удары (а вообще первый таран был совершен уже через 15 минут после начала войны </a:t>
            </a:r>
            <a:r>
              <a:rPr lang="ru-RU" dirty="0" err="1" smtClean="0"/>
              <a:t>Д.Кокоревым</a:t>
            </a:r>
            <a:r>
              <a:rPr lang="ru-RU" dirty="0" smtClean="0"/>
              <a:t>).</a:t>
            </a:r>
          </a:p>
          <a:p>
            <a:r>
              <a:rPr lang="ru-RU" dirty="0" smtClean="0"/>
              <a:t>  </a:t>
            </a:r>
          </a:p>
          <a:p>
            <a:r>
              <a:rPr lang="ru-RU" b="1" dirty="0" smtClean="0"/>
              <a:t>Военно-морской флот:</a:t>
            </a:r>
          </a:p>
          <a:p>
            <a:r>
              <a:rPr lang="ru-RU" dirty="0" smtClean="0"/>
              <a:t>Звание Героя Советского Союза на флоте впервые было присвоено моряку Северного флота, командиру отделения старшему сержанту Кислякову Василию Павловичу, отличившемуся в ходе высадки десанта в Мотовском заливе в Заполярье в июле 1941 года (заменил убитого командира, а потом в течении 7 часов один удерживал высоту).</a:t>
            </a:r>
          </a:p>
          <a:p>
            <a:r>
              <a:rPr lang="ru-RU" dirty="0" smtClean="0"/>
              <a:t>  </a:t>
            </a:r>
          </a:p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Пехота:</a:t>
            </a:r>
          </a:p>
          <a:p>
            <a:r>
              <a:rPr lang="ru-RU" dirty="0" smtClean="0"/>
              <a:t>Первым Героем Советского Союза в сухопутных войсках стал командир 1-й Московской мотострелковой дивизии 20-й армии полковник </a:t>
            </a:r>
            <a:r>
              <a:rPr lang="ru-RU" dirty="0" err="1" smtClean="0"/>
              <a:t>Крейзер</a:t>
            </a:r>
            <a:r>
              <a:rPr lang="ru-RU" dirty="0" smtClean="0"/>
              <a:t> Яков Григорьевич за организацию боевых действий дивизии, которая, нанеся контрудар противнику, задержала его наступление на двое суток на рубеже реки Березина.</a:t>
            </a:r>
          </a:p>
          <a:p>
            <a:r>
              <a:rPr lang="ru-RU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1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161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Федеральный закон Российской Федерации </a:t>
            </a:r>
          </a:p>
          <a:p>
            <a:pPr algn="ctr"/>
            <a:r>
              <a:rPr lang="ru-RU" sz="2400" b="1" dirty="0" smtClean="0">
                <a:solidFill>
                  <a:srgbClr val="800000"/>
                </a:solidFill>
              </a:rPr>
              <a:t>от 4 ноября 2014 г. N 340-ФЗ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"О внесении изменений в статью 11 Федерального закона "О днях воинской славы и памятных датах России"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569660"/>
            <a:ext cx="892899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Принят Государственной Думой 24 октября 2014 года</a:t>
            </a:r>
          </a:p>
          <a:p>
            <a:r>
              <a:rPr lang="ru-RU" sz="1400" dirty="0" smtClean="0"/>
              <a:t>Одобрен Советом Федерации 29 октября 2014 года</a:t>
            </a:r>
          </a:p>
          <a:p>
            <a:endParaRPr lang="ru-RU" sz="1400" dirty="0" smtClean="0"/>
          </a:p>
          <a:p>
            <a:r>
              <a:rPr lang="ru-RU" sz="1400" dirty="0" smtClean="0"/>
              <a:t>Статья 1</a:t>
            </a:r>
          </a:p>
          <a:p>
            <a:r>
              <a:rPr lang="ru-RU" sz="1400" dirty="0" smtClean="0"/>
              <a:t>Внести в статью 11 Федерального закона от 13 марта 1995 года N 32-ФЗ "О днях воинской славы и памятных датах России" (Собрание законодательства Российской Федерации, 1995, N 11, ст. 943; 2005, N 30, ст. 3109; 2007, N 10, ст. 1149; N 44, ст. 5279; 2009, N 15, ст. 1781; 2010, N 23, ст. 2787; N 30, ст. 4001; N 49, ст. 6416; 2012, N 14, ст. 1550; N 27, ст. 3586; N 53, ст. 7610) следующие изменения:</a:t>
            </a:r>
          </a:p>
          <a:p>
            <a:endParaRPr lang="ru-RU" sz="1400" dirty="0" smtClean="0"/>
          </a:p>
          <a:p>
            <a:r>
              <a:rPr lang="ru-RU" sz="2400" dirty="0" smtClean="0"/>
              <a:t>1) дополнить новым абзацем четырнадцатым следующего содержания: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"3 декабря - День Неизвестного Солдата;";</a:t>
            </a:r>
          </a:p>
          <a:p>
            <a:endParaRPr lang="ru-RU" sz="1400" dirty="0" smtClean="0"/>
          </a:p>
          <a:p>
            <a:r>
              <a:rPr lang="ru-RU" sz="1400" dirty="0" smtClean="0"/>
              <a:t>2) абзацы четырнадцатый и пятнадцатый считать соответственно абзацами пятнадцатым и шестнадцатым.</a:t>
            </a:r>
          </a:p>
          <a:p>
            <a:endParaRPr lang="ru-RU" sz="1400" dirty="0" smtClean="0"/>
          </a:p>
          <a:p>
            <a:r>
              <a:rPr lang="ru-RU" sz="1400" dirty="0" smtClean="0"/>
              <a:t>Статья 2</a:t>
            </a:r>
          </a:p>
          <a:p>
            <a:r>
              <a:rPr lang="ru-RU" sz="1400" dirty="0" smtClean="0"/>
              <a:t>Настоящий Федеральный закон вступает в силу со дня его официального опубликования.</a:t>
            </a:r>
          </a:p>
          <a:p>
            <a:endParaRPr lang="ru-RU" sz="1400" dirty="0" smtClean="0"/>
          </a:p>
          <a:p>
            <a:r>
              <a:rPr lang="ru-RU" b="1" dirty="0" smtClean="0"/>
              <a:t>Президент Российской Федерации</a:t>
            </a:r>
          </a:p>
          <a:p>
            <a:endParaRPr lang="ru-RU" b="1" dirty="0" smtClean="0"/>
          </a:p>
          <a:p>
            <a:r>
              <a:rPr lang="ru-RU" b="1" dirty="0" smtClean="0"/>
              <a:t>В. Путин</a:t>
            </a:r>
            <a:endParaRPr lang="ru-RU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781" y="5733255"/>
            <a:ext cx="3765703" cy="1099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7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3" y="17868"/>
            <a:ext cx="4784041" cy="709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11247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"Родина-Мать" </a:t>
            </a:r>
            <a:r>
              <a:rPr lang="ru-RU" sz="3600" dirty="0" smtClean="0"/>
              <a:t>— траурная стела с горельефами, воссоздающими эпизоды жизни и борьбы сражающегося Ленинграда. Высота памятника около 6 м.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005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57" y="-603448"/>
            <a:ext cx="5907055" cy="7704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41569" y="1540819"/>
            <a:ext cx="36815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Монумент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«Родина – Мать зовёт!» </a:t>
            </a:r>
          </a:p>
          <a:p>
            <a:pPr algn="ctr"/>
            <a:r>
              <a:rPr lang="ru-RU" sz="2400" dirty="0" smtClean="0"/>
              <a:t>на Мамаевом кургане в Волгограде.</a:t>
            </a:r>
          </a:p>
          <a:p>
            <a:pPr algn="ctr"/>
            <a:r>
              <a:rPr lang="ru-RU" sz="2400" dirty="0" smtClean="0"/>
              <a:t>Скульптор Е. В. Вучетич. </a:t>
            </a:r>
          </a:p>
          <a:p>
            <a:pPr algn="ctr"/>
            <a:r>
              <a:rPr lang="ru-RU" sz="2400" dirty="0" smtClean="0"/>
              <a:t>Общая высота скульптуры </a:t>
            </a:r>
          </a:p>
          <a:p>
            <a:pPr algn="ctr"/>
            <a:r>
              <a:rPr lang="ru-RU" sz="2400" dirty="0" smtClean="0"/>
              <a:t>85 метров, </a:t>
            </a:r>
          </a:p>
          <a:p>
            <a:pPr algn="ctr"/>
            <a:r>
              <a:rPr lang="ru-RU" sz="2400" dirty="0" smtClean="0"/>
              <a:t>статуи 52 метра, </a:t>
            </a:r>
          </a:p>
          <a:p>
            <a:pPr algn="ctr"/>
            <a:r>
              <a:rPr lang="ru-RU" sz="2400" dirty="0" smtClean="0"/>
              <a:t>меча 29 метров.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25466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9879"/>
            <a:ext cx="5682580" cy="7582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682580" y="2060322"/>
            <a:ext cx="3461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Памятник советскому солдату – освободителю Алёше </a:t>
            </a:r>
          </a:p>
          <a:p>
            <a:pPr algn="ctr"/>
            <a:r>
              <a:rPr lang="ru-RU" sz="2400" dirty="0" smtClean="0"/>
              <a:t>в болгарском городе Пловдиве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845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23" y="0"/>
            <a:ext cx="5452641" cy="72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419818" y="2459504"/>
            <a:ext cx="37241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Памятник советскому солдату </a:t>
            </a:r>
          </a:p>
          <a:p>
            <a:pPr algn="ctr"/>
            <a:r>
              <a:rPr lang="ru-RU" sz="2800" dirty="0" smtClean="0"/>
              <a:t>в Берлине, </a:t>
            </a:r>
          </a:p>
          <a:p>
            <a:pPr algn="ctr"/>
            <a:r>
              <a:rPr lang="ru-RU" sz="2800" dirty="0" smtClean="0"/>
              <a:t>в </a:t>
            </a:r>
            <a:r>
              <a:rPr lang="ru-RU" sz="2800" dirty="0" err="1" smtClean="0"/>
              <a:t>Трептов</a:t>
            </a:r>
            <a:r>
              <a:rPr lang="ru-RU" sz="2800" dirty="0" smtClean="0"/>
              <a:t>-парке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6873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603</Words>
  <Application>Microsoft Office PowerPoint</Application>
  <PresentationFormat>Экран (4:3)</PresentationFormat>
  <Paragraphs>80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3 декабря - День Неизвестного Солдата Урок мужества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мужества</dc:title>
  <dc:creator>Валерия</dc:creator>
  <cp:lastModifiedBy>Валерия</cp:lastModifiedBy>
  <cp:revision>12</cp:revision>
  <dcterms:created xsi:type="dcterms:W3CDTF">2014-12-12T08:34:38Z</dcterms:created>
  <dcterms:modified xsi:type="dcterms:W3CDTF">2016-02-09T07:29:57Z</dcterms:modified>
</cp:coreProperties>
</file>