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27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33" r:id="rId24"/>
    <p:sldId id="334" r:id="rId25"/>
    <p:sldId id="273" r:id="rId26"/>
    <p:sldId id="274" r:id="rId27"/>
    <p:sldId id="275" r:id="rId28"/>
    <p:sldId id="276" r:id="rId29"/>
    <p:sldId id="277" r:id="rId30"/>
    <p:sldId id="262" r:id="rId31"/>
    <p:sldId id="263" r:id="rId32"/>
    <p:sldId id="264" r:id="rId33"/>
    <p:sldId id="265" r:id="rId34"/>
    <p:sldId id="266" r:id="rId35"/>
    <p:sldId id="267" r:id="rId36"/>
    <p:sldId id="268" r:id="rId37"/>
    <p:sldId id="269" r:id="rId38"/>
    <p:sldId id="270" r:id="rId39"/>
    <p:sldId id="278" r:id="rId40"/>
    <p:sldId id="279" r:id="rId41"/>
    <p:sldId id="280" r:id="rId42"/>
    <p:sldId id="281" r:id="rId43"/>
    <p:sldId id="311" r:id="rId44"/>
    <p:sldId id="331" r:id="rId45"/>
    <p:sldId id="316" r:id="rId46"/>
    <p:sldId id="328" r:id="rId47"/>
    <p:sldId id="312" r:id="rId48"/>
    <p:sldId id="313" r:id="rId49"/>
    <p:sldId id="314" r:id="rId50"/>
    <p:sldId id="315" r:id="rId51"/>
    <p:sldId id="329" r:id="rId52"/>
    <p:sldId id="330" r:id="rId53"/>
    <p:sldId id="336" r:id="rId54"/>
    <p:sldId id="335" r:id="rId55"/>
    <p:sldId id="332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14" autoAdjust="0"/>
    <p:restoredTop sz="94622" autoAdjust="0"/>
  </p:normalViewPr>
  <p:slideViewPr>
    <p:cSldViewPr>
      <p:cViewPr>
        <p:scale>
          <a:sx n="75" d="100"/>
          <a:sy n="75" d="100"/>
        </p:scale>
        <p:origin x="-96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30BED-C8B2-40A3-A649-4627D1F97ADA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74AA0-6C49-42D0-80F0-4520BD1B8C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6068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4AA0-6C49-42D0-80F0-4520BD1B8C4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2200" y="933450"/>
            <a:ext cx="4484688" cy="3363913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32006" y="4624423"/>
            <a:ext cx="4611390" cy="276999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7119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2200" y="933450"/>
            <a:ext cx="4484688" cy="3363913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32006" y="4624423"/>
            <a:ext cx="4611390" cy="276999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5854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2200" y="933450"/>
            <a:ext cx="4484688" cy="3363913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32006" y="4624423"/>
            <a:ext cx="4611390" cy="276999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0662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2200" y="933450"/>
            <a:ext cx="4484688" cy="3363913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32006" y="4624423"/>
            <a:ext cx="4611390" cy="276999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1408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2200" y="933450"/>
            <a:ext cx="4484688" cy="3363913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32006" y="4624423"/>
            <a:ext cx="4611390" cy="276999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5446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2200" y="933450"/>
            <a:ext cx="4484688" cy="3363913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32006" y="4624423"/>
            <a:ext cx="4611390" cy="276999"/>
          </a:xfr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48466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4AA0-6C49-42D0-80F0-4520BD1B8C44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1456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9213" y="877888"/>
            <a:ext cx="4219575" cy="3165475"/>
          </a:xfrm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19213" y="877888"/>
            <a:ext cx="4219575" cy="3165475"/>
          </a:xfrm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4AA0-6C49-42D0-80F0-4520BD1B8C4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2200" y="933450"/>
            <a:ext cx="4484688" cy="3363913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32006" y="4624423"/>
            <a:ext cx="4611390" cy="276999"/>
          </a:xfr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67256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2200" y="933450"/>
            <a:ext cx="4484688" cy="3363913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32006" y="4624423"/>
            <a:ext cx="4611390" cy="276999"/>
          </a:xfr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41128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2200" y="933450"/>
            <a:ext cx="4484688" cy="3363913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32006" y="4624423"/>
            <a:ext cx="4611390" cy="276999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5913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2200" y="933450"/>
            <a:ext cx="4484688" cy="3363913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32006" y="4624423"/>
            <a:ext cx="4611390" cy="276999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3410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2200" y="933450"/>
            <a:ext cx="4484688" cy="3363913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1032006" y="4624423"/>
            <a:ext cx="4611390" cy="276999"/>
          </a:xfrm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6747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148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Смешанное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соединение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сопротивлений».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542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sp>
        <p:nvSpPr>
          <p:cNvPr id="3" name="Rectangle 58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sp>
        <p:nvSpPr>
          <p:cNvPr id="4" name="Rectangle 88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sp>
        <p:nvSpPr>
          <p:cNvPr id="5" name="Заголовок 12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Вариант 5</a:t>
            </a:r>
          </a:p>
        </p:txBody>
      </p:sp>
      <p:sp>
        <p:nvSpPr>
          <p:cNvPr id="6" name="Текст 128"/>
          <p:cNvSpPr txBox="1"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b="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Определите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неизвестный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ток.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130"/>
          <p:cNvSpPr txBox="1">
            <a:spLocks noGrp="1"/>
          </p:cNvSpPr>
          <p:nvPr>
            <p:ph type="body" idx="3"/>
          </p:nvPr>
        </p:nvSpPr>
        <p:spPr>
          <a:xfrm>
            <a:off x="4500563" y="1285860"/>
            <a:ext cx="4186238" cy="785818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2. Определите эквивалентное сопротивление цепи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6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sp>
        <p:nvSpPr>
          <p:cNvPr id="9" name="Rectangle 64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sp>
        <p:nvSpPr>
          <p:cNvPr id="10" name="Rectangle 26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Rectangle 56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Rectangle 26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13" name="Group 1"/>
          <p:cNvGrpSpPr/>
          <p:nvPr/>
        </p:nvGrpSpPr>
        <p:grpSpPr>
          <a:xfrm>
            <a:off x="20267" y="2438319"/>
            <a:ext cx="9428310" cy="4356444"/>
            <a:chOff x="21543" y="2303986"/>
            <a:chExt cx="10022491" cy="4116436"/>
          </a:xfrm>
        </p:grpSpPr>
        <p:sp>
          <p:nvSpPr>
            <p:cNvPr id="14" name="AutoShape 25"/>
            <p:cNvSpPr/>
            <p:nvPr/>
          </p:nvSpPr>
          <p:spPr>
            <a:xfrm>
              <a:off x="152403" y="2303986"/>
              <a:ext cx="9891631" cy="3708001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15" name="AutoShape 24"/>
            <p:cNvSpPr/>
            <p:nvPr/>
          </p:nvSpPr>
          <p:spPr>
            <a:xfrm rot="5400013">
              <a:off x="1458194" y="3875264"/>
              <a:ext cx="527636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16" name="Rectangle 23"/>
            <p:cNvSpPr/>
            <p:nvPr/>
          </p:nvSpPr>
          <p:spPr>
            <a:xfrm rot="5400013">
              <a:off x="1450919" y="3209495"/>
              <a:ext cx="527636" cy="287889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17" name="AutoShape 22"/>
            <p:cNvSpPr/>
            <p:nvPr/>
          </p:nvSpPr>
          <p:spPr>
            <a:xfrm rot="16200004">
              <a:off x="1456736" y="2828719"/>
              <a:ext cx="527636" cy="2907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18" name="Text Box 21"/>
            <p:cNvSpPr txBox="1"/>
            <p:nvPr/>
          </p:nvSpPr>
          <p:spPr>
            <a:xfrm>
              <a:off x="1722729" y="2565623"/>
              <a:ext cx="1308606" cy="52327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I=9 A</a:t>
              </a:r>
              <a:endPara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9" name="Text Box 20"/>
            <p:cNvSpPr txBox="1"/>
            <p:nvPr/>
          </p:nvSpPr>
          <p:spPr>
            <a:xfrm>
              <a:off x="3554784" y="3088898"/>
              <a:ext cx="1308606" cy="48839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I=8 А</a:t>
              </a:r>
              <a:endPara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0" name="Text Box 19"/>
            <p:cNvSpPr txBox="1"/>
            <p:nvPr/>
          </p:nvSpPr>
          <p:spPr>
            <a:xfrm>
              <a:off x="3554784" y="4135456"/>
              <a:ext cx="1308606" cy="49565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I=5 А</a:t>
              </a:r>
              <a:endPara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1" name="Text Box 18"/>
            <p:cNvSpPr txBox="1"/>
            <p:nvPr/>
          </p:nvSpPr>
          <p:spPr>
            <a:xfrm>
              <a:off x="1722729" y="5202359"/>
              <a:ext cx="1308606" cy="50292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I=?</a:t>
              </a:r>
              <a:endPara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2" name="Text Box 17"/>
            <p:cNvSpPr txBox="1"/>
            <p:nvPr/>
          </p:nvSpPr>
          <p:spPr>
            <a:xfrm>
              <a:off x="152403" y="3350535"/>
              <a:ext cx="1308606" cy="52327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I=10 А</a:t>
              </a:r>
              <a:endPara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3" name="AutoShape 16"/>
            <p:cNvSpPr/>
            <p:nvPr/>
          </p:nvSpPr>
          <p:spPr>
            <a:xfrm flipH="1">
              <a:off x="1721275" y="4131094"/>
              <a:ext cx="1453" cy="527636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headEnd type="oval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24" name="Rectangle 15"/>
            <p:cNvSpPr/>
            <p:nvPr/>
          </p:nvSpPr>
          <p:spPr>
            <a:xfrm rot="5400013">
              <a:off x="1453827" y="4774966"/>
              <a:ext cx="527636" cy="287889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25" name="AutoShape 14"/>
            <p:cNvSpPr/>
            <p:nvPr/>
          </p:nvSpPr>
          <p:spPr>
            <a:xfrm rot="5400013">
              <a:off x="1456735" y="5445092"/>
              <a:ext cx="527636" cy="2907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26" name="AutoShape 13"/>
            <p:cNvSpPr/>
            <p:nvPr/>
          </p:nvSpPr>
          <p:spPr>
            <a:xfrm>
              <a:off x="1722729" y="4134002"/>
              <a:ext cx="527809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27" name="AutoShape 12"/>
            <p:cNvSpPr/>
            <p:nvPr/>
          </p:nvSpPr>
          <p:spPr>
            <a:xfrm>
              <a:off x="2246177" y="4134002"/>
              <a:ext cx="527809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28" name="AutoShape 11"/>
            <p:cNvSpPr/>
            <p:nvPr/>
          </p:nvSpPr>
          <p:spPr>
            <a:xfrm>
              <a:off x="1199290" y="4134002"/>
              <a:ext cx="527809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29" name="Rectangle 10"/>
            <p:cNvSpPr/>
            <p:nvPr/>
          </p:nvSpPr>
          <p:spPr>
            <a:xfrm>
              <a:off x="675842" y="3994455"/>
              <a:ext cx="527809" cy="287798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30" name="AutoShape 9"/>
            <p:cNvSpPr/>
            <p:nvPr/>
          </p:nvSpPr>
          <p:spPr>
            <a:xfrm>
              <a:off x="152403" y="4132548"/>
              <a:ext cx="527809" cy="2907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31" name="Rectangle 8"/>
            <p:cNvSpPr/>
            <p:nvPr/>
          </p:nvSpPr>
          <p:spPr>
            <a:xfrm>
              <a:off x="2765255" y="3995909"/>
              <a:ext cx="527809" cy="287798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32" name="Rectangle 7"/>
            <p:cNvSpPr/>
            <p:nvPr/>
          </p:nvSpPr>
          <p:spPr>
            <a:xfrm>
              <a:off x="2765255" y="3466819"/>
              <a:ext cx="527809" cy="287798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33" name="AutoShape 6"/>
            <p:cNvSpPr/>
            <p:nvPr/>
          </p:nvSpPr>
          <p:spPr>
            <a:xfrm flipH="1">
              <a:off x="1721275" y="3612172"/>
              <a:ext cx="529263" cy="518912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34" name="AutoShape 5"/>
            <p:cNvSpPr/>
            <p:nvPr/>
          </p:nvSpPr>
          <p:spPr>
            <a:xfrm>
              <a:off x="2241816" y="3612172"/>
              <a:ext cx="527809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35" name="AutoShape 4"/>
            <p:cNvSpPr/>
            <p:nvPr/>
          </p:nvSpPr>
          <p:spPr>
            <a:xfrm rot="10799991">
              <a:off x="3293065" y="4132548"/>
              <a:ext cx="527809" cy="2907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36" name="AutoShape 3"/>
            <p:cNvSpPr/>
            <p:nvPr/>
          </p:nvSpPr>
          <p:spPr>
            <a:xfrm rot="10799991">
              <a:off x="3293065" y="3609264"/>
              <a:ext cx="527809" cy="2907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37" name="Text Box 2"/>
            <p:cNvSpPr txBox="1"/>
            <p:nvPr/>
          </p:nvSpPr>
          <p:spPr>
            <a:xfrm>
              <a:off x="21543" y="5635511"/>
              <a:ext cx="1308606" cy="78491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I=__</a:t>
              </a:r>
              <a:endPara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sp>
        <p:nvSpPr>
          <p:cNvPr id="38" name="Rectangle 59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39" name="Group 33"/>
          <p:cNvGrpSpPr/>
          <p:nvPr/>
        </p:nvGrpSpPr>
        <p:grpSpPr>
          <a:xfrm>
            <a:off x="4614774" y="2133490"/>
            <a:ext cx="9305208" cy="4648722"/>
            <a:chOff x="4905600" y="2015950"/>
            <a:chExt cx="9891631" cy="4392612"/>
          </a:xfrm>
        </p:grpSpPr>
        <p:sp>
          <p:nvSpPr>
            <p:cNvPr id="40" name="AutoShape 58"/>
            <p:cNvSpPr/>
            <p:nvPr/>
          </p:nvSpPr>
          <p:spPr>
            <a:xfrm>
              <a:off x="4905600" y="2015950"/>
              <a:ext cx="9891631" cy="3708001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grpSp>
          <p:nvGrpSpPr>
            <p:cNvPr id="41" name="Group 55"/>
            <p:cNvGrpSpPr/>
            <p:nvPr/>
          </p:nvGrpSpPr>
          <p:grpSpPr>
            <a:xfrm>
              <a:off x="5690768" y="2800130"/>
              <a:ext cx="527809" cy="531997"/>
              <a:chOff x="5690768" y="2800130"/>
              <a:chExt cx="527809" cy="531997"/>
            </a:xfrm>
          </p:grpSpPr>
          <p:sp>
            <p:nvSpPr>
              <p:cNvPr id="42" name="AutoShape 57"/>
              <p:cNvSpPr/>
              <p:nvPr/>
            </p:nvSpPr>
            <p:spPr>
              <a:xfrm>
                <a:off x="5690768" y="3065397"/>
                <a:ext cx="527809" cy="1472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val f3"/>
                  <a:gd name="f8" fmla="?: f4 f0 1"/>
                  <a:gd name="f9" fmla="?: f5 f1 1"/>
                  <a:gd name="f10" fmla="?: f6 f2 1"/>
                  <a:gd name="f11" fmla="*/ f8 1 21600"/>
                  <a:gd name="f12" fmla="*/ f9 1 21600"/>
                  <a:gd name="f13" fmla="*/ 21600 f8 1"/>
                  <a:gd name="f14" fmla="*/ 21600 f9 1"/>
                  <a:gd name="f15" fmla="min f12 f11"/>
                  <a:gd name="f16" fmla="*/ f13 1 f10"/>
                  <a:gd name="f17" fmla="*/ f14 1 f10"/>
                  <a:gd name="f18" fmla="val f16"/>
                  <a:gd name="f19" fmla="val f17"/>
                  <a:gd name="f20" fmla="*/ f7 f15 1"/>
                  <a:gd name="f21" fmla="*/ f18 f15 1"/>
                  <a:gd name="f22" fmla="*/ f19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0" r="f21" b="f22"/>
                <a:pathLst>
                  <a:path fill="none">
                    <a:moveTo>
                      <a:pt x="f20" y="f20"/>
                    </a:moveTo>
                    <a:lnTo>
                      <a:pt x="f21" y="f22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endParaRPr>
              </a:p>
            </p:txBody>
          </p:sp>
          <p:sp>
            <p:nvSpPr>
              <p:cNvPr id="43" name="AutoShape 56"/>
              <p:cNvSpPr/>
              <p:nvPr/>
            </p:nvSpPr>
            <p:spPr>
              <a:xfrm rot="18599998">
                <a:off x="5439656" y="3065663"/>
                <a:ext cx="531997" cy="932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val f3"/>
                  <a:gd name="f8" fmla="?: f4 f0 1"/>
                  <a:gd name="f9" fmla="?: f5 f1 1"/>
                  <a:gd name="f10" fmla="?: f6 f2 1"/>
                  <a:gd name="f11" fmla="*/ f8 1 21600"/>
                  <a:gd name="f12" fmla="*/ f9 1 21600"/>
                  <a:gd name="f13" fmla="*/ 21600 f8 1"/>
                  <a:gd name="f14" fmla="*/ 21600 f9 1"/>
                  <a:gd name="f15" fmla="min f12 f11"/>
                  <a:gd name="f16" fmla="*/ f13 1 f10"/>
                  <a:gd name="f17" fmla="*/ f14 1 f10"/>
                  <a:gd name="f18" fmla="val f16"/>
                  <a:gd name="f19" fmla="val f17"/>
                  <a:gd name="f20" fmla="*/ f7 f15 1"/>
                  <a:gd name="f21" fmla="*/ f18 f15 1"/>
                  <a:gd name="f22" fmla="*/ f19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0" r="f21" b="f22"/>
                <a:pathLst>
                  <a:path fill="none">
                    <a:moveTo>
                      <a:pt x="f20" y="f20"/>
                    </a:moveTo>
                    <a:lnTo>
                      <a:pt x="f21" y="f22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endParaRPr>
              </a:p>
            </p:txBody>
          </p:sp>
        </p:grpSp>
        <p:grpSp>
          <p:nvGrpSpPr>
            <p:cNvPr id="44" name="Group 52"/>
            <p:cNvGrpSpPr/>
            <p:nvPr/>
          </p:nvGrpSpPr>
          <p:grpSpPr>
            <a:xfrm>
              <a:off x="5686861" y="3836510"/>
              <a:ext cx="527346" cy="533451"/>
              <a:chOff x="5686861" y="3836510"/>
              <a:chExt cx="527346" cy="533451"/>
            </a:xfrm>
          </p:grpSpPr>
          <p:sp>
            <p:nvSpPr>
              <p:cNvPr id="45" name="AutoShape 54"/>
              <p:cNvSpPr/>
              <p:nvPr/>
            </p:nvSpPr>
            <p:spPr>
              <a:xfrm>
                <a:off x="5687330" y="4101029"/>
                <a:ext cx="526877" cy="1472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val f3"/>
                  <a:gd name="f8" fmla="?: f4 f0 1"/>
                  <a:gd name="f9" fmla="?: f5 f1 1"/>
                  <a:gd name="f10" fmla="?: f6 f2 1"/>
                  <a:gd name="f11" fmla="*/ f8 1 21600"/>
                  <a:gd name="f12" fmla="*/ f9 1 21600"/>
                  <a:gd name="f13" fmla="*/ 21600 f8 1"/>
                  <a:gd name="f14" fmla="*/ 21600 f9 1"/>
                  <a:gd name="f15" fmla="min f12 f11"/>
                  <a:gd name="f16" fmla="*/ f13 1 f10"/>
                  <a:gd name="f17" fmla="*/ f14 1 f10"/>
                  <a:gd name="f18" fmla="val f16"/>
                  <a:gd name="f19" fmla="val f17"/>
                  <a:gd name="f20" fmla="*/ f7 f15 1"/>
                  <a:gd name="f21" fmla="*/ f18 f15 1"/>
                  <a:gd name="f22" fmla="*/ f19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0" r="f21" b="f22"/>
                <a:pathLst>
                  <a:path fill="none">
                    <a:moveTo>
                      <a:pt x="f20" y="f20"/>
                    </a:moveTo>
                    <a:lnTo>
                      <a:pt x="f21" y="f22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endParaRPr>
              </a:p>
            </p:txBody>
          </p:sp>
          <p:sp>
            <p:nvSpPr>
              <p:cNvPr id="46" name="AutoShape 53"/>
              <p:cNvSpPr/>
              <p:nvPr/>
            </p:nvSpPr>
            <p:spPr>
              <a:xfrm rot="18599998">
                <a:off x="5420601" y="4102770"/>
                <a:ext cx="533451" cy="932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val f3"/>
                  <a:gd name="f8" fmla="?: f4 f0 1"/>
                  <a:gd name="f9" fmla="?: f5 f1 1"/>
                  <a:gd name="f10" fmla="?: f6 f2 1"/>
                  <a:gd name="f11" fmla="*/ f8 1 21600"/>
                  <a:gd name="f12" fmla="*/ f9 1 21600"/>
                  <a:gd name="f13" fmla="*/ 21600 f8 1"/>
                  <a:gd name="f14" fmla="*/ 21600 f9 1"/>
                  <a:gd name="f15" fmla="min f12 f11"/>
                  <a:gd name="f16" fmla="*/ f13 1 f10"/>
                  <a:gd name="f17" fmla="*/ f14 1 f10"/>
                  <a:gd name="f18" fmla="val f16"/>
                  <a:gd name="f19" fmla="val f17"/>
                  <a:gd name="f20" fmla="*/ f7 f15 1"/>
                  <a:gd name="f21" fmla="*/ f18 f15 1"/>
                  <a:gd name="f22" fmla="*/ f19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0" r="f21" b="f22"/>
                <a:pathLst>
                  <a:path fill="none">
                    <a:moveTo>
                      <a:pt x="f20" y="f20"/>
                    </a:moveTo>
                    <a:lnTo>
                      <a:pt x="f21" y="f22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endParaRPr>
              </a:p>
            </p:txBody>
          </p:sp>
        </p:grpSp>
        <p:sp>
          <p:nvSpPr>
            <p:cNvPr id="47" name="Rectangle 51"/>
            <p:cNvSpPr/>
            <p:nvPr/>
          </p:nvSpPr>
          <p:spPr>
            <a:xfrm>
              <a:off x="7256733" y="3970974"/>
              <a:ext cx="527809" cy="287798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48" name="Rectangle 50"/>
            <p:cNvSpPr/>
            <p:nvPr/>
          </p:nvSpPr>
          <p:spPr>
            <a:xfrm>
              <a:off x="7256733" y="2914238"/>
              <a:ext cx="527809" cy="287798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49" name="Rectangle 49"/>
            <p:cNvSpPr/>
            <p:nvPr/>
          </p:nvSpPr>
          <p:spPr>
            <a:xfrm rot="5400013">
              <a:off x="8568335" y="3440381"/>
              <a:ext cx="527636" cy="287889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50" name="AutoShape 48"/>
            <p:cNvSpPr/>
            <p:nvPr/>
          </p:nvSpPr>
          <p:spPr>
            <a:xfrm>
              <a:off x="6214207" y="4107603"/>
              <a:ext cx="527809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51" name="AutoShape 47"/>
            <p:cNvSpPr/>
            <p:nvPr/>
          </p:nvSpPr>
          <p:spPr>
            <a:xfrm>
              <a:off x="6737655" y="4107603"/>
              <a:ext cx="527809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52" name="AutoShape 46"/>
            <p:cNvSpPr/>
            <p:nvPr/>
          </p:nvSpPr>
          <p:spPr>
            <a:xfrm>
              <a:off x="6737655" y="3061054"/>
              <a:ext cx="527809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53" name="AutoShape 45"/>
            <p:cNvSpPr/>
            <p:nvPr/>
          </p:nvSpPr>
          <p:spPr>
            <a:xfrm>
              <a:off x="8303620" y="3061054"/>
              <a:ext cx="527809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54" name="Text Box 44"/>
            <p:cNvSpPr txBox="1"/>
            <p:nvPr/>
          </p:nvSpPr>
          <p:spPr>
            <a:xfrm>
              <a:off x="6737655" y="2277587"/>
              <a:ext cx="1308606" cy="50292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1</a:t>
              </a:r>
              <a:endPara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5" name="Text Box 43"/>
            <p:cNvSpPr txBox="1"/>
            <p:nvPr/>
          </p:nvSpPr>
          <p:spPr>
            <a:xfrm>
              <a:off x="8569701" y="3324145"/>
              <a:ext cx="1308606" cy="50292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2</a:t>
              </a:r>
              <a:endPara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6" name="Text Box 42"/>
            <p:cNvSpPr txBox="1"/>
            <p:nvPr/>
          </p:nvSpPr>
          <p:spPr>
            <a:xfrm>
              <a:off x="6737655" y="4391049"/>
              <a:ext cx="1308606" cy="50292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3</a:t>
              </a:r>
              <a:endPara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7" name="Text Box 41"/>
            <p:cNvSpPr txBox="1"/>
            <p:nvPr/>
          </p:nvSpPr>
          <p:spPr>
            <a:xfrm>
              <a:off x="5686406" y="4819848"/>
              <a:ext cx="3143570" cy="76456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1</a:t>
              </a: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=R</a:t>
              </a:r>
              <a:r>
                <a:rPr lang="en-US" sz="2400" b="1" i="1" u="none" strike="noStrike" kern="1200" cap="none" spc="0" baseline="-3000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2</a:t>
              </a: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=R</a:t>
              </a:r>
              <a:r>
                <a:rPr lang="en-US" sz="2400" b="1" i="1" u="none" strike="noStrike" kern="1200" cap="none" spc="0" baseline="-3000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3</a:t>
              </a: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=3 </a:t>
              </a:r>
              <a:r>
                <a:rPr lang="en-US" sz="2400" b="1" i="1" u="none" strike="noStrike" kern="1200" cap="none" spc="0" baseline="0" dirty="0" err="1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Ом</a:t>
              </a:r>
              <a:endPara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8" name="Text Box 40"/>
            <p:cNvSpPr txBox="1"/>
            <p:nvPr/>
          </p:nvSpPr>
          <p:spPr>
            <a:xfrm>
              <a:off x="5050999" y="5623651"/>
              <a:ext cx="1308606" cy="78491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Э</a:t>
              </a: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=__</a:t>
              </a:r>
              <a:endPara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9" name="AutoShape 39"/>
            <p:cNvSpPr/>
            <p:nvPr/>
          </p:nvSpPr>
          <p:spPr>
            <a:xfrm>
              <a:off x="8303620" y="4109057"/>
              <a:ext cx="527809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60" name="AutoShape 38"/>
            <p:cNvSpPr/>
            <p:nvPr/>
          </p:nvSpPr>
          <p:spPr>
            <a:xfrm>
              <a:off x="7784543" y="4107603"/>
              <a:ext cx="527809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61" name="AutoShape 37"/>
            <p:cNvSpPr/>
            <p:nvPr/>
          </p:nvSpPr>
          <p:spPr>
            <a:xfrm>
              <a:off x="6209845" y="3061054"/>
              <a:ext cx="527809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62" name="AutoShape 36"/>
            <p:cNvSpPr/>
            <p:nvPr/>
          </p:nvSpPr>
          <p:spPr>
            <a:xfrm>
              <a:off x="7784543" y="3062508"/>
              <a:ext cx="527809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63" name="AutoShape 35"/>
            <p:cNvSpPr/>
            <p:nvPr/>
          </p:nvSpPr>
          <p:spPr>
            <a:xfrm rot="5400013">
              <a:off x="8699158" y="3193328"/>
              <a:ext cx="263091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64" name="AutoShape 34"/>
            <p:cNvSpPr/>
            <p:nvPr/>
          </p:nvSpPr>
          <p:spPr>
            <a:xfrm rot="5400013">
              <a:off x="8699158" y="3976785"/>
              <a:ext cx="263091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</p:grpSp>
      <p:sp>
        <p:nvSpPr>
          <p:cNvPr id="65" name="Овал 64"/>
          <p:cNvSpPr/>
          <p:nvPr/>
        </p:nvSpPr>
        <p:spPr>
          <a:xfrm>
            <a:off x="5343191" y="3169244"/>
            <a:ext cx="121914" cy="1513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5362363" y="4279135"/>
            <a:ext cx="121914" cy="1513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5186112" y="3028970"/>
            <a:ext cx="411867" cy="4318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186112" y="4095587"/>
            <a:ext cx="362571" cy="463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720" y="3169482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54" y="4267066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04064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/>
          <p:nvPr/>
        </p:nvSpPr>
        <p:spPr>
          <a:xfrm>
            <a:off x="300949" y="161289"/>
            <a:ext cx="4258861" cy="11387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0" u="none" strike="noStrike" kern="1200" cap="none" spc="0" baseline="0" dirty="0">
                <a:uFillTx/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i="0" u="none" strike="noStrike" kern="1200" cap="none" spc="0" baseline="0" dirty="0">
                <a:uFillTx/>
                <a:latin typeface="Times New Roman" pitchFamily="18" charset="0"/>
                <a:cs typeface="Times New Roman" pitchFamily="18" charset="0"/>
              </a:rPr>
              <a:t>На каком участке цепи будет протекать наименьший </a:t>
            </a:r>
            <a:r>
              <a:rPr lang="ru-RU" sz="2400" i="0" u="none" strike="noStrike" kern="1200" cap="none" spc="0" baseline="0" dirty="0" smtClean="0">
                <a:uFillTx/>
                <a:latin typeface="Times New Roman" pitchFamily="18" charset="0"/>
                <a:cs typeface="Times New Roman" pitchFamily="18" charset="0"/>
              </a:rPr>
              <a:t>ток?</a:t>
            </a:r>
            <a:endParaRPr lang="ru-RU" sz="2400" i="0" u="none" strike="noStrike" kern="1200" cap="none" spc="0" baseline="0" dirty="0"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0" i="0" u="none" strike="noStrike" kern="1200" cap="none" spc="0" baseline="0" dirty="0">
              <a:effectLst>
                <a:outerShdw dist="38096" dir="2700000">
                  <a:srgbClr val="000000"/>
                </a:outerShdw>
              </a:effectLst>
              <a:uFillTx/>
              <a:latin typeface="Arial"/>
              <a:ea typeface=""/>
              <a:cs typeface=""/>
            </a:endParaRPr>
          </a:p>
        </p:txBody>
      </p:sp>
      <p:sp>
        <p:nvSpPr>
          <p:cNvPr id="3" name="Прямоугольник 56"/>
          <p:cNvSpPr/>
          <p:nvPr/>
        </p:nvSpPr>
        <p:spPr>
          <a:xfrm>
            <a:off x="4653679" y="194878"/>
            <a:ext cx="4253613" cy="91685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i="0" u="none" strike="noStrike" kern="0" cap="none" spc="0" baseline="0" dirty="0">
                <a:uFillTx/>
                <a:latin typeface="Times New Roman" pitchFamily="18" charset="0"/>
                <a:ea typeface="Calibri" pitchFamily="34"/>
                <a:cs typeface="Times New Roman" pitchFamily="18" charset="0"/>
              </a:rPr>
              <a:t>4</a:t>
            </a:r>
            <a:r>
              <a:rPr lang="ru-RU" sz="2400" i="0" u="none" strike="noStrike" kern="1200" cap="none" spc="0" baseline="0" dirty="0">
                <a:uFillTx/>
                <a:latin typeface="Times New Roman" pitchFamily="18" charset="0"/>
                <a:ea typeface="Calibri" pitchFamily="34"/>
                <a:cs typeface="Times New Roman" pitchFamily="18" charset="0"/>
              </a:rPr>
              <a:t>. </a:t>
            </a:r>
            <a:r>
              <a:rPr lang="ru-RU" sz="2400" i="0" u="none" strike="noStrike" kern="1200" cap="none" spc="0" baseline="0" dirty="0">
                <a:uFillTx/>
                <a:latin typeface="Times New Roman" pitchFamily="18" charset="0"/>
                <a:cs typeface="Times New Roman" pitchFamily="18" charset="0"/>
              </a:rPr>
              <a:t>Какое равенство для данной цепи </a:t>
            </a:r>
            <a:r>
              <a:rPr lang="ru-RU" sz="2400" i="0" u="none" strike="noStrike" kern="1200" cap="none" spc="0" baseline="0" dirty="0" smtClean="0">
                <a:uFillTx/>
                <a:latin typeface="Times New Roman" pitchFamily="18" charset="0"/>
                <a:cs typeface="Times New Roman" pitchFamily="18" charset="0"/>
              </a:rPr>
              <a:t>лишнее?</a:t>
            </a:r>
            <a:endParaRPr lang="ru-RU" sz="1400" i="0" u="none" strike="noStrike" kern="1200" cap="none" spc="0" baseline="0" dirty="0">
              <a:uFillTx/>
              <a:latin typeface="Times New Roman" pitchFamily="18" charset="0"/>
              <a:ea typeface="Calibri" pitchFamily="34"/>
              <a:cs typeface="Times New Roman" pitchFamily="18" charset="0"/>
            </a:endParaRPr>
          </a:p>
        </p:txBody>
      </p:sp>
      <p:sp>
        <p:nvSpPr>
          <p:cNvPr id="4" name="Прямоугольник 74"/>
          <p:cNvSpPr/>
          <p:nvPr/>
        </p:nvSpPr>
        <p:spPr>
          <a:xfrm>
            <a:off x="439919" y="5000636"/>
            <a:ext cx="8670594" cy="15696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i="0" u="none" strike="noStrike" kern="0" cap="none" spc="0" baseline="0" dirty="0" smtClean="0"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0" u="none" strike="noStrike" kern="1200" cap="none" spc="0" baseline="0" dirty="0" smtClean="0"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0" u="none" strike="noStrike" kern="1200" cap="none" spc="0" baseline="0" dirty="0">
                <a:uFillTx/>
                <a:latin typeface="Times New Roman" pitchFamily="18" charset="0"/>
                <a:cs typeface="Times New Roman" pitchFamily="18" charset="0"/>
              </a:rPr>
              <a:t>Несколько одинаковых резисторов сопротивлением </a:t>
            </a:r>
            <a:r>
              <a:rPr lang="en-US" sz="2400" i="0" u="none" strike="noStrike" kern="1200" cap="none" spc="0" baseline="0" dirty="0">
                <a:uFillTx/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i="0" u="none" strike="noStrike" kern="1200" cap="none" spc="0" baseline="0" dirty="0">
                <a:uFillTx/>
                <a:latin typeface="Times New Roman" pitchFamily="18" charset="0"/>
                <a:cs typeface="Times New Roman" pitchFamily="18" charset="0"/>
              </a:rPr>
              <a:t>=60 Ом каждый соединены параллельно. Эквивалентное сопротивление цепи </a:t>
            </a:r>
            <a:r>
              <a:rPr lang="en-US" sz="2400" i="0" u="none" strike="noStrike" kern="1200" cap="none" spc="0" baseline="0" dirty="0">
                <a:uFillTx/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i="0" u="none" strike="noStrike" kern="1200" cap="none" spc="0" baseline="-25000" dirty="0">
                <a:uFillTx/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i="0" u="none" strike="noStrike" kern="1200" cap="none" spc="0" baseline="0" dirty="0">
                <a:uFillTx/>
                <a:latin typeface="Times New Roman" pitchFamily="18" charset="0"/>
                <a:cs typeface="Times New Roman" pitchFamily="18" charset="0"/>
              </a:rPr>
              <a:t>=5 Ом. Определите эквивалентное сопротивление цепи при отключении двух резисторов.</a:t>
            </a:r>
          </a:p>
        </p:txBody>
      </p:sp>
      <p:sp>
        <p:nvSpPr>
          <p:cNvPr id="8" name="Rectangle 28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sp>
        <p:nvSpPr>
          <p:cNvPr id="9" name="Rectangle 53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sp>
        <p:nvSpPr>
          <p:cNvPr id="10" name="Rectangle 37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sp>
        <p:nvSpPr>
          <p:cNvPr id="11" name="Rectangle 66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sp>
        <p:nvSpPr>
          <p:cNvPr id="12" name="Rectangle 37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sp>
        <p:nvSpPr>
          <p:cNvPr id="13" name="Rectangle 66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sp>
        <p:nvSpPr>
          <p:cNvPr id="14" name="Rectangle 95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sp>
        <p:nvSpPr>
          <p:cNvPr id="15" name="Rectangle 28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" name="Rectangle 53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Rectangle 33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18" name="Group 1"/>
          <p:cNvGrpSpPr/>
          <p:nvPr/>
        </p:nvGrpSpPr>
        <p:grpSpPr>
          <a:xfrm>
            <a:off x="0" y="1428736"/>
            <a:ext cx="9305208" cy="3924195"/>
            <a:chOff x="107606" y="1548307"/>
            <a:chExt cx="9891631" cy="3708001"/>
          </a:xfrm>
        </p:grpSpPr>
        <p:sp>
          <p:nvSpPr>
            <p:cNvPr id="19" name="AutoShape 32"/>
            <p:cNvSpPr/>
            <p:nvPr/>
          </p:nvSpPr>
          <p:spPr>
            <a:xfrm>
              <a:off x="107606" y="1548307"/>
              <a:ext cx="9891631" cy="3708001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grpSp>
          <p:nvGrpSpPr>
            <p:cNvPr id="20" name="Group 29"/>
            <p:cNvGrpSpPr/>
            <p:nvPr/>
          </p:nvGrpSpPr>
          <p:grpSpPr>
            <a:xfrm>
              <a:off x="889857" y="2322316"/>
              <a:ext cx="526356" cy="533451"/>
              <a:chOff x="889857" y="2322316"/>
              <a:chExt cx="526356" cy="533451"/>
            </a:xfrm>
          </p:grpSpPr>
          <p:sp>
            <p:nvSpPr>
              <p:cNvPr id="21" name="AutoShape 31"/>
              <p:cNvSpPr/>
              <p:nvPr/>
            </p:nvSpPr>
            <p:spPr>
              <a:xfrm>
                <a:off x="889857" y="2588300"/>
                <a:ext cx="526356" cy="1472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val f3"/>
                  <a:gd name="f8" fmla="?: f4 f0 1"/>
                  <a:gd name="f9" fmla="?: f5 f1 1"/>
                  <a:gd name="f10" fmla="?: f6 f2 1"/>
                  <a:gd name="f11" fmla="*/ f8 1 21600"/>
                  <a:gd name="f12" fmla="*/ f9 1 21600"/>
                  <a:gd name="f13" fmla="*/ 21600 f8 1"/>
                  <a:gd name="f14" fmla="*/ 21600 f9 1"/>
                  <a:gd name="f15" fmla="min f12 f11"/>
                  <a:gd name="f16" fmla="*/ f13 1 f10"/>
                  <a:gd name="f17" fmla="*/ f14 1 f10"/>
                  <a:gd name="f18" fmla="val f16"/>
                  <a:gd name="f19" fmla="val f17"/>
                  <a:gd name="f20" fmla="*/ f7 f15 1"/>
                  <a:gd name="f21" fmla="*/ f18 f15 1"/>
                  <a:gd name="f22" fmla="*/ f19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0" r="f21" b="f22"/>
                <a:pathLst>
                  <a:path fill="none">
                    <a:moveTo>
                      <a:pt x="f20" y="f20"/>
                    </a:moveTo>
                    <a:lnTo>
                      <a:pt x="f21" y="f22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endParaRPr>
              </a:p>
            </p:txBody>
          </p:sp>
          <p:sp>
            <p:nvSpPr>
              <p:cNvPr id="22" name="AutoShape 30"/>
              <p:cNvSpPr/>
              <p:nvPr/>
            </p:nvSpPr>
            <p:spPr>
              <a:xfrm rot="18599998">
                <a:off x="637984" y="2588580"/>
                <a:ext cx="533451" cy="923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val f3"/>
                  <a:gd name="f8" fmla="?: f4 f0 1"/>
                  <a:gd name="f9" fmla="?: f5 f1 1"/>
                  <a:gd name="f10" fmla="?: f6 f2 1"/>
                  <a:gd name="f11" fmla="*/ f8 1 21600"/>
                  <a:gd name="f12" fmla="*/ f9 1 21600"/>
                  <a:gd name="f13" fmla="*/ 21600 f8 1"/>
                  <a:gd name="f14" fmla="*/ 21600 f9 1"/>
                  <a:gd name="f15" fmla="min f12 f11"/>
                  <a:gd name="f16" fmla="*/ f13 1 f10"/>
                  <a:gd name="f17" fmla="*/ f14 1 f10"/>
                  <a:gd name="f18" fmla="val f16"/>
                  <a:gd name="f19" fmla="val f17"/>
                  <a:gd name="f20" fmla="*/ f7 f15 1"/>
                  <a:gd name="f21" fmla="*/ f18 f15 1"/>
                  <a:gd name="f22" fmla="*/ f19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0" r="f21" b="f22"/>
                <a:pathLst>
                  <a:path fill="none">
                    <a:moveTo>
                      <a:pt x="f20" y="f20"/>
                    </a:moveTo>
                    <a:lnTo>
                      <a:pt x="f21" y="f22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endParaRPr>
              </a:p>
            </p:txBody>
          </p:sp>
        </p:grpSp>
        <p:sp>
          <p:nvSpPr>
            <p:cNvPr id="23" name="Rectangle 28"/>
            <p:cNvSpPr/>
            <p:nvPr/>
          </p:nvSpPr>
          <p:spPr>
            <a:xfrm rot="5400013">
              <a:off x="1411943" y="2971289"/>
              <a:ext cx="527636" cy="289343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24" name="Rectangle 27"/>
            <p:cNvSpPr/>
            <p:nvPr/>
          </p:nvSpPr>
          <p:spPr>
            <a:xfrm rot="5400013">
              <a:off x="2458831" y="2971289"/>
              <a:ext cx="527636" cy="289343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25" name="Rectangle 26"/>
            <p:cNvSpPr/>
            <p:nvPr/>
          </p:nvSpPr>
          <p:spPr>
            <a:xfrm rot="5400013">
              <a:off x="3505718" y="2971289"/>
              <a:ext cx="527636" cy="289343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26" name="AutoShape 25"/>
            <p:cNvSpPr/>
            <p:nvPr/>
          </p:nvSpPr>
          <p:spPr>
            <a:xfrm>
              <a:off x="1935291" y="2593412"/>
              <a:ext cx="527809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27" name="AutoShape 24"/>
            <p:cNvSpPr/>
            <p:nvPr/>
          </p:nvSpPr>
          <p:spPr>
            <a:xfrm>
              <a:off x="2982178" y="2593412"/>
              <a:ext cx="527809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28" name="AutoShape 23"/>
            <p:cNvSpPr/>
            <p:nvPr/>
          </p:nvSpPr>
          <p:spPr>
            <a:xfrm>
              <a:off x="3243907" y="3639970"/>
              <a:ext cx="527809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29" name="AutoShape 22"/>
            <p:cNvSpPr/>
            <p:nvPr/>
          </p:nvSpPr>
          <p:spPr>
            <a:xfrm>
              <a:off x="2982178" y="3639970"/>
              <a:ext cx="527809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30" name="AutoShape 21"/>
            <p:cNvSpPr/>
            <p:nvPr/>
          </p:nvSpPr>
          <p:spPr>
            <a:xfrm>
              <a:off x="2458739" y="3639970"/>
              <a:ext cx="527809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31" name="AutoShape 20"/>
            <p:cNvSpPr/>
            <p:nvPr/>
          </p:nvSpPr>
          <p:spPr>
            <a:xfrm>
              <a:off x="1935291" y="3639970"/>
              <a:ext cx="527809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32" name="AutoShape 19"/>
            <p:cNvSpPr/>
            <p:nvPr/>
          </p:nvSpPr>
          <p:spPr>
            <a:xfrm>
              <a:off x="1411851" y="3639970"/>
              <a:ext cx="527809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grpSp>
          <p:nvGrpSpPr>
            <p:cNvPr id="33" name="Group 16"/>
            <p:cNvGrpSpPr/>
            <p:nvPr/>
          </p:nvGrpSpPr>
          <p:grpSpPr>
            <a:xfrm>
              <a:off x="889857" y="3368874"/>
              <a:ext cx="526356" cy="533451"/>
              <a:chOff x="889857" y="3368874"/>
              <a:chExt cx="526356" cy="533451"/>
            </a:xfrm>
          </p:grpSpPr>
          <p:sp>
            <p:nvSpPr>
              <p:cNvPr id="34" name="AutoShape 18"/>
              <p:cNvSpPr/>
              <p:nvPr/>
            </p:nvSpPr>
            <p:spPr>
              <a:xfrm>
                <a:off x="889857" y="3634858"/>
                <a:ext cx="526356" cy="1472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val f3"/>
                  <a:gd name="f8" fmla="?: f4 f0 1"/>
                  <a:gd name="f9" fmla="?: f5 f1 1"/>
                  <a:gd name="f10" fmla="?: f6 f2 1"/>
                  <a:gd name="f11" fmla="*/ f8 1 21600"/>
                  <a:gd name="f12" fmla="*/ f9 1 21600"/>
                  <a:gd name="f13" fmla="*/ 21600 f8 1"/>
                  <a:gd name="f14" fmla="*/ 21600 f9 1"/>
                  <a:gd name="f15" fmla="min f12 f11"/>
                  <a:gd name="f16" fmla="*/ f13 1 f10"/>
                  <a:gd name="f17" fmla="*/ f14 1 f10"/>
                  <a:gd name="f18" fmla="val f16"/>
                  <a:gd name="f19" fmla="val f17"/>
                  <a:gd name="f20" fmla="*/ f7 f15 1"/>
                  <a:gd name="f21" fmla="*/ f18 f15 1"/>
                  <a:gd name="f22" fmla="*/ f19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0" r="f21" b="f22"/>
                <a:pathLst>
                  <a:path fill="none">
                    <a:moveTo>
                      <a:pt x="f20" y="f20"/>
                    </a:moveTo>
                    <a:lnTo>
                      <a:pt x="f21" y="f22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endParaRPr>
              </a:p>
            </p:txBody>
          </p:sp>
          <p:sp>
            <p:nvSpPr>
              <p:cNvPr id="35" name="AutoShape 17"/>
              <p:cNvSpPr/>
              <p:nvPr/>
            </p:nvSpPr>
            <p:spPr>
              <a:xfrm rot="18599998">
                <a:off x="637984" y="3635138"/>
                <a:ext cx="533451" cy="923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val f3"/>
                  <a:gd name="f8" fmla="?: f4 f0 1"/>
                  <a:gd name="f9" fmla="?: f5 f1 1"/>
                  <a:gd name="f10" fmla="?: f6 f2 1"/>
                  <a:gd name="f11" fmla="*/ f8 1 21600"/>
                  <a:gd name="f12" fmla="*/ f9 1 21600"/>
                  <a:gd name="f13" fmla="*/ 21600 f8 1"/>
                  <a:gd name="f14" fmla="*/ 21600 f9 1"/>
                  <a:gd name="f15" fmla="min f12 f11"/>
                  <a:gd name="f16" fmla="*/ f13 1 f10"/>
                  <a:gd name="f17" fmla="*/ f14 1 f10"/>
                  <a:gd name="f18" fmla="val f16"/>
                  <a:gd name="f19" fmla="val f17"/>
                  <a:gd name="f20" fmla="*/ f7 f15 1"/>
                  <a:gd name="f21" fmla="*/ f18 f15 1"/>
                  <a:gd name="f22" fmla="*/ f19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0" r="f21" b="f22"/>
                <a:pathLst>
                  <a:path fill="none">
                    <a:moveTo>
                      <a:pt x="f20" y="f20"/>
                    </a:moveTo>
                    <a:lnTo>
                      <a:pt x="f21" y="f22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endParaRPr>
              </a:p>
            </p:txBody>
          </p:sp>
        </p:grpSp>
        <p:sp>
          <p:nvSpPr>
            <p:cNvPr id="36" name="Text Box 15"/>
            <p:cNvSpPr txBox="1"/>
            <p:nvPr/>
          </p:nvSpPr>
          <p:spPr>
            <a:xfrm>
              <a:off x="107606" y="2856503"/>
              <a:ext cx="1308606" cy="50292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U</a:t>
              </a:r>
              <a:endPara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37" name="Text Box 14"/>
            <p:cNvSpPr txBox="1"/>
            <p:nvPr/>
          </p:nvSpPr>
          <p:spPr>
            <a:xfrm>
              <a:off x="107606" y="1830299"/>
              <a:ext cx="1832055" cy="50292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1</a:t>
              </a: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=6 </a:t>
              </a:r>
              <a:r>
                <a:rPr lang="en-US" sz="2400" b="1" i="1" u="none" strike="noStrike" kern="1200" cap="none" spc="0" baseline="0" dirty="0" err="1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Ом</a:t>
              </a:r>
              <a:endPara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38" name="Text Box 13"/>
            <p:cNvSpPr txBox="1"/>
            <p:nvPr/>
          </p:nvSpPr>
          <p:spPr>
            <a:xfrm>
              <a:off x="1763722" y="1830299"/>
              <a:ext cx="1570335" cy="50292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2</a:t>
              </a: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=2 </a:t>
              </a:r>
              <a:r>
                <a:rPr lang="en-US" sz="2400" b="1" i="1" u="none" strike="noStrike" kern="1200" cap="none" spc="0" baseline="0" dirty="0" err="1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Ом</a:t>
              </a:r>
              <a:endPara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39" name="Text Box 12"/>
            <p:cNvSpPr txBox="1"/>
            <p:nvPr/>
          </p:nvSpPr>
          <p:spPr>
            <a:xfrm>
              <a:off x="3348596" y="1830299"/>
              <a:ext cx="1570335" cy="50292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3</a:t>
              </a: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=8 </a:t>
              </a:r>
              <a:r>
                <a:rPr lang="en-US" sz="2400" b="1" i="1" u="none" strike="noStrike" kern="1200" cap="none" spc="0" baseline="0" dirty="0" err="1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Ом</a:t>
              </a:r>
              <a:endPara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0" name="Text Box 11"/>
            <p:cNvSpPr txBox="1"/>
            <p:nvPr/>
          </p:nvSpPr>
          <p:spPr>
            <a:xfrm>
              <a:off x="1298438" y="4315901"/>
              <a:ext cx="2617223" cy="94040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На участке №__</a:t>
              </a:r>
              <a:endParaRPr lang="ru-RU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1" name="AutoShape 10"/>
            <p:cNvSpPr/>
            <p:nvPr/>
          </p:nvSpPr>
          <p:spPr>
            <a:xfrm>
              <a:off x="3248268" y="2594866"/>
              <a:ext cx="527809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42" name="AutoShape 9"/>
            <p:cNvSpPr/>
            <p:nvPr/>
          </p:nvSpPr>
          <p:spPr>
            <a:xfrm>
              <a:off x="2463100" y="2594866"/>
              <a:ext cx="527809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43" name="AutoShape 8"/>
            <p:cNvSpPr/>
            <p:nvPr/>
          </p:nvSpPr>
          <p:spPr>
            <a:xfrm>
              <a:off x="1416213" y="2593412"/>
              <a:ext cx="527809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44" name="AutoShape 7"/>
            <p:cNvSpPr/>
            <p:nvPr/>
          </p:nvSpPr>
          <p:spPr>
            <a:xfrm rot="5400013">
              <a:off x="3640898" y="3509143"/>
              <a:ext cx="263091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45" name="AutoShape 6"/>
            <p:cNvSpPr/>
            <p:nvPr/>
          </p:nvSpPr>
          <p:spPr>
            <a:xfrm rot="5400013">
              <a:off x="3640898" y="2725685"/>
              <a:ext cx="263091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46" name="AutoShape 5"/>
            <p:cNvSpPr/>
            <p:nvPr/>
          </p:nvSpPr>
          <p:spPr>
            <a:xfrm rot="5400013">
              <a:off x="2594011" y="3509143"/>
              <a:ext cx="263091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tailEnd type="oval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47" name="AutoShape 4"/>
            <p:cNvSpPr/>
            <p:nvPr/>
          </p:nvSpPr>
          <p:spPr>
            <a:xfrm rot="5400013">
              <a:off x="2594011" y="2725685"/>
              <a:ext cx="263091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headEnd type="oval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48" name="AutoShape 3"/>
            <p:cNvSpPr/>
            <p:nvPr/>
          </p:nvSpPr>
          <p:spPr>
            <a:xfrm rot="5400013">
              <a:off x="1547123" y="3509143"/>
              <a:ext cx="263091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tailEnd type="oval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49" name="AutoShape 2"/>
            <p:cNvSpPr/>
            <p:nvPr/>
          </p:nvSpPr>
          <p:spPr>
            <a:xfrm rot="5400013">
              <a:off x="1547123" y="2725685"/>
              <a:ext cx="263091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headEnd type="oval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</p:grpSp>
      <p:sp>
        <p:nvSpPr>
          <p:cNvPr id="50" name="Rectangle 62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51" name="Group 39"/>
          <p:cNvGrpSpPr/>
          <p:nvPr/>
        </p:nvGrpSpPr>
        <p:grpSpPr>
          <a:xfrm>
            <a:off x="4072862" y="1486166"/>
            <a:ext cx="9305208" cy="4001109"/>
            <a:chOff x="4329537" y="1404289"/>
            <a:chExt cx="9891631" cy="3780678"/>
          </a:xfrm>
        </p:grpSpPr>
        <p:sp>
          <p:nvSpPr>
            <p:cNvPr id="52" name="AutoShape 61"/>
            <p:cNvSpPr/>
            <p:nvPr/>
          </p:nvSpPr>
          <p:spPr>
            <a:xfrm>
              <a:off x="4329537" y="1404289"/>
              <a:ext cx="9891631" cy="3708001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53" name="AutoShape 60"/>
            <p:cNvSpPr/>
            <p:nvPr/>
          </p:nvSpPr>
          <p:spPr>
            <a:xfrm>
              <a:off x="5114705" y="2453755"/>
              <a:ext cx="526356" cy="2907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head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54" name="AutoShape 59"/>
            <p:cNvSpPr/>
            <p:nvPr/>
          </p:nvSpPr>
          <p:spPr>
            <a:xfrm rot="18599998">
              <a:off x="4861783" y="2456666"/>
              <a:ext cx="533451" cy="0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grpSp>
          <p:nvGrpSpPr>
            <p:cNvPr id="55" name="Group 56"/>
            <p:cNvGrpSpPr/>
            <p:nvPr/>
          </p:nvGrpSpPr>
          <p:grpSpPr>
            <a:xfrm>
              <a:off x="5114705" y="3224856"/>
              <a:ext cx="526356" cy="533451"/>
              <a:chOff x="5114705" y="3224856"/>
              <a:chExt cx="526356" cy="533451"/>
            </a:xfrm>
          </p:grpSpPr>
          <p:sp>
            <p:nvSpPr>
              <p:cNvPr id="56" name="AutoShape 58"/>
              <p:cNvSpPr/>
              <p:nvPr/>
            </p:nvSpPr>
            <p:spPr>
              <a:xfrm>
                <a:off x="5114705" y="3490840"/>
                <a:ext cx="526356" cy="1472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val f3"/>
                  <a:gd name="f8" fmla="?: f4 f0 1"/>
                  <a:gd name="f9" fmla="?: f5 f1 1"/>
                  <a:gd name="f10" fmla="?: f6 f2 1"/>
                  <a:gd name="f11" fmla="*/ f8 1 21600"/>
                  <a:gd name="f12" fmla="*/ f9 1 21600"/>
                  <a:gd name="f13" fmla="*/ 21600 f8 1"/>
                  <a:gd name="f14" fmla="*/ 21600 f9 1"/>
                  <a:gd name="f15" fmla="min f12 f11"/>
                  <a:gd name="f16" fmla="*/ f13 1 f10"/>
                  <a:gd name="f17" fmla="*/ f14 1 f10"/>
                  <a:gd name="f18" fmla="val f16"/>
                  <a:gd name="f19" fmla="val f17"/>
                  <a:gd name="f20" fmla="*/ f7 f15 1"/>
                  <a:gd name="f21" fmla="*/ f18 f15 1"/>
                  <a:gd name="f22" fmla="*/ f19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0" r="f21" b="f22"/>
                <a:pathLst>
                  <a:path fill="none">
                    <a:moveTo>
                      <a:pt x="f20" y="f20"/>
                    </a:moveTo>
                    <a:lnTo>
                      <a:pt x="f21" y="f22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endParaRPr>
              </a:p>
            </p:txBody>
          </p:sp>
          <p:sp>
            <p:nvSpPr>
              <p:cNvPr id="57" name="AutoShape 57"/>
              <p:cNvSpPr/>
              <p:nvPr/>
            </p:nvSpPr>
            <p:spPr>
              <a:xfrm rot="18599998">
                <a:off x="4862823" y="3491120"/>
                <a:ext cx="533451" cy="923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val f3"/>
                  <a:gd name="f8" fmla="?: f4 f0 1"/>
                  <a:gd name="f9" fmla="?: f5 f1 1"/>
                  <a:gd name="f10" fmla="?: f6 f2 1"/>
                  <a:gd name="f11" fmla="*/ f8 1 21600"/>
                  <a:gd name="f12" fmla="*/ f9 1 21600"/>
                  <a:gd name="f13" fmla="*/ 21600 f8 1"/>
                  <a:gd name="f14" fmla="*/ 21600 f9 1"/>
                  <a:gd name="f15" fmla="min f12 f11"/>
                  <a:gd name="f16" fmla="*/ f13 1 f10"/>
                  <a:gd name="f17" fmla="*/ f14 1 f10"/>
                  <a:gd name="f18" fmla="val f16"/>
                  <a:gd name="f19" fmla="val f17"/>
                  <a:gd name="f20" fmla="*/ f7 f15 1"/>
                  <a:gd name="f21" fmla="*/ f18 f15 1"/>
                  <a:gd name="f22" fmla="*/ f19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0" r="f21" b="f22"/>
                <a:pathLst>
                  <a:path fill="none">
                    <a:moveTo>
                      <a:pt x="f20" y="f20"/>
                    </a:moveTo>
                    <a:lnTo>
                      <a:pt x="f21" y="f22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endParaRPr>
              </a:p>
            </p:txBody>
          </p:sp>
        </p:grpSp>
        <p:sp>
          <p:nvSpPr>
            <p:cNvPr id="58" name="AutoShape 55"/>
            <p:cNvSpPr/>
            <p:nvPr/>
          </p:nvSpPr>
          <p:spPr>
            <a:xfrm rot="5400013">
              <a:off x="6943935" y="3237214"/>
              <a:ext cx="527636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59" name="AutoShape 54"/>
            <p:cNvSpPr/>
            <p:nvPr/>
          </p:nvSpPr>
          <p:spPr>
            <a:xfrm rot="5400013">
              <a:off x="6943935" y="2713930"/>
              <a:ext cx="527636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60" name="AutoShape 53"/>
            <p:cNvSpPr/>
            <p:nvPr/>
          </p:nvSpPr>
          <p:spPr>
            <a:xfrm>
              <a:off x="5638144" y="3495952"/>
              <a:ext cx="527809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headEnd type="oval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61" name="AutoShape 52"/>
            <p:cNvSpPr/>
            <p:nvPr/>
          </p:nvSpPr>
          <p:spPr>
            <a:xfrm>
              <a:off x="5638144" y="2449394"/>
              <a:ext cx="527809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headEnd type="oval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62" name="Rectangle 51"/>
            <p:cNvSpPr/>
            <p:nvPr/>
          </p:nvSpPr>
          <p:spPr>
            <a:xfrm rot="5400013">
              <a:off x="5367784" y="2831632"/>
              <a:ext cx="527636" cy="289343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63" name="Rectangle 50"/>
            <p:cNvSpPr/>
            <p:nvPr/>
          </p:nvSpPr>
          <p:spPr>
            <a:xfrm>
              <a:off x="6161592" y="3353497"/>
              <a:ext cx="527809" cy="289252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64" name="Text Box 49"/>
            <p:cNvSpPr txBox="1"/>
            <p:nvPr/>
          </p:nvSpPr>
          <p:spPr>
            <a:xfrm>
              <a:off x="5376425" y="2732830"/>
              <a:ext cx="1308606" cy="76456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1</a:t>
              </a:r>
              <a:endPara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5" name="Text Box 48"/>
            <p:cNvSpPr txBox="1"/>
            <p:nvPr/>
          </p:nvSpPr>
          <p:spPr>
            <a:xfrm>
              <a:off x="4329537" y="2732830"/>
              <a:ext cx="1308606" cy="50292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U</a:t>
              </a:r>
              <a:endPara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66" name="Text Box 47"/>
                <p:cNvSpPr txBox="1"/>
                <p:nvPr/>
              </p:nvSpPr>
              <p:spPr>
                <a:xfrm>
                  <a:off x="7342247" y="1686281"/>
                  <a:ext cx="2355494" cy="33809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91440" tIns="45720" rIns="91440" bIns="45720" anchor="t" anchorCtr="0" compatLnSpc="1"/>
                <a:lstStyle/>
                <a:p>
                  <a:pPr marL="457200" marR="0" lvl="0" indent="-45720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SzPct val="100000"/>
                    <a:buFont typeface="Calibri"/>
                    <a:buAutoNum type="arabicPeriod"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US" sz="2400" b="1" i="1" u="none" strike="noStrike" kern="1200" cap="none" spc="0" baseline="0" dirty="0" smtClean="0">
                      <a:solidFill>
                        <a:srgbClr val="000000"/>
                      </a:solidFill>
                      <a:uFillTx/>
                      <a:latin typeface="Times New Roman" pitchFamily="18"/>
                      <a:ea typeface="Calibri" pitchFamily="34"/>
                      <a:cs typeface="Times New Roman" pitchFamily="18"/>
                    </a:rPr>
                    <a:t>I</a:t>
                  </a:r>
                  <a:r>
                    <a:rPr lang="en-US" sz="2400" b="1" i="1" u="none" strike="noStrike" kern="1200" cap="none" spc="0" baseline="-30000" dirty="0" smtClean="0">
                      <a:solidFill>
                        <a:srgbClr val="000000"/>
                      </a:solidFill>
                      <a:uFillTx/>
                      <a:latin typeface="Times New Roman" pitchFamily="18"/>
                      <a:ea typeface="Calibri" pitchFamily="34"/>
                      <a:cs typeface="Times New Roman" pitchFamily="18"/>
                    </a:rPr>
                    <a:t>1</a:t>
                  </a:r>
                  <a:r>
                    <a:rPr lang="ru-RU" sz="2400" b="1" i="1" u="none" strike="noStrike" kern="1200" cap="none" spc="0" baseline="-30000" dirty="0" smtClean="0">
                      <a:solidFill>
                        <a:srgbClr val="000000"/>
                      </a:solidFill>
                      <a:uFillTx/>
                      <a:latin typeface="Times New Roman" pitchFamily="18"/>
                      <a:ea typeface="Calibri" pitchFamily="34"/>
                      <a:cs typeface="Times New Roman" pitchFamily="18"/>
                    </a:rPr>
                    <a:t/>
                  </a:r>
                  <a:r>
                    <a:rPr lang="en-US" sz="2400" b="1" i="1" u="none" strike="noStrike" kern="1200" cap="none" spc="0" baseline="0" dirty="0" smtClean="0">
                      <a:solidFill>
                        <a:srgbClr val="000000"/>
                      </a:solidFill>
                      <a:uFillTx/>
                      <a:latin typeface="Times New Roman" pitchFamily="18"/>
                      <a:ea typeface="Calibri" pitchFamily="34"/>
                      <a:cs typeface="Times New Roman" pitchFamily="18"/>
                    </a:rPr>
                    <a:t>=</a:t>
                  </a:r>
                  <a:r>
                    <a:rPr lang="ru-RU" sz="2400" b="1" i="1" u="none" strike="noStrike" kern="1200" cap="none" spc="0" baseline="0" dirty="0" smtClean="0">
                      <a:solidFill>
                        <a:srgbClr val="000000"/>
                      </a:solidFill>
                      <a:uFillTx/>
                      <a:latin typeface="Times New Roman" pitchFamily="18"/>
                      <a:ea typeface="Calibri" pitchFamily="34"/>
                      <a:cs typeface="Times New Roman" pitchFamily="18"/>
                    </a:rPr>
                    <a:t/>
                  </a:r>
                  <a:r>
                    <a:rPr lang="en-US" sz="2400" b="1" i="1" u="none" strike="noStrike" kern="1200" cap="none" spc="0" baseline="0" dirty="0" smtClean="0">
                      <a:solidFill>
                        <a:srgbClr val="000000"/>
                      </a:solidFill>
                      <a:uFillTx/>
                      <a:latin typeface="Times New Roman" pitchFamily="18"/>
                      <a:ea typeface="Calibri" pitchFamily="34"/>
                      <a:cs typeface="Times New Roman" pitchFamily="18"/>
                    </a:rPr>
                    <a:t>I</a:t>
                  </a:r>
                  <a:r>
                    <a:rPr lang="en-US" sz="2400" b="1" i="1" u="none" strike="noStrike" kern="1200" cap="none" spc="0" baseline="-30000" dirty="0" smtClean="0">
                      <a:solidFill>
                        <a:srgbClr val="000000"/>
                      </a:solidFill>
                      <a:uFillTx/>
                      <a:latin typeface="Times New Roman" pitchFamily="18"/>
                      <a:ea typeface="Calibri" pitchFamily="34"/>
                      <a:cs typeface="Times New Roman" pitchFamily="18"/>
                    </a:rPr>
                    <a:t>2</a:t>
                  </a:r>
                  <a:r>
                    <a:rPr lang="ru-RU" sz="2400" b="1" i="1" u="none" strike="noStrike" kern="1200" cap="none" spc="0" baseline="-30000" dirty="0" smtClean="0">
                      <a:solidFill>
                        <a:srgbClr val="000000"/>
                      </a:solidFill>
                      <a:uFillTx/>
                      <a:latin typeface="Times New Roman" pitchFamily="18"/>
                      <a:ea typeface="Calibri" pitchFamily="34"/>
                      <a:cs typeface="Times New Roman" pitchFamily="18"/>
                    </a:rPr>
                    <a:t/>
                  </a:r>
                  <a:r>
                    <a:rPr lang="en-US" sz="2400" b="1" i="1" u="none" strike="noStrike" kern="1200" cap="none" spc="0" baseline="0" dirty="0" smtClean="0">
                      <a:solidFill>
                        <a:srgbClr val="000000"/>
                      </a:solidFill>
                      <a:uFillTx/>
                      <a:latin typeface="Times New Roman" pitchFamily="18"/>
                      <a:ea typeface="Calibri" pitchFamily="34"/>
                      <a:cs typeface="Times New Roman" pitchFamily="18"/>
                    </a:rPr>
                    <a:t>=</a:t>
                  </a:r>
                  <a:r>
                    <a:rPr lang="ru-RU" sz="2400" b="1" i="1" u="none" strike="noStrike" kern="1200" cap="none" spc="0" baseline="0" dirty="0" smtClean="0">
                      <a:solidFill>
                        <a:srgbClr val="000000"/>
                      </a:solidFill>
                      <a:uFillTx/>
                      <a:latin typeface="Times New Roman" pitchFamily="18"/>
                      <a:ea typeface="Calibri" pitchFamily="34"/>
                      <a:cs typeface="Times New Roman" pitchFamily="18"/>
                    </a:rPr>
                    <a:t/>
                  </a:r>
                  <a:r>
                    <a:rPr lang="en-US" sz="2400" b="1" i="1" u="none" strike="noStrike" kern="1200" cap="none" spc="0" baseline="0" dirty="0" smtClean="0">
                      <a:solidFill>
                        <a:srgbClr val="000000"/>
                      </a:solidFill>
                      <a:uFillTx/>
                      <a:latin typeface="Times New Roman" pitchFamily="18"/>
                      <a:ea typeface="Calibri" pitchFamily="34"/>
                      <a:cs typeface="Times New Roman" pitchFamily="18"/>
                    </a:rPr>
                    <a:t>I</a:t>
                  </a:r>
                  <a:endParaRPr lang="en-US" sz="2400" b="1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rial" pitchFamily="34"/>
                    <a:cs typeface="Arial" pitchFamily="34"/>
                  </a:endParaRPr>
                </a:p>
                <a:p>
                  <a:pPr marL="457200" marR="0" lvl="0" indent="-457200" algn="l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SzPct val="100000"/>
                    <a:buFont typeface="Calibri"/>
                    <a:buAutoNum type="arabicPeriod"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US" sz="2400" b="1" i="1" u="none" strike="noStrike" kern="1200" cap="none" spc="0" baseline="0" dirty="0">
                      <a:solidFill>
                        <a:srgbClr val="000000"/>
                      </a:solidFill>
                      <a:uFillTx/>
                      <a:latin typeface="Times New Roman" pitchFamily="18"/>
                      <a:ea typeface="Calibri" pitchFamily="34"/>
                      <a:cs typeface="Times New Roman" pitchFamily="18"/>
                    </a:rPr>
                    <a:t>U</a:t>
                  </a:r>
                  <a:r>
                    <a:rPr lang="en-US" sz="2400" b="1" i="1" u="none" strike="noStrike" kern="1200" cap="none" spc="0" baseline="-30000" dirty="0">
                      <a:solidFill>
                        <a:srgbClr val="000000"/>
                      </a:solidFill>
                      <a:uFillTx/>
                      <a:latin typeface="Times New Roman" pitchFamily="18"/>
                      <a:ea typeface="Calibri" pitchFamily="34"/>
                      <a:cs typeface="Times New Roman" pitchFamily="18"/>
                    </a:rPr>
                    <a:t>1</a:t>
                  </a:r>
                  <a:r>
                    <a:rPr lang="en-US" sz="2400" b="1" i="1" u="none" strike="noStrike" kern="1200" cap="none" spc="0" baseline="0" dirty="0">
                      <a:solidFill>
                        <a:srgbClr val="000000"/>
                      </a:solidFill>
                      <a:uFillTx/>
                      <a:latin typeface="Times New Roman" pitchFamily="18"/>
                      <a:ea typeface="Calibri" pitchFamily="34"/>
                      <a:cs typeface="Times New Roman" pitchFamily="18"/>
                    </a:rPr>
                    <a:t>=U</a:t>
                  </a:r>
                  <a:r>
                    <a:rPr lang="en-US" sz="2400" b="1" i="1" u="none" strike="noStrike" kern="1200" cap="none" spc="0" baseline="-30000" dirty="0">
                      <a:solidFill>
                        <a:srgbClr val="000000"/>
                      </a:solidFill>
                      <a:uFillTx/>
                      <a:latin typeface="Times New Roman" pitchFamily="18"/>
                      <a:ea typeface="Calibri" pitchFamily="34"/>
                      <a:cs typeface="Times New Roman" pitchFamily="18"/>
                    </a:rPr>
                    <a:t>2</a:t>
                  </a:r>
                  <a:r>
                    <a:rPr lang="en-US" sz="2400" b="1" i="1" u="none" strike="noStrike" kern="1200" cap="none" spc="0" baseline="0" dirty="0">
                      <a:solidFill>
                        <a:srgbClr val="000000"/>
                      </a:solidFill>
                      <a:uFillTx/>
                      <a:latin typeface="Times New Roman" pitchFamily="18"/>
                      <a:ea typeface="Calibri" pitchFamily="34"/>
                      <a:cs typeface="Times New Roman" pitchFamily="18"/>
                    </a:rPr>
                    <a:t>=U</a:t>
                  </a:r>
                  <a:endParaRPr lang="ru-RU" sz="2400" b="1" i="1" u="none" strike="noStrike" kern="1200" cap="none" spc="0" baseline="0" dirty="0">
                    <a:solidFill>
                      <a:srgbClr val="000000"/>
                    </a:solidFill>
                    <a:uFillTx/>
                    <a:latin typeface="Times New Roman" pitchFamily="18"/>
                    <a:ea typeface="Calibri" pitchFamily="34"/>
                    <a:cs typeface="Times New Roman" pitchFamily="18"/>
                  </a:endParaRPr>
                </a:p>
                <a:p>
                  <a:pPr marL="457200" marR="0" lvl="0" indent="-457200" algn="l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SzPct val="100000"/>
                    <a:buFont typeface="Calibri"/>
                    <a:buAutoNum type="arabicPeriod"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2400" b="1" i="0" u="none" strike="noStrike" kern="1200" cap="none" spc="0" baseline="0" dirty="0" smtClean="0">
                    <a:solidFill>
                      <a:srgbClr val="000000"/>
                    </a:solidFill>
                    <a:uFillTx/>
                    <a:latin typeface="Arial" pitchFamily="34"/>
                    <a:cs typeface="Arial" pitchFamily="34"/>
                  </a:endParaRPr>
                </a:p>
                <a:p>
                  <a:pPr marL="457200" marR="0" lvl="0" indent="-457200" algn="l" defTabSz="914400" rtl="0" fontAlgn="auto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SzPct val="100000"/>
                    <a:buFont typeface="Calibri"/>
                    <a:buAutoNum type="arabicPeriod"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US" sz="2400" b="1" i="1" u="none" strike="noStrike" kern="1200" cap="none" spc="0" baseline="0" dirty="0" smtClean="0">
                      <a:solidFill>
                        <a:srgbClr val="000000"/>
                      </a:solidFill>
                      <a:uFillTx/>
                      <a:latin typeface="Times New Roman" pitchFamily="18"/>
                      <a:ea typeface="Calibri" pitchFamily="34"/>
                      <a:cs typeface="Times New Roman" pitchFamily="18"/>
                    </a:rPr>
                    <a:t>R</a:t>
                  </a:r>
                  <a:r>
                    <a:rPr lang="en-US" sz="2400" b="1" i="1" u="none" strike="noStrike" kern="1200" cap="none" spc="0" baseline="-30000" dirty="0" smtClean="0">
                      <a:solidFill>
                        <a:srgbClr val="000000"/>
                      </a:solidFill>
                      <a:uFillTx/>
                      <a:latin typeface="Times New Roman" pitchFamily="18"/>
                      <a:ea typeface="Calibri" pitchFamily="34"/>
                      <a:cs typeface="Times New Roman" pitchFamily="18"/>
                    </a:rPr>
                    <a:t>Э</a:t>
                  </a:r>
                  <a:r>
                    <a:rPr lang="en-US" sz="2400" b="1" i="1" u="none" strike="noStrike" kern="1200" cap="none" spc="0" baseline="0" dirty="0" smtClean="0">
                      <a:solidFill>
                        <a:srgbClr val="000000"/>
                      </a:solidFill>
                      <a:uFillTx/>
                      <a:latin typeface="Times New Roman" pitchFamily="18"/>
                      <a:ea typeface="Calibri" pitchFamily="34"/>
                      <a:cs typeface="Times New Roman" pitchFamily="18"/>
                    </a:rPr>
                    <a:t>=</a:t>
                  </a:r>
                  <a:endParaRPr lang="ru-RU" sz="2400" b="1" i="1" u="none" strike="noStrike" kern="1200" cap="none" spc="0" baseline="0" dirty="0" smtClean="0">
                    <a:solidFill>
                      <a:srgbClr val="000000"/>
                    </a:solidFill>
                    <a:uFillTx/>
                    <a:latin typeface="Times New Roman" pitchFamily="18"/>
                    <a:ea typeface="Calibri" pitchFamily="34"/>
                    <a:cs typeface="Times New Roman" pitchFamily="18"/>
                  </a:endParaRPr>
                </a:p>
                <a:p>
                  <a:pPr lvl="0" hangingPunct="0">
                    <a:buSzPct val="100000"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ru-RU" sz="2400" b="1" i="0" u="none" strike="noStrike" kern="1200" cap="none" spc="0" baseline="0" dirty="0" smtClean="0">
                    <a:solidFill>
                      <a:srgbClr val="000000"/>
                    </a:solidFill>
                    <a:uFillTx/>
                    <a:latin typeface="Arial" pitchFamily="34"/>
                    <a:cs typeface="Arial" pitchFamily="34"/>
                  </a:endParaRPr>
                </a:p>
                <a:p>
                  <a:pPr lvl="0" hangingPunct="0">
                    <a:buSzPct val="100000"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ru-RU" sz="2400" b="1" i="1" dirty="0" smtClean="0">
                      <a:solidFill>
                        <a:srgbClr val="000000"/>
                      </a:solidFill>
                      <a:latin typeface="Arial" pitchFamily="34"/>
                      <a:cs typeface="Arial" pitchFamily="34"/>
                    </a:rPr>
                    <a:t>4</a:t>
                  </a:r>
                  <a:r>
                    <a:rPr lang="ru-RU" sz="2400" b="1" dirty="0" smtClean="0">
                      <a:solidFill>
                        <a:srgbClr val="000000"/>
                      </a:solidFill>
                      <a:latin typeface="Arial" pitchFamily="34"/>
                      <a:cs typeface="Arial" pitchFamily="34"/>
                    </a:rPr>
                    <a:t>. </a:t>
                  </a:r>
                  <a:r>
                    <a:rPr lang="ru-RU" sz="2400" b="1" i="0" u="none" strike="noStrike" kern="1200" cap="none" spc="0" baseline="0" dirty="0" smtClean="0">
                      <a:solidFill>
                        <a:srgbClr val="000000"/>
                      </a:solidFill>
                      <a:uFillTx/>
                      <a:latin typeface="Arial" pitchFamily="34"/>
                      <a:cs typeface="Arial" pitchFamily="34"/>
                    </a:rPr>
                    <a:t/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 u="none" strike="noStrike" kern="1200" cap="none" spc="0" baseline="0" smtClean="0">
                              <a:solidFill>
                                <a:srgbClr val="000000"/>
                              </a:solidFill>
                              <a:uFillTx/>
                              <a:latin typeface="Cambria Math"/>
                              <a:cs typeface="Arial" pitchFamily="34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0000"/>
                              </a:solidFill>
                              <a:latin typeface="Cambria Math"/>
                              <a:cs typeface="Arial" pitchFamily="34"/>
                            </a:rPr>
                            <m:t>𝑹</m:t>
                          </m:r>
                        </m:e>
                        <m:sub>
                          <m:r>
                            <a:rPr lang="ru-RU" sz="2000" b="1" i="1" u="none" strike="noStrike" kern="1200" cap="none" spc="0" baseline="0" smtClean="0">
                              <a:solidFill>
                                <a:srgbClr val="000000"/>
                              </a:solidFill>
                              <a:uFillTx/>
                              <a:latin typeface="Cambria Math"/>
                              <a:cs typeface="Arial" pitchFamily="34"/>
                            </a:rPr>
                            <m:t>Э</m:t>
                          </m:r>
                        </m:sub>
                      </m:sSub>
                      <m:r>
                        <a:rPr lang="en-US" sz="2000" b="1" i="1" u="none" strike="noStrike" kern="1200" cap="none" spc="0" baseline="0" smtClean="0">
                          <a:solidFill>
                            <a:srgbClr val="000000"/>
                          </a:solidFill>
                          <a:uFillTx/>
                          <a:latin typeface="Cambria Math"/>
                          <a:cs typeface="Arial" pitchFamily="34"/>
                        </a:rPr>
                        <m:t>=</m:t>
                      </m:r>
                      <m:sSub>
                        <m:sSubPr>
                          <m:ctrlPr>
                            <a:rPr lang="en-US" sz="2000" b="1" i="1" u="none" strike="noStrike" kern="1200" cap="none" spc="0" baseline="0" smtClean="0">
                              <a:solidFill>
                                <a:srgbClr val="000000"/>
                              </a:solidFill>
                              <a:uFillTx/>
                              <a:latin typeface="Cambria Math"/>
                              <a:cs typeface="Arial" pitchFamily="34"/>
                            </a:rPr>
                          </m:ctrlPr>
                        </m:sSubPr>
                        <m:e>
                          <m:r>
                            <a:rPr lang="en-US" sz="2000" b="1" i="1" u="none" strike="noStrike" kern="1200" cap="none" spc="0" baseline="0" smtClean="0">
                              <a:solidFill>
                                <a:srgbClr val="000000"/>
                              </a:solidFill>
                              <a:uFillTx/>
                              <a:latin typeface="Cambria Math"/>
                              <a:cs typeface="Arial" pitchFamily="34"/>
                            </a:rPr>
                            <m:t>𝑹</m:t>
                          </m:r>
                        </m:e>
                        <m:sub>
                          <m:r>
                            <a:rPr lang="ru-RU" sz="2000" b="1" i="1" u="none" strike="noStrike" kern="1200" cap="none" spc="0" baseline="0" smtClean="0">
                              <a:solidFill>
                                <a:srgbClr val="000000"/>
                              </a:solidFill>
                              <a:uFillTx/>
                              <a:latin typeface="Cambria Math"/>
                              <a:cs typeface="Arial" pitchFamily="34"/>
                            </a:rPr>
                            <m:t>𝟏</m:t>
                          </m:r>
                        </m:sub>
                      </m:sSub>
                      <m:r>
                        <a:rPr lang="ru-RU" sz="2000" b="1" i="1" u="none" strike="noStrike" kern="1200" cap="none" spc="0" baseline="0" smtClean="0">
                          <a:solidFill>
                            <a:srgbClr val="000000"/>
                          </a:solidFill>
                          <a:uFillTx/>
                          <a:latin typeface="Cambria Math"/>
                          <a:cs typeface="Arial" pitchFamily="34"/>
                        </a:rPr>
                        <m:t>+</m:t>
                      </m:r>
                      <m:sSub>
                        <m:sSubPr>
                          <m:ctrlPr>
                            <a:rPr lang="ru-RU" sz="2000" b="1" i="1" u="none" strike="noStrike" kern="1200" cap="none" spc="0" baseline="0" smtClean="0">
                              <a:solidFill>
                                <a:srgbClr val="000000"/>
                              </a:solidFill>
                              <a:uFillTx/>
                              <a:latin typeface="Cambria Math"/>
                              <a:cs typeface="Arial" pitchFamily="34"/>
                            </a:rPr>
                          </m:ctrlPr>
                        </m:sSubPr>
                        <m:e>
                          <m:r>
                            <a:rPr lang="en-US" sz="2000" b="1" i="1" u="none" strike="noStrike" kern="1200" cap="none" spc="0" baseline="0" smtClean="0">
                              <a:solidFill>
                                <a:srgbClr val="000000"/>
                              </a:solidFill>
                              <a:uFillTx/>
                              <a:latin typeface="Cambria Math"/>
                              <a:cs typeface="Arial" pitchFamily="34"/>
                            </a:rPr>
                            <m:t>𝑹</m:t>
                          </m:r>
                        </m:e>
                        <m:sub>
                          <m:r>
                            <a:rPr lang="ru-RU" sz="2000" b="1" i="1" u="none" strike="noStrike" kern="1200" cap="none" spc="0" baseline="0" smtClean="0">
                              <a:solidFill>
                                <a:srgbClr val="000000"/>
                              </a:solidFill>
                              <a:uFillTx/>
                              <a:latin typeface="Cambria Math"/>
                              <a:cs typeface="Arial" pitchFamily="34"/>
                            </a:rPr>
                            <m:t>𝟐</m:t>
                          </m:r>
                        </m:sub>
                      </m:sSub>
                    </m:oMath>
                  </a14:m>
                  <a:endParaRPr lang="en-US" sz="2000" b="1" i="1" u="none" strike="noStrike" kern="1200" cap="none" spc="0" baseline="0" dirty="0" smtClean="0">
                    <a:solidFill>
                      <a:srgbClr val="000000"/>
                    </a:solidFill>
                    <a:uFillTx/>
                    <a:latin typeface="Arial" pitchFamily="34"/>
                    <a:cs typeface="Arial" pitchFamily="34"/>
                  </a:endParaRPr>
                </a:p>
                <a:p>
                  <a:pPr marL="457200" lvl="0" indent="-457200" hangingPunct="0">
                    <a:buSzPct val="100000"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2000" b="1" i="0" u="none" strike="noStrike" kern="1200" cap="none" spc="0" baseline="0" dirty="0">
                    <a:solidFill>
                      <a:srgbClr val="000000"/>
                    </a:solidFill>
                    <a:uFillTx/>
                    <a:latin typeface="Arial" pitchFamily="34"/>
                    <a:cs typeface="Arial" pitchFamily="34"/>
                  </a:endParaRPr>
                </a:p>
              </p:txBody>
            </p:sp>
          </mc:Choice>
          <mc:Fallback>
            <p:sp>
              <p:nvSpPr>
                <p:cNvPr id="66" name="Text 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2247" y="1686281"/>
                  <a:ext cx="2355494" cy="338094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121" t="-13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Text Box 46"/>
            <p:cNvSpPr txBox="1"/>
            <p:nvPr/>
          </p:nvSpPr>
          <p:spPr>
            <a:xfrm>
              <a:off x="5783543" y="4185120"/>
              <a:ext cx="2989447" cy="99984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Равенство №__</a:t>
              </a:r>
              <a:endParaRPr lang="ru-RU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8" name="AutoShape 45"/>
            <p:cNvSpPr/>
            <p:nvPr/>
          </p:nvSpPr>
          <p:spPr>
            <a:xfrm>
              <a:off x="6157231" y="2450848"/>
              <a:ext cx="527809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69" name="AutoShape 44"/>
            <p:cNvSpPr/>
            <p:nvPr/>
          </p:nvSpPr>
          <p:spPr>
            <a:xfrm>
              <a:off x="6680670" y="3495952"/>
              <a:ext cx="527809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70" name="AutoShape 43"/>
            <p:cNvSpPr/>
            <p:nvPr/>
          </p:nvSpPr>
          <p:spPr>
            <a:xfrm>
              <a:off x="6680670" y="2449394"/>
              <a:ext cx="527809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71" name="AutoShape 42"/>
            <p:cNvSpPr/>
            <p:nvPr/>
          </p:nvSpPr>
          <p:spPr>
            <a:xfrm rot="5400013">
              <a:off x="5507335" y="2581667"/>
              <a:ext cx="263091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72" name="AutoShape 41"/>
            <p:cNvSpPr/>
            <p:nvPr/>
          </p:nvSpPr>
          <p:spPr>
            <a:xfrm rot="5400013">
              <a:off x="5505881" y="3365125"/>
              <a:ext cx="263091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73" name="Text Box 40"/>
            <p:cNvSpPr txBox="1"/>
            <p:nvPr/>
          </p:nvSpPr>
          <p:spPr>
            <a:xfrm>
              <a:off x="5771412" y="3645101"/>
              <a:ext cx="1308606" cy="91991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2</a:t>
              </a:r>
              <a:endPara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4" name="Прямоугольник 120"/>
              <p:cNvSpPr/>
              <p:nvPr/>
            </p:nvSpPr>
            <p:spPr>
              <a:xfrm>
                <a:off x="7961723" y="2830190"/>
                <a:ext cx="1009635" cy="656205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>
                              <a:latin typeface="Cambria Math"/>
                            </a:rPr>
                            <m:t>⋅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800" b="0" i="0" u="none" strike="noStrike" kern="1200" cap="none" spc="0" baseline="0" dirty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endParaRPr>
              </a:p>
            </p:txBody>
          </p:sp>
        </mc:Choice>
        <mc:Fallback>
          <p:sp>
            <p:nvSpPr>
              <p:cNvPr id="74" name="Прямоугольник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723" y="2830190"/>
                <a:ext cx="1009635" cy="6562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  <a:prstDash val="solid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Овал 74"/>
          <p:cNvSpPr/>
          <p:nvPr/>
        </p:nvSpPr>
        <p:spPr>
          <a:xfrm>
            <a:off x="4811482" y="2516550"/>
            <a:ext cx="121914" cy="1513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4811482" y="3626425"/>
            <a:ext cx="121914" cy="1513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714348" y="2500306"/>
            <a:ext cx="121914" cy="1513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714348" y="3571876"/>
            <a:ext cx="121914" cy="1513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68070" y="2313634"/>
            <a:ext cx="415380" cy="419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8070" y="3390833"/>
            <a:ext cx="415380" cy="463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53679" y="2383664"/>
            <a:ext cx="353544" cy="424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4643022" y="3475552"/>
            <a:ext cx="364201" cy="436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61" y="2453411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21" y="3566153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433" y="2522159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439" y="3617412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881782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51520" y="1357298"/>
            <a:ext cx="8145528" cy="2554545"/>
          </a:xfrm>
        </p:spPr>
        <p:txBody>
          <a:bodyPr wrap="square" anchorCtr="1">
            <a:spAutoFit/>
          </a:bodyPr>
          <a:lstStyle/>
          <a:p>
            <a:pPr marL="215999" lvl="0" indent="-359999"/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Повторим свойства</a:t>
            </a:r>
            <a:r>
              <a:rPr lang="ru-RU" sz="4000" dirty="0" smtClean="0">
                <a:solidFill>
                  <a:srgbClr val="000000"/>
                </a:solidFill>
              </a:rPr>
              <a:t> </a:t>
            </a:r>
            <a:r>
              <a:rPr lang="ru-RU" sz="4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400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оследовательн</a:t>
            </a:r>
            <a:r>
              <a:rPr lang="ru-RU" sz="4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</a:t>
            </a:r>
            <a:r>
              <a:rPr lang="en-US" sz="400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</a:t>
            </a:r>
            <a:r>
              <a:rPr lang="ru-RU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b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сопротивлений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7"/>
          <p:cNvSpPr/>
          <p:nvPr/>
        </p:nvSpPr>
        <p:spPr>
          <a:xfrm>
            <a:off x="1350403" y="322314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Trebuchet MS"/>
              <a:ea typeface=""/>
              <a:cs typeface=""/>
            </a:endParaRPr>
          </a:p>
        </p:txBody>
      </p:sp>
      <p:sp>
        <p:nvSpPr>
          <p:cNvPr id="4" name="Rectangle 23"/>
          <p:cNvSpPr/>
          <p:nvPr/>
        </p:nvSpPr>
        <p:spPr>
          <a:xfrm>
            <a:off x="490213" y="3816733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Trebuchet MS"/>
              <a:ea typeface=""/>
              <a:cs typeface="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7565948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/>
          <p:cNvSpPr txBox="1"/>
          <p:nvPr/>
        </p:nvSpPr>
        <p:spPr>
          <a:xfrm>
            <a:off x="2783746" y="122393"/>
            <a:ext cx="4302979" cy="11796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Последовательное</a:t>
            </a:r>
            <a:r>
              <a:rPr lang="en-US" sz="4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 </a:t>
            </a:r>
            <a:r>
              <a:rPr lang="en-US" sz="40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соединение</a:t>
            </a:r>
            <a:r>
              <a:rPr lang="en-US" sz="4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" name="Группа 36"/>
          <p:cNvGrpSpPr/>
          <p:nvPr/>
        </p:nvGrpSpPr>
        <p:grpSpPr>
          <a:xfrm>
            <a:off x="3929058" y="4768882"/>
            <a:ext cx="1235141" cy="584775"/>
            <a:chOff x="540297" y="4317055"/>
            <a:chExt cx="1312981" cy="552558"/>
          </a:xfrm>
        </p:grpSpPr>
        <p:sp>
          <p:nvSpPr>
            <p:cNvPr id="4" name="TextBox 30"/>
            <p:cNvSpPr txBox="1"/>
            <p:nvPr/>
          </p:nvSpPr>
          <p:spPr>
            <a:xfrm>
              <a:off x="540297" y="4333534"/>
              <a:ext cx="733562" cy="4943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8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Times New Roman" panose="02020603050405020304" pitchFamily="18" charset="0"/>
                  <a:ea typeface=""/>
                  <a:cs typeface="Times New Roman" panose="02020603050405020304" pitchFamily="18" charset="0"/>
                </a:rPr>
                <a:t>I</a:t>
              </a:r>
              <a:endParaRPr lang="ru-RU" sz="2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endParaRPr>
            </a:p>
          </p:txBody>
        </p:sp>
        <p:sp>
          <p:nvSpPr>
            <p:cNvPr id="5" name="TextBox 31"/>
            <p:cNvSpPr txBox="1"/>
            <p:nvPr/>
          </p:nvSpPr>
          <p:spPr>
            <a:xfrm>
              <a:off x="919999" y="4317055"/>
              <a:ext cx="933279" cy="55255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200" b="1" i="0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anose="02020603050405020304" pitchFamily="18" charset="0"/>
                  <a:ea typeface=""/>
                  <a:cs typeface="Times New Roman" panose="02020603050405020304" pitchFamily="18" charset="0"/>
                </a:rPr>
                <a:t>=</a:t>
              </a:r>
              <a:r>
                <a:rPr lang="ru-RU" sz="3200" b="1" i="0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anose="02020603050405020304" pitchFamily="18" charset="0"/>
                  <a:ea typeface=""/>
                  <a:cs typeface="Times New Roman" panose="02020603050405020304" pitchFamily="18" charset="0"/>
                </a:rPr>
                <a:t> ?</a:t>
              </a:r>
            </a:p>
          </p:txBody>
        </p:sp>
      </p:grpSp>
      <p:grpSp>
        <p:nvGrpSpPr>
          <p:cNvPr id="6" name="Группа 35"/>
          <p:cNvGrpSpPr/>
          <p:nvPr/>
        </p:nvGrpSpPr>
        <p:grpSpPr>
          <a:xfrm>
            <a:off x="2285984" y="1785926"/>
            <a:ext cx="4643470" cy="2513601"/>
            <a:chOff x="387879" y="637108"/>
            <a:chExt cx="5784454" cy="2994820"/>
          </a:xfrm>
        </p:grpSpPr>
        <p:sp>
          <p:nvSpPr>
            <p:cNvPr id="8" name="TextBox 20"/>
            <p:cNvSpPr txBox="1"/>
            <p:nvPr/>
          </p:nvSpPr>
          <p:spPr>
            <a:xfrm>
              <a:off x="1301412" y="637108"/>
              <a:ext cx="408544" cy="55004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0" u="none" strike="noStrike" kern="1200" cap="none" spc="0" baseline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"/>
                  <a:cs typeface="Times New Roman" panose="02020603050405020304" pitchFamily="18" charset="0"/>
                </a:rPr>
                <a:t>I</a:t>
              </a:r>
              <a:endParaRPr lang="ru-RU" sz="2400" b="0" i="0" u="none" strike="noStrike" kern="1200" cap="none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endParaRPr>
            </a:p>
          </p:txBody>
        </p:sp>
        <p:grpSp>
          <p:nvGrpSpPr>
            <p:cNvPr id="9" name="Группа 34"/>
            <p:cNvGrpSpPr/>
            <p:nvPr/>
          </p:nvGrpSpPr>
          <p:grpSpPr>
            <a:xfrm>
              <a:off x="387879" y="777058"/>
              <a:ext cx="5784454" cy="2854870"/>
              <a:chOff x="387879" y="777058"/>
              <a:chExt cx="5784454" cy="2854870"/>
            </a:xfrm>
          </p:grpSpPr>
          <p:sp>
            <p:nvSpPr>
              <p:cNvPr id="10" name="Прямая соединительная линия 3"/>
              <p:cNvSpPr/>
              <p:nvPr/>
            </p:nvSpPr>
            <p:spPr>
              <a:xfrm flipH="1">
                <a:off x="926259" y="1479828"/>
                <a:ext cx="925564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Прямая соединительная линия 5"/>
              <p:cNvSpPr/>
              <p:nvPr/>
            </p:nvSpPr>
            <p:spPr>
              <a:xfrm rot="150071" flipV="1">
                <a:off x="2653975" y="1454258"/>
                <a:ext cx="1976496" cy="7335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Прямая соединительная линия 6"/>
              <p:cNvSpPr/>
              <p:nvPr/>
            </p:nvSpPr>
            <p:spPr>
              <a:xfrm rot="21441854">
                <a:off x="5040324" y="1465111"/>
                <a:ext cx="1132009" cy="432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Прямая соединительная линия 7"/>
              <p:cNvSpPr/>
              <p:nvPr/>
            </p:nvSpPr>
            <p:spPr>
              <a:xfrm>
                <a:off x="6171815" y="1479828"/>
                <a:ext cx="0" cy="197279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Прямая соединительная линия 8"/>
              <p:cNvSpPr/>
              <p:nvPr/>
            </p:nvSpPr>
            <p:spPr>
              <a:xfrm flipH="1">
                <a:off x="926259" y="3452628"/>
                <a:ext cx="5245565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15" name="TextBox 10"/>
                  <p:cNvSpPr txBox="1"/>
                  <p:nvPr/>
                </p:nvSpPr>
                <p:spPr>
                  <a:xfrm>
                    <a:off x="4631268" y="777058"/>
                    <a:ext cx="617402" cy="3783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square" lIns="0" tIns="0" rIns="0" bIns="0" anchor="t" anchorCtr="0" compatLnSpc="0"/>
                  <a:lstStyle/>
                  <a:p>
                    <a:pPr marL="0" marR="0" lvl="0" indent="0" algn="l" defTabSz="914400" rtl="0" fontAlgn="auto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b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i="0" u="none" strike="noStrike" kern="1200" cap="none" spc="0" baseline="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FillTx/>
                      <a:latin typeface="Times New Roman" panose="02020603050405020304" pitchFamily="18" charset="0"/>
                      <a:ea typeface="HG Mincho Light J" pitchFamily="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15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31268" y="777058"/>
                    <a:ext cx="617402" cy="37836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TextBox 16"/>
              <p:cNvSpPr txBox="1"/>
              <p:nvPr/>
            </p:nvSpPr>
            <p:spPr>
              <a:xfrm>
                <a:off x="771817" y="2158066"/>
                <a:ext cx="617037" cy="4057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anchor="t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800" b="1" i="0" u="none" strike="noStrike" kern="1200" cap="none" spc="0" baseline="0" dirty="0">
                    <a:solidFill>
                      <a:srgbClr val="000000"/>
                    </a:solidFill>
                    <a:uFillTx/>
                    <a:latin typeface="Times New Roman" panose="02020603050405020304" pitchFamily="18" charset="0"/>
                    <a:ea typeface="HG Mincho Light J" pitchFamily="2"/>
                    <a:cs typeface="Times New Roman" panose="02020603050405020304" pitchFamily="18" charset="0"/>
                  </a:rPr>
                  <a:t>U</a:t>
                </a:r>
              </a:p>
            </p:txBody>
          </p:sp>
          <p:sp>
            <p:nvSpPr>
              <p:cNvPr id="17" name="TextBox 21"/>
              <p:cNvSpPr txBox="1"/>
              <p:nvPr/>
            </p:nvSpPr>
            <p:spPr>
              <a:xfrm>
                <a:off x="412002" y="1122425"/>
                <a:ext cx="411469" cy="7700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3600" b="1" i="0" u="none" strike="noStrike" kern="1200" cap="none" spc="0" baseline="0" dirty="0">
                    <a:solidFill>
                      <a:srgbClr val="000000"/>
                    </a:solidFill>
                    <a:uFillTx/>
                    <a:latin typeface="Times New Roman" panose="02020603050405020304" pitchFamily="18" charset="0"/>
                    <a:ea typeface=""/>
                    <a:cs typeface="Times New Roman" panose="02020603050405020304" pitchFamily="18" charset="0"/>
                  </a:rPr>
                  <a:t>+</a:t>
                </a:r>
                <a:endParaRPr lang="ru-RU" sz="3600" b="1" i="0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anose="02020603050405020304" pitchFamily="18" charset="0"/>
                  <a:ea typeface="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" name="Прямая со стрелкой 26"/>
              <p:cNvCxnSpPr/>
              <p:nvPr/>
            </p:nvCxnSpPr>
            <p:spPr>
              <a:xfrm>
                <a:off x="974503" y="1479828"/>
                <a:ext cx="575999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prstDash val="solid"/>
                <a:tailEnd type="arrow"/>
              </a:ln>
            </p:spPr>
          </p:cxnSp>
          <p:sp>
            <p:nvSpPr>
              <p:cNvPr id="19" name="Полилиния 28"/>
              <p:cNvSpPr/>
              <p:nvPr/>
            </p:nvSpPr>
            <p:spPr>
              <a:xfrm>
                <a:off x="1852763" y="1308231"/>
                <a:ext cx="917727" cy="30843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0" tIns="0" rIns="0" bIns="0" anchor="ctr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Полилиния 29"/>
              <p:cNvSpPr/>
              <p:nvPr/>
            </p:nvSpPr>
            <p:spPr>
              <a:xfrm>
                <a:off x="4063246" y="1321285"/>
                <a:ext cx="1028389" cy="33929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0" tIns="0" rIns="0" bIns="0" anchor="ctr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32"/>
              <p:cNvSpPr txBox="1"/>
              <p:nvPr/>
            </p:nvSpPr>
            <p:spPr>
              <a:xfrm>
                <a:off x="387879" y="2935200"/>
                <a:ext cx="514258" cy="6967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ru-RU" sz="3200" b="1" i="0" u="none" strike="noStrike" kern="1200" cap="none" spc="0" baseline="0" dirty="0">
                    <a:solidFill>
                      <a:srgbClr val="000000"/>
                    </a:solidFill>
                    <a:uFillTx/>
                    <a:latin typeface="Times New Roman" panose="02020603050405020304" pitchFamily="18" charset="0"/>
                    <a:ea typeface=""/>
                    <a:cs typeface="Times New Roman" panose="02020603050405020304" pitchFamily="18" charset="0"/>
                  </a:rPr>
                  <a:t>_</a:t>
                </a:r>
              </a:p>
            </p:txBody>
          </p: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22" name="TextBox 33"/>
                  <p:cNvSpPr txBox="1"/>
                  <p:nvPr/>
                </p:nvSpPr>
                <p:spPr>
                  <a:xfrm>
                    <a:off x="2407317" y="784415"/>
                    <a:ext cx="619624" cy="34898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vert="horz" wrap="square" lIns="91440" tIns="45720" rIns="91440" bIns="45720" anchor="t" anchorCtr="0" compatLnSpc="1">
                    <a:spAutoFit/>
                  </a:bodyPr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b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ru-RU" sz="1800" b="1" i="0" u="none" strike="noStrike" kern="1200" cap="none" spc="0" baseline="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FillTx/>
                      <a:latin typeface="Times New Roman" panose="02020603050405020304" pitchFamily="18" charset="0"/>
                      <a:ea typeface="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22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7317" y="784415"/>
                    <a:ext cx="619624" cy="34898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8197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23" name="Прямая соединительная линия 24"/>
          <p:cNvCxnSpPr/>
          <p:nvPr/>
        </p:nvCxnSpPr>
        <p:spPr>
          <a:xfrm flipH="1">
            <a:off x="2662019" y="2348096"/>
            <a:ext cx="142069" cy="319607"/>
          </a:xfrm>
          <a:prstGeom prst="straightConnector1">
            <a:avLst/>
          </a:prstGeom>
          <a:noFill/>
          <a:ln w="9528">
            <a:solidFill>
              <a:srgbClr val="000000"/>
            </a:solidFill>
            <a:prstDash val="solid"/>
          </a:ln>
        </p:spPr>
      </p:cxnSp>
      <p:cxnSp>
        <p:nvCxnSpPr>
          <p:cNvPr id="24" name="Прямая соединительная линия 25"/>
          <p:cNvCxnSpPr/>
          <p:nvPr/>
        </p:nvCxnSpPr>
        <p:spPr>
          <a:xfrm flipH="1">
            <a:off x="2651847" y="3980916"/>
            <a:ext cx="142070" cy="319606"/>
          </a:xfrm>
          <a:prstGeom prst="straightConnector1">
            <a:avLst/>
          </a:prstGeom>
          <a:noFill/>
          <a:ln w="9528">
            <a:solidFill>
              <a:srgbClr val="000000"/>
            </a:solidFill>
            <a:prstDash val="solid"/>
          </a:ln>
        </p:spPr>
      </p:cxnSp>
      <p:sp>
        <p:nvSpPr>
          <p:cNvPr id="25" name="Овал 26"/>
          <p:cNvSpPr/>
          <p:nvPr/>
        </p:nvSpPr>
        <p:spPr>
          <a:xfrm>
            <a:off x="2713637" y="2450884"/>
            <a:ext cx="67731" cy="761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6" name="Овал 27"/>
          <p:cNvSpPr/>
          <p:nvPr/>
        </p:nvSpPr>
        <p:spPr>
          <a:xfrm>
            <a:off x="2666453" y="4119860"/>
            <a:ext cx="67731" cy="761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66453" y="2348096"/>
            <a:ext cx="137635" cy="319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662019" y="3980916"/>
            <a:ext cx="142069" cy="319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019" y="2423150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019" y="4072838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10953167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7"/>
              <p:cNvSpPr txBox="1"/>
              <p:nvPr/>
            </p:nvSpPr>
            <p:spPr>
              <a:xfrm>
                <a:off x="3063281" y="4503213"/>
                <a:ext cx="2492873" cy="8547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anchor="t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3600" b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𝐈</m:t>
                          </m:r>
                          <m:r>
                            <a:rPr lang="ru-RU" sz="3600" b="0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r>
                            <a:rPr lang="ru-RU" sz="36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ru-RU" sz="36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ru-RU" sz="3600" b="0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3600" b="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36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ru-RU" sz="36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5400" b="1" i="0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281" y="4503213"/>
                <a:ext cx="2492873" cy="8547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18"/>
          <p:cNvSpPr txBox="1"/>
          <p:nvPr/>
        </p:nvSpPr>
        <p:spPr>
          <a:xfrm>
            <a:off x="3846988" y="5519898"/>
            <a:ext cx="1372639" cy="5309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U = ?</a:t>
            </a:r>
          </a:p>
        </p:txBody>
      </p:sp>
      <p:grpSp>
        <p:nvGrpSpPr>
          <p:cNvPr id="5" name="Группа 20"/>
          <p:cNvGrpSpPr/>
          <p:nvPr/>
        </p:nvGrpSpPr>
        <p:grpSpPr>
          <a:xfrm>
            <a:off x="1427575" y="1747361"/>
            <a:ext cx="4386881" cy="2261356"/>
            <a:chOff x="323783" y="496660"/>
            <a:chExt cx="5848041" cy="2955968"/>
          </a:xfrm>
        </p:grpSpPr>
        <p:sp>
          <p:nvSpPr>
            <p:cNvPr id="6" name="Полилиния 21"/>
            <p:cNvSpPr/>
            <p:nvPr/>
          </p:nvSpPr>
          <p:spPr>
            <a:xfrm>
              <a:off x="1851824" y="1122425"/>
              <a:ext cx="1696678" cy="6039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</a:ln>
          </p:spPr>
          <p:txBody>
            <a:bodyPr vert="horz" wrap="square" lIns="0" tIns="0" rIns="0" bIns="0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>
                <a:solidFill>
                  <a:srgbClr val="FFFFFF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endParaRPr>
            </a:p>
          </p:txBody>
        </p:sp>
        <p:sp>
          <p:nvSpPr>
            <p:cNvPr id="7" name="TextBox 22"/>
            <p:cNvSpPr txBox="1"/>
            <p:nvPr/>
          </p:nvSpPr>
          <p:spPr>
            <a:xfrm>
              <a:off x="1087178" y="496660"/>
              <a:ext cx="613986" cy="925325"/>
            </a:xfrm>
            <a:prstGeom prst="rect">
              <a:avLst/>
            </a:prstGeom>
            <a:noFill/>
            <a:ln w="28575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40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Times New Roman" panose="02020603050405020304" pitchFamily="18" charset="0"/>
                  <a:ea typeface="Segoe UI Emoji" pitchFamily="34"/>
                  <a:cs typeface="Times New Roman" panose="02020603050405020304" pitchFamily="18" charset="0"/>
                </a:rPr>
                <a:t>I</a:t>
              </a:r>
              <a:endParaRPr lang="ru-RU" sz="4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endParaRPr>
            </a:p>
          </p:txBody>
        </p:sp>
        <p:grpSp>
          <p:nvGrpSpPr>
            <p:cNvPr id="8" name="Группа 23"/>
            <p:cNvGrpSpPr/>
            <p:nvPr/>
          </p:nvGrpSpPr>
          <p:grpSpPr>
            <a:xfrm>
              <a:off x="323783" y="674630"/>
              <a:ext cx="5848041" cy="2777998"/>
              <a:chOff x="323783" y="674630"/>
              <a:chExt cx="5848041" cy="2777998"/>
            </a:xfrm>
          </p:grpSpPr>
          <p:sp>
            <p:nvSpPr>
              <p:cNvPr id="9" name="Прямая соединительная линия 24"/>
              <p:cNvSpPr/>
              <p:nvPr/>
            </p:nvSpPr>
            <p:spPr>
              <a:xfrm flipH="1">
                <a:off x="926259" y="1479828"/>
                <a:ext cx="925564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Прямая соединительная линия 25"/>
              <p:cNvSpPr/>
              <p:nvPr/>
            </p:nvSpPr>
            <p:spPr>
              <a:xfrm>
                <a:off x="3548859" y="1479828"/>
                <a:ext cx="61703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Прямая соединительная линия 26"/>
              <p:cNvSpPr/>
              <p:nvPr/>
            </p:nvSpPr>
            <p:spPr>
              <a:xfrm>
                <a:off x="5708498" y="1479828"/>
                <a:ext cx="46331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Прямая соединительная линия 27"/>
              <p:cNvSpPr/>
              <p:nvPr/>
            </p:nvSpPr>
            <p:spPr>
              <a:xfrm>
                <a:off x="6171815" y="1479828"/>
                <a:ext cx="0" cy="197279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Прямая соединительная линия 28"/>
              <p:cNvSpPr/>
              <p:nvPr/>
            </p:nvSpPr>
            <p:spPr>
              <a:xfrm flipH="1">
                <a:off x="926259" y="3452628"/>
                <a:ext cx="5245565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14" name="TextBox 30"/>
                  <p:cNvSpPr txBox="1"/>
                  <p:nvPr/>
                </p:nvSpPr>
                <p:spPr>
                  <a:xfrm>
                    <a:off x="4611529" y="737688"/>
                    <a:ext cx="617402" cy="37836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vert="horz" wrap="square" lIns="0" tIns="0" rIns="0" bIns="0" anchor="t" anchorCtr="0" compatLnSpc="0"/>
                  <a:lstStyle/>
                  <a:p>
                    <a:pPr marL="0" marR="0" lvl="0" indent="0" algn="l" defTabSz="914400" rtl="0" fontAlgn="auto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b="1">
                                  <a:latin typeface="Cambria Math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ru-RU" b="1" i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i="0" u="none" strike="noStrike" kern="1200" cap="none" spc="0" baseline="0" dirty="0">
                      <a:solidFill>
                        <a:srgbClr val="000000"/>
                      </a:solidFill>
                      <a:uFillTx/>
                      <a:latin typeface="Times New Roman" panose="02020603050405020304" pitchFamily="18" charset="0"/>
                      <a:ea typeface="HG Mincho Light J" pitchFamily="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14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1529" y="737688"/>
                    <a:ext cx="617402" cy="37836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14894"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TextBox 31"/>
              <p:cNvSpPr txBox="1"/>
              <p:nvPr/>
            </p:nvSpPr>
            <p:spPr>
              <a:xfrm>
                <a:off x="771817" y="2158066"/>
                <a:ext cx="617037" cy="40571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square" lIns="0" tIns="0" rIns="0" bIns="0" anchor="t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800" b="1" i="0" u="none" strike="noStrike" kern="1200" cap="none" spc="0" baseline="0">
                    <a:solidFill>
                      <a:srgbClr val="000000"/>
                    </a:solidFill>
                    <a:uFillTx/>
                    <a:latin typeface="Times New Roman" panose="02020603050405020304" pitchFamily="18" charset="0"/>
                    <a:ea typeface="HG Mincho Light J" pitchFamily="2"/>
                    <a:cs typeface="Times New Roman" panose="02020603050405020304" pitchFamily="18" charset="0"/>
                  </a:rPr>
                  <a:t>U</a:t>
                </a:r>
              </a:p>
            </p:txBody>
          </p:sp>
          <p:sp>
            <p:nvSpPr>
              <p:cNvPr id="16" name="TextBox 32"/>
              <p:cNvSpPr txBox="1"/>
              <p:nvPr/>
            </p:nvSpPr>
            <p:spPr>
              <a:xfrm>
                <a:off x="323783" y="975348"/>
                <a:ext cx="411470" cy="61072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36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Times New Roman" panose="02020603050405020304" pitchFamily="18" charset="0"/>
                    <a:ea typeface=""/>
                    <a:cs typeface="Times New Roman" panose="02020603050405020304" pitchFamily="18" charset="0"/>
                  </a:rPr>
                  <a:t>+</a:t>
                </a:r>
                <a:endParaRPr lang="ru-RU" sz="3600" b="0" i="0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anose="02020603050405020304" pitchFamily="18" charset="0"/>
                  <a:ea typeface="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7" name="Прямая со стрелкой 33"/>
              <p:cNvCxnSpPr/>
              <p:nvPr/>
            </p:nvCxnSpPr>
            <p:spPr>
              <a:xfrm>
                <a:off x="974503" y="1479828"/>
                <a:ext cx="575999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prstDash val="solid"/>
                <a:tailEnd type="arrow"/>
              </a:ln>
            </p:spPr>
          </p:cxnSp>
          <p:sp>
            <p:nvSpPr>
              <p:cNvPr id="18" name="Полилиния 35"/>
              <p:cNvSpPr/>
              <p:nvPr/>
            </p:nvSpPr>
            <p:spPr>
              <a:xfrm>
                <a:off x="1852181" y="1122425"/>
                <a:ext cx="1696678" cy="6039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0" tIns="0" rIns="0" bIns="0" anchor="ctr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Полилиния 36"/>
              <p:cNvSpPr/>
              <p:nvPr/>
            </p:nvSpPr>
            <p:spPr>
              <a:xfrm>
                <a:off x="4011454" y="1137248"/>
                <a:ext cx="1697034" cy="61668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0" tIns="0" rIns="0" bIns="0" anchor="ctr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37"/>
              <p:cNvSpPr txBox="1"/>
              <p:nvPr/>
            </p:nvSpPr>
            <p:spPr>
              <a:xfrm>
                <a:off x="342733" y="2718667"/>
                <a:ext cx="514258" cy="55255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ru-RU" sz="3200" b="1" i="0" u="none" strike="noStrike" kern="1200" cap="none" spc="0" baseline="0" dirty="0">
                    <a:solidFill>
                      <a:srgbClr val="000000"/>
                    </a:solidFill>
                    <a:uFillTx/>
                    <a:latin typeface="Times New Roman" panose="02020603050405020304" pitchFamily="18" charset="0"/>
                    <a:ea typeface=""/>
                    <a:cs typeface="Times New Roman" panose="02020603050405020304" pitchFamily="18" charset="0"/>
                  </a:rPr>
                  <a:t>_</a:t>
                </a:r>
              </a:p>
            </p:txBody>
          </p: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21" name="TextBox 38"/>
                  <p:cNvSpPr txBox="1"/>
                  <p:nvPr/>
                </p:nvSpPr>
                <p:spPr>
                  <a:xfrm>
                    <a:off x="2390350" y="674630"/>
                    <a:ext cx="619624" cy="348985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vert="horz" wrap="square" lIns="91440" tIns="45720" rIns="91440" bIns="45720" anchor="t" anchorCtr="0" compatLnSpc="1">
                    <a:spAutoFit/>
                  </a:bodyPr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b="1">
                                  <a:latin typeface="Cambria Math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ru-RU" b="1" i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ru-RU" sz="1800" b="1" i="0" u="none" strike="noStrike" kern="1200" cap="none" spc="0" baseline="0" dirty="0">
                      <a:solidFill>
                        <a:srgbClr val="000000"/>
                      </a:solidFill>
                      <a:uFillTx/>
                      <a:latin typeface="Times New Roman" panose="02020603050405020304" pitchFamily="18" charset="0"/>
                      <a:ea typeface="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21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90350" y="674630"/>
                    <a:ext cx="619624" cy="34898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38636"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23" name="Прямая соединительная линия 24"/>
          <p:cNvCxnSpPr/>
          <p:nvPr/>
        </p:nvCxnSpPr>
        <p:spPr>
          <a:xfrm flipH="1">
            <a:off x="1797090" y="2346574"/>
            <a:ext cx="142069" cy="319607"/>
          </a:xfrm>
          <a:prstGeom prst="straightConnector1">
            <a:avLst/>
          </a:prstGeom>
          <a:noFill/>
          <a:ln w="9528">
            <a:solidFill>
              <a:srgbClr val="000000"/>
            </a:solidFill>
            <a:prstDash val="solid"/>
          </a:ln>
        </p:spPr>
      </p:cxnSp>
      <p:cxnSp>
        <p:nvCxnSpPr>
          <p:cNvPr id="24" name="Прямая соединительная линия 25"/>
          <p:cNvCxnSpPr/>
          <p:nvPr/>
        </p:nvCxnSpPr>
        <p:spPr>
          <a:xfrm flipH="1">
            <a:off x="1857356" y="3857628"/>
            <a:ext cx="142070" cy="319606"/>
          </a:xfrm>
          <a:prstGeom prst="straightConnector1">
            <a:avLst/>
          </a:prstGeom>
          <a:noFill/>
          <a:ln w="9528">
            <a:solidFill>
              <a:srgbClr val="000000"/>
            </a:solidFill>
            <a:prstDash val="solid"/>
          </a:ln>
        </p:spPr>
      </p:cxnSp>
      <p:sp>
        <p:nvSpPr>
          <p:cNvPr id="25" name="Овал 26"/>
          <p:cNvSpPr/>
          <p:nvPr/>
        </p:nvSpPr>
        <p:spPr>
          <a:xfrm>
            <a:off x="1827558" y="2468280"/>
            <a:ext cx="67731" cy="761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6" name="Овал 27"/>
          <p:cNvSpPr/>
          <p:nvPr/>
        </p:nvSpPr>
        <p:spPr>
          <a:xfrm>
            <a:off x="1857356" y="4000504"/>
            <a:ext cx="67731" cy="761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7" name="Заголовок 2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Последовательное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соединение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7090" y="2346574"/>
            <a:ext cx="142069" cy="362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827558" y="3857628"/>
            <a:ext cx="172674" cy="319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558" y="2418012"/>
            <a:ext cx="167541" cy="15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23" y="3943351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03323267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8"/>
              <p:cNvSpPr txBox="1"/>
              <p:nvPr/>
            </p:nvSpPr>
            <p:spPr>
              <a:xfrm>
                <a:off x="2622268" y="4486441"/>
                <a:ext cx="2735029" cy="7960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anchor="t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3200" b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𝐈</m:t>
                          </m:r>
                          <m:r>
                            <a:rPr lang="ru-RU" sz="3200" b="0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r>
                            <a:rPr lang="ru-RU" sz="32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ru-RU" sz="32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ru-RU" sz="3200" b="0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3200" b="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32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ru-RU" sz="32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5400" b="1" i="0" u="none" strike="noStrike" kern="1200" cap="none" spc="0" baseline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268" y="4486441"/>
                <a:ext cx="2735029" cy="79609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0"/>
          <p:cNvSpPr txBox="1"/>
          <p:nvPr/>
        </p:nvSpPr>
        <p:spPr>
          <a:xfrm>
            <a:off x="3034796" y="5068770"/>
            <a:ext cx="1909974" cy="4718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U </a:t>
            </a:r>
            <a:r>
              <a:rPr lang="en-US" sz="2400" b="1" i="0" u="none" strike="noStrike" kern="1200" cap="none" spc="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= </a:t>
            </a:r>
            <a:r>
              <a:rPr lang="en-US" sz="3200" b="1" i="0" u="none" strike="noStrike" kern="1200" cap="none" spc="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U</a:t>
            </a:r>
            <a:r>
              <a:rPr lang="en-US" sz="2200" b="1" i="0" u="none" strike="noStrike" kern="1200" cap="none" spc="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1 </a:t>
            </a:r>
            <a:r>
              <a:rPr lang="en-US" sz="2400" b="1" i="0" u="none" strike="noStrike" kern="1200" cap="none" spc="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+ </a:t>
            </a:r>
            <a:r>
              <a:rPr lang="en-US" sz="3200" b="1" i="0" u="none" strike="noStrike" kern="1200" cap="none" spc="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U</a:t>
            </a:r>
            <a:r>
              <a:rPr lang="en-US" sz="2200" b="1" i="0" u="none" strike="noStrike" kern="1200" cap="none" spc="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2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21"/>
              <p:cNvSpPr txBox="1"/>
              <p:nvPr/>
            </p:nvSpPr>
            <p:spPr>
              <a:xfrm>
                <a:off x="3051295" y="5540630"/>
                <a:ext cx="1893475" cy="7963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anchor="t" anchorCtr="0" compatLnSpc="0">
                <a:sp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ru-RU" sz="32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𝐑</m:t>
                        </m:r>
                      </m:e>
                      <m:sub>
                        <m:r>
                          <a:rPr lang="ru-RU" sz="3200" b="0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Э</m:t>
                        </m:r>
                      </m:sub>
                    </m:sSub>
                  </m:oMath>
                </a14:m>
                <a:r>
                  <a:rPr lang="en-US" sz="5400" b="1" i="0" u="none" strike="noStrike" kern="1200" cap="none" spc="0" baseline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Times New Roman" panose="02020603050405020304" pitchFamily="18" charset="0"/>
                    <a:ea typeface="HG Mincho Light J" pitchFamily="2"/>
                    <a:cs typeface="Times New Roman" panose="02020603050405020304" pitchFamily="18" charset="0"/>
                  </a:rPr>
                  <a:t> =?</a:t>
                </a:r>
              </a:p>
            </p:txBody>
          </p:sp>
        </mc:Choice>
        <mc:Fallback>
          <p:sp>
            <p:nvSpPr>
              <p:cNvPr id="4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295" y="5540630"/>
                <a:ext cx="1893475" cy="796308"/>
              </a:xfrm>
              <a:prstGeom prst="rect">
                <a:avLst/>
              </a:prstGeom>
              <a:blipFill rotWithShape="1">
                <a:blip r:embed="rId4"/>
                <a:stretch>
                  <a:fillRect t="-26718" r="-6452" b="-549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22"/>
          <p:cNvSpPr txBox="1"/>
          <p:nvPr/>
        </p:nvSpPr>
        <p:spPr>
          <a:xfrm>
            <a:off x="2071670" y="500042"/>
            <a:ext cx="4302979" cy="9437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Последовательное</a:t>
            </a:r>
            <a:r>
              <a:rPr lang="ru-RU" sz="3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соединение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Группа 23"/>
          <p:cNvGrpSpPr/>
          <p:nvPr/>
        </p:nvGrpSpPr>
        <p:grpSpPr>
          <a:xfrm>
            <a:off x="1517985" y="1853474"/>
            <a:ext cx="4734053" cy="2138790"/>
            <a:chOff x="387879" y="377113"/>
            <a:chExt cx="5783945" cy="3128536"/>
          </a:xfrm>
        </p:grpSpPr>
        <p:sp>
          <p:nvSpPr>
            <p:cNvPr id="8" name="TextBox 25"/>
            <p:cNvSpPr txBox="1"/>
            <p:nvPr/>
          </p:nvSpPr>
          <p:spPr>
            <a:xfrm>
              <a:off x="1151638" y="377113"/>
              <a:ext cx="525042" cy="945427"/>
            </a:xfrm>
            <a:prstGeom prst="rect">
              <a:avLst/>
            </a:prstGeom>
            <a:noFill/>
            <a:ln w="28575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600" b="0" i="0" u="none" strike="noStrike" kern="1200" cap="none" spc="0" baseline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Segoe UI Emoji" pitchFamily="34"/>
                  <a:cs typeface="Times New Roman" panose="02020603050405020304" pitchFamily="18" charset="0"/>
                </a:rPr>
                <a:t>I</a:t>
              </a:r>
              <a:endParaRPr lang="ru-RU" sz="3600" b="0" i="0" u="none" strike="noStrike" kern="1200" cap="none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endParaRPr>
            </a:p>
          </p:txBody>
        </p:sp>
        <p:grpSp>
          <p:nvGrpSpPr>
            <p:cNvPr id="9" name="Группа 26"/>
            <p:cNvGrpSpPr/>
            <p:nvPr/>
          </p:nvGrpSpPr>
          <p:grpSpPr>
            <a:xfrm>
              <a:off x="387879" y="757860"/>
              <a:ext cx="5783945" cy="2747789"/>
              <a:chOff x="387879" y="757860"/>
              <a:chExt cx="5783945" cy="2747789"/>
            </a:xfrm>
          </p:grpSpPr>
          <p:sp>
            <p:nvSpPr>
              <p:cNvPr id="10" name="Прямая соединительная линия 27"/>
              <p:cNvSpPr/>
              <p:nvPr/>
            </p:nvSpPr>
            <p:spPr>
              <a:xfrm flipH="1">
                <a:off x="926259" y="1479828"/>
                <a:ext cx="925564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Прямая соединительная линия 28"/>
              <p:cNvSpPr/>
              <p:nvPr/>
            </p:nvSpPr>
            <p:spPr>
              <a:xfrm rot="21439891">
                <a:off x="2778099" y="1446391"/>
                <a:ext cx="1427230" cy="6687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Прямая соединительная линия 29"/>
              <p:cNvSpPr/>
              <p:nvPr/>
            </p:nvSpPr>
            <p:spPr>
              <a:xfrm rot="169388" flipV="1">
                <a:off x="5114767" y="1479827"/>
                <a:ext cx="1057047" cy="6687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Прямая соединительная линия 30"/>
              <p:cNvSpPr/>
              <p:nvPr/>
            </p:nvSpPr>
            <p:spPr>
              <a:xfrm>
                <a:off x="6171815" y="1479828"/>
                <a:ext cx="0" cy="197279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Прямая соединительная линия 31"/>
              <p:cNvSpPr/>
              <p:nvPr/>
            </p:nvSpPr>
            <p:spPr>
              <a:xfrm flipH="1">
                <a:off x="926259" y="3452628"/>
                <a:ext cx="5245565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15" name="TextBox 33"/>
                  <p:cNvSpPr txBox="1"/>
                  <p:nvPr/>
                </p:nvSpPr>
                <p:spPr>
                  <a:xfrm>
                    <a:off x="4551271" y="813263"/>
                    <a:ext cx="617402" cy="37836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vert="horz" wrap="square" lIns="0" tIns="0" rIns="0" bIns="0" anchor="t" anchorCtr="0" compatLnSpc="0"/>
                  <a:lstStyle/>
                  <a:p>
                    <a:pPr marL="0" marR="0" lvl="0" indent="0" algn="l" defTabSz="914400" rtl="0" fontAlgn="auto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b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i="0" u="none" strike="noStrike" kern="1200" cap="none" spc="0" baseline="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FillTx/>
                      <a:latin typeface="Times New Roman" panose="02020603050405020304" pitchFamily="18" charset="0"/>
                      <a:ea typeface="HG Mincho Light J" pitchFamily="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15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51271" y="813263"/>
                    <a:ext cx="617402" cy="37836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38095"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TextBox 34"/>
              <p:cNvSpPr txBox="1"/>
              <p:nvPr/>
            </p:nvSpPr>
            <p:spPr>
              <a:xfrm>
                <a:off x="772004" y="2284373"/>
                <a:ext cx="617036" cy="40571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square" lIns="0" tIns="0" rIns="0" bIns="0" anchor="t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800" b="1" i="0" u="none" strike="noStrike" kern="1200" cap="none" spc="0" baseline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Times New Roman" panose="02020603050405020304" pitchFamily="18" charset="0"/>
                    <a:ea typeface="HG Mincho Light J" pitchFamily="2"/>
                    <a:cs typeface="Times New Roman" panose="02020603050405020304" pitchFamily="18" charset="0"/>
                  </a:rPr>
                  <a:t>U</a:t>
                </a:r>
              </a:p>
            </p:txBody>
          </p:sp>
          <p:sp>
            <p:nvSpPr>
              <p:cNvPr id="17" name="TextBox 35"/>
              <p:cNvSpPr txBox="1"/>
              <p:nvPr/>
            </p:nvSpPr>
            <p:spPr>
              <a:xfrm>
                <a:off x="412001" y="1122425"/>
                <a:ext cx="411470" cy="61072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3600" b="0" i="0" u="none" strike="noStrike" kern="1200" cap="none" spc="0" baseline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Times New Roman" panose="02020603050405020304" pitchFamily="18" charset="0"/>
                    <a:ea typeface=""/>
                    <a:cs typeface="Times New Roman" panose="02020603050405020304" pitchFamily="18" charset="0"/>
                  </a:rPr>
                  <a:t>+</a:t>
                </a:r>
                <a:endParaRPr lang="ru-RU" sz="3600" b="0" i="0" u="none" strike="noStrike" kern="1200" cap="none" spc="0" baseline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" name="Прямая со стрелкой 36"/>
              <p:cNvCxnSpPr/>
              <p:nvPr/>
            </p:nvCxnSpPr>
            <p:spPr>
              <a:xfrm>
                <a:off x="974503" y="1479829"/>
                <a:ext cx="575999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prstDash val="solid"/>
                <a:tailEnd type="arrow"/>
              </a:ln>
            </p:spPr>
          </p:cxnSp>
          <p:sp>
            <p:nvSpPr>
              <p:cNvPr id="19" name="Полилиния 38"/>
              <p:cNvSpPr/>
              <p:nvPr/>
            </p:nvSpPr>
            <p:spPr>
              <a:xfrm>
                <a:off x="1852181" y="1307748"/>
                <a:ext cx="1233353" cy="41867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0" tIns="0" rIns="0" bIns="0" anchor="ctr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Полилиния 39"/>
              <p:cNvSpPr/>
              <p:nvPr/>
            </p:nvSpPr>
            <p:spPr>
              <a:xfrm>
                <a:off x="4011454" y="1307747"/>
                <a:ext cx="1251450" cy="39368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0" tIns="0" rIns="0" bIns="0" anchor="ctr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40"/>
              <p:cNvSpPr txBox="1"/>
              <p:nvPr/>
            </p:nvSpPr>
            <p:spPr>
              <a:xfrm>
                <a:off x="387879" y="2953091"/>
                <a:ext cx="514258" cy="55255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ru-RU" sz="3200" b="1" i="0" u="none" strike="noStrike" kern="1200" cap="none" spc="0" baseline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Times New Roman" panose="02020603050405020304" pitchFamily="18" charset="0"/>
                    <a:ea typeface=""/>
                    <a:cs typeface="Times New Roman" panose="02020603050405020304" pitchFamily="18" charset="0"/>
                  </a:rPr>
                  <a:t>_</a:t>
                </a:r>
              </a:p>
            </p:txBody>
          </p: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22" name="TextBox 41"/>
                  <p:cNvSpPr txBox="1"/>
                  <p:nvPr/>
                </p:nvSpPr>
                <p:spPr>
                  <a:xfrm>
                    <a:off x="2241080" y="757860"/>
                    <a:ext cx="619624" cy="348985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vert="horz" wrap="square" lIns="91440" tIns="45720" rIns="91440" bIns="45720" anchor="t" anchorCtr="0" compatLnSpc="1">
                    <a:spAutoFit/>
                  </a:bodyPr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b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ru-RU" sz="1800" b="1" i="0" u="none" strike="noStrike" kern="1200" cap="none" spc="0" baseline="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FillTx/>
                      <a:latin typeface="Times New Roman" panose="02020603050405020304" pitchFamily="18" charset="0"/>
                      <a:ea typeface="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2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1080" y="757860"/>
                    <a:ext cx="619624" cy="34898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69231"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23" name="Прямая соединительная линия 24"/>
          <p:cNvCxnSpPr/>
          <p:nvPr/>
        </p:nvCxnSpPr>
        <p:spPr>
          <a:xfrm flipH="1">
            <a:off x="1910159" y="2485836"/>
            <a:ext cx="142069" cy="319607"/>
          </a:xfrm>
          <a:prstGeom prst="straightConnector1">
            <a:avLst/>
          </a:prstGeom>
          <a:noFill/>
          <a:ln w="9528">
            <a:solidFill>
              <a:srgbClr val="000000"/>
            </a:solidFill>
            <a:prstDash val="solid"/>
          </a:ln>
        </p:spPr>
      </p:cxnSp>
      <p:cxnSp>
        <p:nvCxnSpPr>
          <p:cNvPr id="24" name="Прямая соединительная линия 25"/>
          <p:cNvCxnSpPr/>
          <p:nvPr/>
        </p:nvCxnSpPr>
        <p:spPr>
          <a:xfrm flipH="1">
            <a:off x="1870066" y="3759697"/>
            <a:ext cx="142069" cy="319606"/>
          </a:xfrm>
          <a:prstGeom prst="straightConnector1">
            <a:avLst/>
          </a:prstGeom>
          <a:noFill/>
          <a:ln w="9528">
            <a:solidFill>
              <a:srgbClr val="000000"/>
            </a:solidFill>
            <a:prstDash val="solid"/>
          </a:ln>
        </p:spPr>
      </p:cxnSp>
      <p:sp>
        <p:nvSpPr>
          <p:cNvPr id="25" name="Овал 26"/>
          <p:cNvSpPr/>
          <p:nvPr/>
        </p:nvSpPr>
        <p:spPr>
          <a:xfrm>
            <a:off x="1944404" y="2580831"/>
            <a:ext cx="67731" cy="761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6" name="Овал 27"/>
          <p:cNvSpPr/>
          <p:nvPr/>
        </p:nvSpPr>
        <p:spPr>
          <a:xfrm>
            <a:off x="1901880" y="3898077"/>
            <a:ext cx="67731" cy="761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1880" y="2485836"/>
            <a:ext cx="169790" cy="319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870066" y="3759697"/>
            <a:ext cx="182162" cy="319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172" y="2531134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45" y="3885592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48818980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9"/>
              <p:cNvSpPr txBox="1"/>
              <p:nvPr/>
            </p:nvSpPr>
            <p:spPr>
              <a:xfrm>
                <a:off x="2953135" y="4181461"/>
                <a:ext cx="2179627" cy="6889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anchor="t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3200" b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𝐈</m:t>
                          </m:r>
                          <m:r>
                            <a:rPr lang="ru-RU" sz="3200" b="0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r>
                            <a:rPr lang="ru-RU" sz="32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ru-RU" sz="32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ru-RU" sz="3200" b="0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3200" b="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32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ru-RU" sz="32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3200" b="1" i="0" u="none" strike="noStrike" kern="1200" cap="none" spc="0" baseline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135" y="4181461"/>
                <a:ext cx="2179627" cy="6889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1"/>
          <p:cNvSpPr txBox="1"/>
          <p:nvPr/>
        </p:nvSpPr>
        <p:spPr>
          <a:xfrm>
            <a:off x="2855885" y="4863694"/>
            <a:ext cx="3007370" cy="4718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U</a:t>
            </a:r>
            <a:r>
              <a:rPr lang="ru-RU" sz="3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=</a:t>
            </a:r>
            <a:r>
              <a:rPr lang="ru-RU" sz="3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U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1</a:t>
            </a:r>
            <a:r>
              <a:rPr lang="ru-RU" sz="3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+</a:t>
            </a:r>
            <a:r>
              <a:rPr lang="ru-RU" sz="3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 </a:t>
            </a: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U2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22"/>
              <p:cNvSpPr txBox="1"/>
              <p:nvPr/>
            </p:nvSpPr>
            <p:spPr>
              <a:xfrm>
                <a:off x="2888237" y="5484065"/>
                <a:ext cx="2731353" cy="4810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anchor="t" anchorCtr="0" compatLnSpc="0">
                <a:sp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ru-RU" sz="32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𝐑</m:t>
                        </m:r>
                      </m:e>
                      <m:sub>
                        <m:r>
                          <a:rPr lang="ru-RU" sz="3200" b="0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Э</m:t>
                        </m:r>
                      </m:sub>
                    </m:sSub>
                  </m:oMath>
                </a14:m>
                <a:r>
                  <a:rPr lang="en-US" sz="3200" b="1" i="0" u="none" strike="noStrike" kern="1200" cap="none" spc="0" baseline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Times New Roman" panose="02020603050405020304" pitchFamily="18" charset="0"/>
                    <a:ea typeface="HG Mincho Light J" pitchFamily="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ru-RU" sz="32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𝐑</m:t>
                        </m:r>
                      </m:e>
                      <m:sub>
                        <m:r>
                          <a:rPr lang="ru-RU" sz="32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b="1" i="0" u="none" strike="noStrike" kern="1200" cap="none" spc="0" baseline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Times New Roman" panose="02020603050405020304" pitchFamily="18" charset="0"/>
                    <a:ea typeface="HG Mincho Light J" pitchFamily="2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ru-RU" sz="32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ru-RU" sz="32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𝐑</m:t>
                        </m:r>
                      </m:e>
                      <m:sub>
                        <m:r>
                          <a:rPr lang="ru-RU" sz="32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en-US" sz="3200" b="1" i="0" u="none" strike="noStrike" kern="1200" cap="none" spc="0" baseline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237" y="5484065"/>
                <a:ext cx="2731353" cy="481094"/>
              </a:xfrm>
              <a:prstGeom prst="rect">
                <a:avLst/>
              </a:prstGeom>
              <a:blipFill rotWithShape="1">
                <a:blip r:embed="rId4"/>
                <a:stretch>
                  <a:fillRect t="-26582" b="-531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23"/>
          <p:cNvSpPr txBox="1"/>
          <p:nvPr/>
        </p:nvSpPr>
        <p:spPr>
          <a:xfrm>
            <a:off x="1959946" y="332656"/>
            <a:ext cx="4785678" cy="9437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Последовательное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соединение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Группа 24"/>
          <p:cNvGrpSpPr/>
          <p:nvPr/>
        </p:nvGrpSpPr>
        <p:grpSpPr>
          <a:xfrm>
            <a:off x="1584306" y="1651635"/>
            <a:ext cx="5003919" cy="2233755"/>
            <a:chOff x="361509" y="456476"/>
            <a:chExt cx="5782435" cy="2966333"/>
          </a:xfrm>
        </p:grpSpPr>
        <p:sp>
          <p:nvSpPr>
            <p:cNvPr id="7" name="Полилиния 25"/>
            <p:cNvSpPr/>
            <p:nvPr/>
          </p:nvSpPr>
          <p:spPr>
            <a:xfrm>
              <a:off x="1823935" y="1092607"/>
              <a:ext cx="1696678" cy="6039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</a:ln>
          </p:spPr>
          <p:txBody>
            <a:bodyPr vert="horz" wrap="square" lIns="0" tIns="0" rIns="0" bIns="0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endParaRPr>
            </a:p>
          </p:txBody>
        </p:sp>
        <p:sp>
          <p:nvSpPr>
            <p:cNvPr id="8" name="TextBox 26"/>
            <p:cNvSpPr txBox="1"/>
            <p:nvPr/>
          </p:nvSpPr>
          <p:spPr>
            <a:xfrm>
              <a:off x="1007250" y="456476"/>
              <a:ext cx="624823" cy="858300"/>
            </a:xfrm>
            <a:prstGeom prst="rect">
              <a:avLst/>
            </a:prstGeom>
            <a:noFill/>
            <a:ln w="28575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600" b="0" i="0" u="none" strike="noStrike" kern="1200" cap="none" spc="0" baseline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Segoe UI Emoji" pitchFamily="34"/>
                  <a:cs typeface="Times New Roman" panose="02020603050405020304" pitchFamily="18" charset="0"/>
                </a:rPr>
                <a:t>I</a:t>
              </a:r>
              <a:endParaRPr lang="ru-RU" sz="4800" b="0" i="0" u="none" strike="noStrike" kern="1200" cap="none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endParaRPr>
            </a:p>
          </p:txBody>
        </p:sp>
        <p:grpSp>
          <p:nvGrpSpPr>
            <p:cNvPr id="9" name="Группа 27"/>
            <p:cNvGrpSpPr/>
            <p:nvPr/>
          </p:nvGrpSpPr>
          <p:grpSpPr>
            <a:xfrm>
              <a:off x="361509" y="620011"/>
              <a:ext cx="5782435" cy="2802798"/>
              <a:chOff x="361509" y="620011"/>
              <a:chExt cx="5782435" cy="2802798"/>
            </a:xfrm>
          </p:grpSpPr>
          <p:sp>
            <p:nvSpPr>
              <p:cNvPr id="10" name="Прямая соединительная линия 28"/>
              <p:cNvSpPr/>
              <p:nvPr/>
            </p:nvSpPr>
            <p:spPr>
              <a:xfrm flipH="1">
                <a:off x="898379" y="1450009"/>
                <a:ext cx="925564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Прямая соединительная линия 29"/>
              <p:cNvSpPr/>
              <p:nvPr/>
            </p:nvSpPr>
            <p:spPr>
              <a:xfrm>
                <a:off x="3520979" y="1450009"/>
                <a:ext cx="61703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Прямая соединительная линия 30"/>
              <p:cNvSpPr/>
              <p:nvPr/>
            </p:nvSpPr>
            <p:spPr>
              <a:xfrm>
                <a:off x="5680618" y="1450009"/>
                <a:ext cx="46331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Прямая соединительная линия 31"/>
              <p:cNvSpPr/>
              <p:nvPr/>
            </p:nvSpPr>
            <p:spPr>
              <a:xfrm>
                <a:off x="6143935" y="1450009"/>
                <a:ext cx="0" cy="197279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Прямая соединительная линия 32"/>
              <p:cNvSpPr/>
              <p:nvPr/>
            </p:nvSpPr>
            <p:spPr>
              <a:xfrm flipH="1">
                <a:off x="898379" y="3422809"/>
                <a:ext cx="5245565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15" name="TextBox 34"/>
                  <p:cNvSpPr txBox="1"/>
                  <p:nvPr/>
                </p:nvSpPr>
                <p:spPr>
                  <a:xfrm>
                    <a:off x="4561348" y="714247"/>
                    <a:ext cx="617402" cy="37836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vert="horz" wrap="square" lIns="0" tIns="0" rIns="0" bIns="0" anchor="t" anchorCtr="0" compatLnSpc="0"/>
                  <a:lstStyle/>
                  <a:p>
                    <a:pPr marL="0" marR="0" lvl="0" indent="0" algn="l" defTabSz="914400" rtl="0" fontAlgn="auto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b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i="0" u="none" strike="noStrike" kern="1200" cap="none" spc="0" baseline="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FillTx/>
                      <a:latin typeface="Times New Roman" panose="02020603050405020304" pitchFamily="18" charset="0"/>
                      <a:ea typeface="HG Mincho Light J" pitchFamily="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1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1348" y="714247"/>
                    <a:ext cx="617402" cy="37836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b="-23404"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" name="TextBox 35"/>
              <p:cNvSpPr txBox="1"/>
              <p:nvPr/>
            </p:nvSpPr>
            <p:spPr>
              <a:xfrm>
                <a:off x="743937" y="2128247"/>
                <a:ext cx="617037" cy="40571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square" lIns="0" tIns="0" rIns="0" bIns="0" anchor="t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800" b="1" i="0" u="none" strike="noStrike" kern="1200" cap="none" spc="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Times New Roman" panose="02020603050405020304" pitchFamily="18" charset="0"/>
                    <a:ea typeface="HG Mincho Light J" pitchFamily="2"/>
                    <a:cs typeface="Times New Roman" panose="02020603050405020304" pitchFamily="18" charset="0"/>
                  </a:rPr>
                  <a:t>U</a:t>
                </a:r>
              </a:p>
            </p:txBody>
          </p:sp>
          <p:sp>
            <p:nvSpPr>
              <p:cNvPr id="17" name="TextBox 36"/>
              <p:cNvSpPr txBox="1"/>
              <p:nvPr/>
            </p:nvSpPr>
            <p:spPr>
              <a:xfrm>
                <a:off x="384121" y="1092607"/>
                <a:ext cx="411470" cy="61072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3600" b="0" i="0" u="none" strike="noStrike" kern="1200" cap="none" spc="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Times New Roman" panose="02020603050405020304" pitchFamily="18" charset="0"/>
                    <a:ea typeface=""/>
                    <a:cs typeface="Times New Roman" panose="02020603050405020304" pitchFamily="18" charset="0"/>
                  </a:rPr>
                  <a:t>+</a:t>
                </a:r>
                <a:endParaRPr lang="ru-RU" sz="3600" b="0" i="0" u="none" strike="noStrike" kern="1200" cap="none" spc="0" baseline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8" name="Прямая со стрелкой 37"/>
              <p:cNvCxnSpPr/>
              <p:nvPr/>
            </p:nvCxnSpPr>
            <p:spPr>
              <a:xfrm>
                <a:off x="946614" y="1450009"/>
                <a:ext cx="576008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prstDash val="solid"/>
                <a:tailEnd type="arrow"/>
              </a:ln>
            </p:spPr>
          </p:cxnSp>
          <p:sp>
            <p:nvSpPr>
              <p:cNvPr id="19" name="Полилиния 39"/>
              <p:cNvSpPr/>
              <p:nvPr/>
            </p:nvSpPr>
            <p:spPr>
              <a:xfrm>
                <a:off x="1824301" y="1092607"/>
                <a:ext cx="1696678" cy="6039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0" tIns="0" rIns="0" bIns="0" anchor="ctr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Полилиния 40"/>
              <p:cNvSpPr/>
              <p:nvPr/>
            </p:nvSpPr>
            <p:spPr>
              <a:xfrm>
                <a:off x="3983574" y="1107438"/>
                <a:ext cx="1697034" cy="61668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0" tIns="0" rIns="0" bIns="0" anchor="ctr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41"/>
              <p:cNvSpPr txBox="1"/>
              <p:nvPr/>
            </p:nvSpPr>
            <p:spPr>
              <a:xfrm>
                <a:off x="361509" y="2599139"/>
                <a:ext cx="514258" cy="55255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ru-RU" sz="3200" b="1" i="0" u="none" strike="noStrike" kern="1200" cap="none" spc="0" baseline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Times New Roman" panose="02020603050405020304" pitchFamily="18" charset="0"/>
                    <a:ea typeface=""/>
                    <a:cs typeface="Times New Roman" panose="02020603050405020304" pitchFamily="18" charset="0"/>
                  </a:rPr>
                  <a:t>_</a:t>
                </a:r>
              </a:p>
            </p:txBody>
          </p: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22" name="TextBox 42"/>
                  <p:cNvSpPr txBox="1"/>
                  <p:nvPr/>
                </p:nvSpPr>
                <p:spPr>
                  <a:xfrm>
                    <a:off x="2362462" y="620011"/>
                    <a:ext cx="619624" cy="348985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vert="horz" wrap="square" lIns="91440" tIns="45720" rIns="91440" bIns="45720" anchor="t" anchorCtr="0" compatLnSpc="1">
                    <a:spAutoFit/>
                  </a:bodyPr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b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ru-RU" sz="1800" b="1" i="0" u="none" strike="noStrike" kern="1200" cap="none" spc="0" baseline="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FillTx/>
                      <a:latin typeface="Times New Roman" panose="02020603050405020304" pitchFamily="18" charset="0"/>
                      <a:ea typeface="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22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62462" y="620011"/>
                    <a:ext cx="619624" cy="34898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53488"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23" name="Прямая соединительная линия 25"/>
          <p:cNvCxnSpPr/>
          <p:nvPr/>
        </p:nvCxnSpPr>
        <p:spPr>
          <a:xfrm flipH="1">
            <a:off x="1976103" y="2232306"/>
            <a:ext cx="142069" cy="319607"/>
          </a:xfrm>
          <a:prstGeom prst="straightConnector1">
            <a:avLst/>
          </a:prstGeom>
          <a:noFill/>
          <a:ln w="9528">
            <a:solidFill>
              <a:srgbClr val="000000"/>
            </a:solidFill>
            <a:prstDash val="solid"/>
          </a:ln>
        </p:spPr>
      </p:cxnSp>
      <p:cxnSp>
        <p:nvCxnSpPr>
          <p:cNvPr id="24" name="Прямая соединительная линия 26"/>
          <p:cNvCxnSpPr/>
          <p:nvPr/>
        </p:nvCxnSpPr>
        <p:spPr>
          <a:xfrm flipH="1">
            <a:off x="2029327" y="3708377"/>
            <a:ext cx="142078" cy="319607"/>
          </a:xfrm>
          <a:prstGeom prst="straightConnector1">
            <a:avLst/>
          </a:prstGeom>
          <a:noFill/>
          <a:ln w="9528">
            <a:solidFill>
              <a:srgbClr val="000000"/>
            </a:solidFill>
            <a:prstDash val="solid"/>
          </a:ln>
        </p:spPr>
      </p:cxnSp>
      <p:sp>
        <p:nvSpPr>
          <p:cNvPr id="25" name="Овал 27"/>
          <p:cNvSpPr/>
          <p:nvPr/>
        </p:nvSpPr>
        <p:spPr>
          <a:xfrm>
            <a:off x="2013273" y="2354012"/>
            <a:ext cx="67731" cy="761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6" name="Овал 28"/>
          <p:cNvSpPr/>
          <p:nvPr/>
        </p:nvSpPr>
        <p:spPr>
          <a:xfrm>
            <a:off x="2066501" y="3831101"/>
            <a:ext cx="67731" cy="761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59946" y="2232306"/>
            <a:ext cx="183162" cy="319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065" y="2323601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998065" y="3681233"/>
            <a:ext cx="184162" cy="3467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37" y="3821442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52913146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7"/>
          <p:cNvSpPr txBox="1"/>
          <p:nvPr/>
        </p:nvSpPr>
        <p:spPr>
          <a:xfrm>
            <a:off x="2621636" y="4393382"/>
            <a:ext cx="1090136" cy="7379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FFFFFF"/>
                </a:solidFill>
                <a:uFillTx/>
                <a:latin typeface="Albany" pitchFamily="34"/>
                <a:ea typeface="HG Mincho Light J" pitchFamily="2"/>
                <a:cs typeface="Arial Unicode MS" pitchFamily="2"/>
              </a:rPr>
              <a:t> 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18"/>
              <p:cNvSpPr txBox="1"/>
              <p:nvPr/>
            </p:nvSpPr>
            <p:spPr>
              <a:xfrm>
                <a:off x="3660047" y="4551781"/>
                <a:ext cx="1862613" cy="673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anchor="t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𝐑</m:t>
                        </m:r>
                      </m:e>
                      <m:sub>
                        <m:r>
                          <a:rPr lang="ru-RU" sz="2400" b="0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э</m:t>
                        </m:r>
                      </m:sub>
                    </m:sSub>
                  </m:oMath>
                </a14:m>
                <a:r>
                  <a:rPr lang="en-US" sz="4400" b="1" i="0" u="none" strike="noStrike" kern="1200" cap="none" spc="0" baseline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Times New Roman" panose="02020603050405020304" pitchFamily="18" charset="0"/>
                    <a:ea typeface="HG Mincho Light J" pitchFamily="2"/>
                    <a:cs typeface="Times New Roman" panose="02020603050405020304" pitchFamily="18" charset="0"/>
                  </a:rPr>
                  <a:t>=?</a:t>
                </a:r>
              </a:p>
            </p:txBody>
          </p:sp>
        </mc:Choice>
        <mc:Fallback>
          <p:sp>
            <p:nvSpPr>
              <p:cNvPr id="3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047" y="4551781"/>
                <a:ext cx="1862613" cy="673886"/>
              </a:xfrm>
              <a:prstGeom prst="rect">
                <a:avLst/>
              </a:prstGeom>
              <a:blipFill rotWithShape="1">
                <a:blip r:embed="rId3"/>
                <a:stretch>
                  <a:fillRect t="-25455" b="-518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19"/>
          <p:cNvSpPr txBox="1"/>
          <p:nvPr/>
        </p:nvSpPr>
        <p:spPr>
          <a:xfrm>
            <a:off x="3595720" y="4708596"/>
            <a:ext cx="1090136" cy="7515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>
                <a:solidFill>
                  <a:srgbClr val="FFFFFF"/>
                </a:solidFill>
                <a:uFillTx/>
                <a:latin typeface="Albany" pitchFamily="34"/>
                <a:ea typeface="HG Mincho Light J" pitchFamily="2"/>
                <a:cs typeface="Arial Unicode MS" pitchFamily="2"/>
              </a:rPr>
              <a:t> 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3286116" y="4786322"/>
            <a:ext cx="1090136" cy="7379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FFFFFF"/>
                </a:solidFill>
                <a:uFillTx/>
                <a:latin typeface="Albany" pitchFamily="34"/>
                <a:ea typeface="HG Mincho Light J" pitchFamily="2"/>
                <a:cs typeface="Arial Unicode MS" pitchFamily="2"/>
              </a:rPr>
              <a:t> 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21"/>
              <p:cNvSpPr txBox="1"/>
              <p:nvPr/>
            </p:nvSpPr>
            <p:spPr>
              <a:xfrm>
                <a:off x="3166704" y="5294465"/>
                <a:ext cx="2171756" cy="7963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anchor="t" anchorCtr="0" compatLnSpc="0">
                <a:sp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ru-RU" sz="32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𝐑</m:t>
                        </m:r>
                      </m:e>
                      <m:sub>
                        <m:r>
                          <a:rPr lang="ru-RU" sz="3200" b="0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э</m:t>
                        </m:r>
                      </m:sub>
                    </m:sSub>
                  </m:oMath>
                </a14:m>
                <a:r>
                  <a:rPr lang="ru-RU" sz="5400" b="1" i="0" u="none" strike="noStrike" kern="1200" cap="none" spc="0" baseline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Times New Roman" panose="02020603050405020304" pitchFamily="18" charset="0"/>
                    <a:ea typeface="HG Mincho Light J" pitchFamily="2"/>
                    <a:cs typeface="Times New Roman" panose="02020603050405020304" pitchFamily="18" charset="0"/>
                  </a:rPr>
                  <a:t>=</a:t>
                </a:r>
                <a:r>
                  <a:rPr lang="en-US" sz="5400" b="1" i="0" u="none" strike="noStrike" kern="1200" cap="none" spc="0" baseline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Times New Roman" panose="02020603050405020304" pitchFamily="18" charset="0"/>
                    <a:ea typeface="HG Mincho Light J" pitchFamily="2"/>
                    <a:cs typeface="Times New Roman" panose="02020603050405020304" pitchFamily="18" charset="0"/>
                  </a:rPr>
                  <a:t> n</a:t>
                </a:r>
                <a:r>
                  <a:rPr lang="en-US" sz="5400" b="1" i="0" u="none" strike="noStrike" kern="1200" cap="none" spc="0" baseline="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Times New Roman" panose="02020603050405020304" pitchFamily="18" charset="0"/>
                    <a:ea typeface="HG Mincho Light J" pitchFamily="2"/>
                    <a:cs typeface="Times New Roman" panose="02020603050405020304" pitchFamily="18" charset="0"/>
                  </a:rPr>
                  <a:t>·</a:t>
                </a:r>
                <a14:m>
                  <m:oMath xmlns:m="http://schemas.openxmlformats.org/officeDocument/2006/math">
                    <m:r>
                      <a:rPr lang="ru-RU" sz="3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𝐑</m:t>
                    </m:r>
                  </m:oMath>
                </a14:m>
                <a:endParaRPr lang="en-US" sz="5400" b="1" i="0" u="none" strike="noStrike" kern="1200" cap="none" spc="0" baseline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704" y="5294465"/>
                <a:ext cx="2171756" cy="796308"/>
              </a:xfrm>
              <a:prstGeom prst="rect">
                <a:avLst/>
              </a:prstGeom>
              <a:blipFill rotWithShape="1">
                <a:blip r:embed="rId4"/>
                <a:stretch>
                  <a:fillRect t="-26923" b="-553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Группа 23"/>
          <p:cNvGrpSpPr/>
          <p:nvPr/>
        </p:nvGrpSpPr>
        <p:grpSpPr>
          <a:xfrm>
            <a:off x="1597180" y="1918150"/>
            <a:ext cx="5063052" cy="2261946"/>
            <a:chOff x="402505" y="559795"/>
            <a:chExt cx="5807953" cy="2884201"/>
          </a:xfrm>
        </p:grpSpPr>
        <p:sp>
          <p:nvSpPr>
            <p:cNvPr id="9" name="Полилиния 24"/>
            <p:cNvSpPr/>
            <p:nvPr/>
          </p:nvSpPr>
          <p:spPr>
            <a:xfrm>
              <a:off x="1890457" y="1113794"/>
              <a:ext cx="1696678" cy="6039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  <a:prstDash val="solid"/>
            </a:ln>
          </p:spPr>
          <p:txBody>
            <a:bodyPr vert="horz" wrap="square" lIns="0" tIns="0" rIns="0" bIns="0" anchor="ctr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25"/>
            <p:cNvSpPr txBox="1"/>
            <p:nvPr/>
          </p:nvSpPr>
          <p:spPr>
            <a:xfrm>
              <a:off x="1192649" y="628484"/>
              <a:ext cx="555939" cy="824135"/>
            </a:xfrm>
            <a:prstGeom prst="rect">
              <a:avLst/>
            </a:prstGeom>
            <a:noFill/>
            <a:ln w="28575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600" b="0" i="0" u="none" strike="noStrike" kern="1200" cap="none" spc="0" baseline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Segoe UI Emoji" pitchFamily="34"/>
                  <a:cs typeface="Times New Roman" panose="02020603050405020304" pitchFamily="18" charset="0"/>
                </a:rPr>
                <a:t>I</a:t>
              </a:r>
              <a:endParaRPr lang="ru-RU" sz="4800" b="0" i="0" u="none" strike="noStrike" kern="1200" cap="none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endParaRPr>
            </a:p>
          </p:txBody>
        </p:sp>
        <p:grpSp>
          <p:nvGrpSpPr>
            <p:cNvPr id="11" name="Группа 26"/>
            <p:cNvGrpSpPr/>
            <p:nvPr/>
          </p:nvGrpSpPr>
          <p:grpSpPr>
            <a:xfrm>
              <a:off x="402505" y="559795"/>
              <a:ext cx="5807953" cy="2884201"/>
              <a:chOff x="402505" y="559795"/>
              <a:chExt cx="5807953" cy="2884201"/>
            </a:xfrm>
          </p:grpSpPr>
          <p:sp>
            <p:nvSpPr>
              <p:cNvPr id="12" name="Прямая соединительная линия 27"/>
              <p:cNvSpPr/>
              <p:nvPr/>
            </p:nvSpPr>
            <p:spPr>
              <a:xfrm flipH="1">
                <a:off x="964893" y="1471196"/>
                <a:ext cx="925564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Прямая соединительная линия 28"/>
              <p:cNvSpPr/>
              <p:nvPr/>
            </p:nvSpPr>
            <p:spPr>
              <a:xfrm>
                <a:off x="3587492" y="1471196"/>
                <a:ext cx="61703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Прямая соединительная линия 29"/>
              <p:cNvSpPr/>
              <p:nvPr/>
            </p:nvSpPr>
            <p:spPr>
              <a:xfrm>
                <a:off x="5747132" y="1471196"/>
                <a:ext cx="46331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Прямая соединительная линия 30"/>
              <p:cNvSpPr/>
              <p:nvPr/>
            </p:nvSpPr>
            <p:spPr>
              <a:xfrm>
                <a:off x="6210458" y="1471196"/>
                <a:ext cx="0" cy="197279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Прямая соединительная линия 31"/>
              <p:cNvSpPr/>
              <p:nvPr/>
            </p:nvSpPr>
            <p:spPr>
              <a:xfrm flipH="1">
                <a:off x="964893" y="3443996"/>
                <a:ext cx="5245565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Box 33"/>
              <p:cNvSpPr txBox="1"/>
              <p:nvPr/>
            </p:nvSpPr>
            <p:spPr>
              <a:xfrm>
                <a:off x="4667490" y="607920"/>
                <a:ext cx="960568" cy="52070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square" lIns="0" tIns="0" rIns="0" bIns="0" anchor="t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800" b="1" i="0" u="none" strike="noStrike" kern="1200" cap="none" spc="0" baseline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34"/>
              <p:cNvSpPr txBox="1"/>
              <p:nvPr/>
            </p:nvSpPr>
            <p:spPr>
              <a:xfrm>
                <a:off x="810460" y="2149434"/>
                <a:ext cx="617037" cy="40571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square" lIns="0" tIns="0" rIns="0" bIns="0" anchor="t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800" b="1" i="0" u="none" strike="noStrike" kern="1200" cap="none" spc="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Times New Roman" panose="02020603050405020304" pitchFamily="18" charset="0"/>
                    <a:ea typeface="HG Mincho Light J" pitchFamily="2"/>
                    <a:cs typeface="Times New Roman" panose="02020603050405020304" pitchFamily="18" charset="0"/>
                  </a:rPr>
                  <a:t>U</a:t>
                </a:r>
              </a:p>
            </p:txBody>
          </p:sp>
          <p:sp>
            <p:nvSpPr>
              <p:cNvPr id="19" name="TextBox 35"/>
              <p:cNvSpPr txBox="1"/>
              <p:nvPr/>
            </p:nvSpPr>
            <p:spPr>
              <a:xfrm>
                <a:off x="477914" y="781425"/>
                <a:ext cx="411470" cy="610723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3600" b="0" i="0" u="none" strike="noStrike" kern="1200" cap="none" spc="0" baseline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Times New Roman" panose="02020603050405020304" pitchFamily="18" charset="0"/>
                    <a:ea typeface=""/>
                    <a:cs typeface="Times New Roman" panose="02020603050405020304" pitchFamily="18" charset="0"/>
                  </a:rPr>
                  <a:t>+</a:t>
                </a:r>
                <a:endParaRPr lang="ru-RU" sz="3600" b="0" i="0" u="none" strike="noStrike" kern="1200" cap="none" spc="0" baseline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0" name="Прямая со стрелкой 36"/>
              <p:cNvCxnSpPr/>
              <p:nvPr/>
            </p:nvCxnSpPr>
            <p:spPr>
              <a:xfrm>
                <a:off x="1013136" y="1471196"/>
                <a:ext cx="575999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prstDash val="solid"/>
                <a:tailEnd type="arrow"/>
              </a:ln>
            </p:spPr>
          </p:cxnSp>
          <p:sp>
            <p:nvSpPr>
              <p:cNvPr id="21" name="Полилиния 38"/>
              <p:cNvSpPr/>
              <p:nvPr/>
            </p:nvSpPr>
            <p:spPr>
              <a:xfrm>
                <a:off x="1890814" y="1113794"/>
                <a:ext cx="1696678" cy="60399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0" tIns="0" rIns="0" bIns="0" anchor="ctr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Полилиния 39"/>
              <p:cNvSpPr/>
              <p:nvPr/>
            </p:nvSpPr>
            <p:spPr>
              <a:xfrm>
                <a:off x="4050097" y="1128616"/>
                <a:ext cx="1697034" cy="61668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0" tIns="0" rIns="0" bIns="0" anchor="ctr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40"/>
              <p:cNvSpPr txBox="1"/>
              <p:nvPr/>
            </p:nvSpPr>
            <p:spPr>
              <a:xfrm>
                <a:off x="402505" y="2729235"/>
                <a:ext cx="514258" cy="55255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ru-RU" sz="3200" b="1" i="0" u="none" strike="noStrike" kern="1200" cap="none" spc="0" baseline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Times New Roman" panose="02020603050405020304" pitchFamily="18" charset="0"/>
                    <a:ea typeface=""/>
                    <a:cs typeface="Times New Roman" panose="02020603050405020304" pitchFamily="18" charset="0"/>
                  </a:rPr>
                  <a:t>_</a:t>
                </a:r>
              </a:p>
            </p:txBody>
          </p:sp>
          <p:sp>
            <p:nvSpPr>
              <p:cNvPr id="24" name="TextBox 41"/>
              <p:cNvSpPr txBox="1"/>
              <p:nvPr/>
            </p:nvSpPr>
            <p:spPr>
              <a:xfrm>
                <a:off x="2428984" y="559795"/>
                <a:ext cx="619624" cy="34898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1" i="0" u="none" strike="noStrike" kern="1200" cap="none" spc="0" baseline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5" name="Прямоугольник 42"/>
              <p:cNvSpPr/>
              <p:nvPr/>
            </p:nvSpPr>
            <p:spPr>
              <a:xfrm>
                <a:off x="5323153" y="1966731"/>
                <a:ext cx="410690" cy="369332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>
                          <a:latin typeface="Cambria Math"/>
                        </a:rPr>
                        <m:t>𝐑</m:t>
                      </m:r>
                    </m:oMath>
                  </m:oMathPara>
                </a14:m>
                <a:endParaRPr lang="ru-RU" sz="2400" b="0" i="0" u="none" strike="noStrike" kern="1200" cap="none" spc="0" baseline="0" dirty="0">
                  <a:solidFill>
                    <a:srgbClr val="000000"/>
                  </a:solidFill>
                  <a:uFillTx/>
                  <a:latin typeface="Trebuchet MS"/>
                  <a:ea typeface=""/>
                  <a:cs typeface=""/>
                </a:endParaRPr>
              </a:p>
            </p:txBody>
          </p:sp>
        </mc:Choice>
        <mc:Fallback>
          <p:sp>
            <p:nvSpPr>
              <p:cNvPr id="25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153" y="1966731"/>
                <a:ext cx="41069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  <a:prstDash val="solid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6" name="Прямоугольник 43"/>
              <p:cNvSpPr/>
              <p:nvPr/>
            </p:nvSpPr>
            <p:spPr>
              <a:xfrm>
                <a:off x="3426854" y="1957029"/>
                <a:ext cx="410690" cy="369332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>
                          <a:latin typeface="Cambria Math"/>
                        </a:rPr>
                        <m:t>𝐑</m:t>
                      </m:r>
                    </m:oMath>
                  </m:oMathPara>
                </a14:m>
                <a:endParaRPr lang="ru-RU" sz="1800" b="0" i="0" u="none" strike="noStrike" kern="1200" cap="none" spc="0" baseline="0" dirty="0">
                  <a:solidFill>
                    <a:srgbClr val="000000"/>
                  </a:solidFill>
                  <a:uFillTx/>
                  <a:latin typeface="Trebuchet MS"/>
                  <a:ea typeface=""/>
                  <a:cs typeface=""/>
                </a:endParaRPr>
              </a:p>
            </p:txBody>
          </p:sp>
        </mc:Choice>
        <mc:Fallback>
          <p:sp>
            <p:nvSpPr>
              <p:cNvPr id="26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854" y="1957029"/>
                <a:ext cx="410690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  <a:prstDash val="solid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9"/>
          <p:cNvCxnSpPr/>
          <p:nvPr/>
        </p:nvCxnSpPr>
        <p:spPr>
          <a:xfrm flipH="1">
            <a:off x="1993713" y="2570926"/>
            <a:ext cx="167634" cy="177915"/>
          </a:xfrm>
          <a:prstGeom prst="straightConnector1">
            <a:avLst/>
          </a:prstGeom>
          <a:noFill/>
          <a:ln w="9528">
            <a:solidFill>
              <a:srgbClr val="000000"/>
            </a:solidFill>
            <a:prstDash val="solid"/>
          </a:ln>
        </p:spPr>
      </p:cxnSp>
      <p:cxnSp>
        <p:nvCxnSpPr>
          <p:cNvPr id="28" name="Прямая соединительная линия 31"/>
          <p:cNvCxnSpPr/>
          <p:nvPr/>
        </p:nvCxnSpPr>
        <p:spPr>
          <a:xfrm flipH="1">
            <a:off x="1988616" y="4053072"/>
            <a:ext cx="167642" cy="177905"/>
          </a:xfrm>
          <a:prstGeom prst="straightConnector1">
            <a:avLst/>
          </a:prstGeom>
          <a:noFill/>
          <a:ln w="9528">
            <a:solidFill>
              <a:srgbClr val="000000"/>
            </a:solidFill>
            <a:prstDash val="solid"/>
          </a:ln>
        </p:spPr>
      </p:cxnSp>
      <p:sp>
        <p:nvSpPr>
          <p:cNvPr id="29" name="Овал 32"/>
          <p:cNvSpPr/>
          <p:nvPr/>
        </p:nvSpPr>
        <p:spPr>
          <a:xfrm>
            <a:off x="2066418" y="2606067"/>
            <a:ext cx="67731" cy="761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0" name="Овал 33"/>
          <p:cNvSpPr/>
          <p:nvPr/>
        </p:nvSpPr>
        <p:spPr>
          <a:xfrm>
            <a:off x="2045482" y="4119525"/>
            <a:ext cx="67731" cy="761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93713" y="2570926"/>
            <a:ext cx="228049" cy="177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952813" y="4052888"/>
            <a:ext cx="268949" cy="178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59" y="2556720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866" y="4119525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29768012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634972" y="714356"/>
            <a:ext cx="5723110" cy="646331"/>
          </a:xfr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Параллельное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соединение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17"/>
          <p:cNvSpPr txBox="1"/>
          <p:nvPr/>
        </p:nvSpPr>
        <p:spPr>
          <a:xfrm>
            <a:off x="3780007" y="4941168"/>
            <a:ext cx="1223517" cy="6606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U = ?</a:t>
            </a:r>
          </a:p>
        </p:txBody>
      </p:sp>
      <p:grpSp>
        <p:nvGrpSpPr>
          <p:cNvPr id="4" name="Группа 39"/>
          <p:cNvGrpSpPr/>
          <p:nvPr/>
        </p:nvGrpSpPr>
        <p:grpSpPr>
          <a:xfrm>
            <a:off x="2627784" y="1706938"/>
            <a:ext cx="3672408" cy="2714483"/>
            <a:chOff x="665463" y="945855"/>
            <a:chExt cx="4381292" cy="3342424"/>
          </a:xfrm>
        </p:grpSpPr>
        <p:grpSp>
          <p:nvGrpSpPr>
            <p:cNvPr id="5" name="Группа 38"/>
            <p:cNvGrpSpPr/>
            <p:nvPr/>
          </p:nvGrpSpPr>
          <p:grpSpPr>
            <a:xfrm>
              <a:off x="1112678" y="945855"/>
              <a:ext cx="3934077" cy="3342424"/>
              <a:chOff x="1112678" y="945855"/>
              <a:chExt cx="3934077" cy="3342424"/>
            </a:xfrm>
          </p:grpSpPr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6" name="TextBox 11"/>
                  <p:cNvSpPr txBox="1"/>
                  <p:nvPr/>
                </p:nvSpPr>
                <p:spPr>
                  <a:xfrm>
                    <a:off x="3198013" y="945855"/>
                    <a:ext cx="565254" cy="565172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vert="horz" wrap="square" lIns="0" tIns="0" rIns="0" bIns="0" anchor="t" anchorCtr="0" compatLnSpc="0"/>
                  <a:lstStyle/>
                  <a:p>
                    <a:pPr marL="0" marR="0" lvl="0" indent="0" algn="l" defTabSz="914400" rtl="0" fontAlgn="auto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3200" b="1" i="0" u="none" strike="noStrike" kern="1200" cap="none" spc="0" baseline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FillTx/>
                      <a:latin typeface="Times New Roman" panose="02020603050405020304" pitchFamily="18" charset="0"/>
                      <a:ea typeface="HG Mincho Light J" pitchFamily="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6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98013" y="945855"/>
                    <a:ext cx="565254" cy="56517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Полилиния 2"/>
              <p:cNvSpPr/>
              <p:nvPr/>
            </p:nvSpPr>
            <p:spPr>
              <a:xfrm>
                <a:off x="2888050" y="1636725"/>
                <a:ext cx="1271263" cy="44227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0" tIns="0" rIns="0" bIns="0" anchor="ctr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Прямая соединительная линия 4"/>
              <p:cNvSpPr/>
              <p:nvPr/>
            </p:nvSpPr>
            <p:spPr>
              <a:xfrm flipH="1" flipV="1">
                <a:off x="1143859" y="2274560"/>
                <a:ext cx="1403247" cy="43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Прямая соединительная линия 6"/>
              <p:cNvSpPr/>
              <p:nvPr/>
            </p:nvSpPr>
            <p:spPr>
              <a:xfrm flipV="1">
                <a:off x="4449543" y="2328940"/>
                <a:ext cx="597212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Прямая соединительная линия 7"/>
              <p:cNvSpPr/>
              <p:nvPr/>
            </p:nvSpPr>
            <p:spPr>
              <a:xfrm>
                <a:off x="5036140" y="2328940"/>
                <a:ext cx="10607" cy="195933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Прямая соединительная линия 8"/>
              <p:cNvSpPr/>
              <p:nvPr/>
            </p:nvSpPr>
            <p:spPr>
              <a:xfrm flipH="1">
                <a:off x="1193721" y="4288279"/>
                <a:ext cx="3842418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Полилиния 9"/>
              <p:cNvSpPr/>
              <p:nvPr/>
            </p:nvSpPr>
            <p:spPr>
              <a:xfrm>
                <a:off x="4376757" y="2251874"/>
                <a:ext cx="112910" cy="12788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*/ 0 f7 1"/>
                  <a:gd name="f15" fmla="*/ f5 f0 1"/>
                  <a:gd name="f16" fmla="*/ f9 f0 1"/>
                  <a:gd name="f17" fmla="+- f6 0 f5"/>
                  <a:gd name="f18" fmla="*/ f11 f0 1"/>
                  <a:gd name="f19" fmla="*/ f14 1 f2"/>
                  <a:gd name="f20" fmla="*/ f15 1 f2"/>
                  <a:gd name="f21" fmla="*/ f16 1 f2"/>
                  <a:gd name="f22" fmla="*/ f17 1 21600"/>
                  <a:gd name="f23" fmla="*/ f18 1 f2"/>
                  <a:gd name="f24" fmla="+- 0 0 f19"/>
                  <a:gd name="f25" fmla="+- f20 0 f1"/>
                  <a:gd name="f26" fmla="+- f21 0 f1"/>
                  <a:gd name="f27" fmla="*/ 3180 f22 1"/>
                  <a:gd name="f28" fmla="*/ 18420 f22 1"/>
                  <a:gd name="f29" fmla="*/ 10800 f22 1"/>
                  <a:gd name="f30" fmla="*/ 0 f22 1"/>
                  <a:gd name="f31" fmla="*/ 3163 f22 1"/>
                  <a:gd name="f32" fmla="*/ 18437 f22 1"/>
                  <a:gd name="f33" fmla="*/ 21600 f22 1"/>
                  <a:gd name="f34" fmla="+- f23 0 f1"/>
                  <a:gd name="f35" fmla="*/ f24 f0 1"/>
                  <a:gd name="f36" fmla="+- f26 0 f25"/>
                  <a:gd name="f37" fmla="*/ f29 1 f22"/>
                  <a:gd name="f38" fmla="*/ f30 1 f22"/>
                  <a:gd name="f39" fmla="*/ f31 1 f22"/>
                  <a:gd name="f40" fmla="*/ f32 1 f22"/>
                  <a:gd name="f41" fmla="*/ f33 1 f22"/>
                  <a:gd name="f42" fmla="*/ f27 1 f22"/>
                  <a:gd name="f43" fmla="*/ f28 1 f22"/>
                  <a:gd name="f44" fmla="*/ f35 1 f7"/>
                  <a:gd name="f45" fmla="*/ f42 f12 1"/>
                  <a:gd name="f46" fmla="*/ f43 f12 1"/>
                  <a:gd name="f47" fmla="*/ f43 f13 1"/>
                  <a:gd name="f48" fmla="*/ f42 f13 1"/>
                  <a:gd name="f49" fmla="*/ f37 f12 1"/>
                  <a:gd name="f50" fmla="*/ f38 f13 1"/>
                  <a:gd name="f51" fmla="*/ f39 f12 1"/>
                  <a:gd name="f52" fmla="*/ f39 f13 1"/>
                  <a:gd name="f53" fmla="*/ f38 f12 1"/>
                  <a:gd name="f54" fmla="*/ f37 f13 1"/>
                  <a:gd name="f55" fmla="*/ f40 f13 1"/>
                  <a:gd name="f56" fmla="*/ f41 f13 1"/>
                  <a:gd name="f57" fmla="*/ f40 f12 1"/>
                  <a:gd name="f58" fmla="*/ f41 f12 1"/>
                  <a:gd name="f59" fmla="+- f44 0 f1"/>
                  <a:gd name="f60" fmla="+- f59 f1 0"/>
                  <a:gd name="f61" fmla="*/ f60 f7 1"/>
                  <a:gd name="f62" fmla="*/ f61 1 f0"/>
                  <a:gd name="f63" fmla="+- 0 0 f62"/>
                  <a:gd name="f64" fmla="+- 0 0 f63"/>
                  <a:gd name="f65" fmla="*/ f64 f0 1"/>
                  <a:gd name="f66" fmla="*/ f65 1 f7"/>
                  <a:gd name="f67" fmla="+- f66 0 f1"/>
                  <a:gd name="f68" fmla="cos 1 f67"/>
                  <a:gd name="f69" fmla="sin 1 f67"/>
                  <a:gd name="f70" fmla="+- 0 0 f68"/>
                  <a:gd name="f71" fmla="+- 0 0 f69"/>
                  <a:gd name="f72" fmla="+- 0 0 f70"/>
                  <a:gd name="f73" fmla="+- 0 0 f71"/>
                  <a:gd name="f74" fmla="val f72"/>
                  <a:gd name="f75" fmla="val f73"/>
                  <a:gd name="f76" fmla="+- 0 0 f74"/>
                  <a:gd name="f77" fmla="+- 0 0 f75"/>
                  <a:gd name="f78" fmla="*/ 10800 f76 1"/>
                  <a:gd name="f79" fmla="*/ 10800 f77 1"/>
                  <a:gd name="f80" fmla="*/ f78 f78 1"/>
                  <a:gd name="f81" fmla="*/ f79 f79 1"/>
                  <a:gd name="f82" fmla="+- f80 f81 0"/>
                  <a:gd name="f83" fmla="sqrt f82"/>
                  <a:gd name="f84" fmla="*/ f8 1 f83"/>
                  <a:gd name="f85" fmla="*/ f76 f84 1"/>
                  <a:gd name="f86" fmla="*/ f77 f84 1"/>
                  <a:gd name="f87" fmla="+- 10800 0 f85"/>
                  <a:gd name="f88" fmla="+- 10800 0 f86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49" y="f50"/>
                  </a:cxn>
                  <a:cxn ang="f34">
                    <a:pos x="f51" y="f52"/>
                  </a:cxn>
                  <a:cxn ang="f34">
                    <a:pos x="f53" y="f54"/>
                  </a:cxn>
                  <a:cxn ang="f34">
                    <a:pos x="f51" y="f55"/>
                  </a:cxn>
                  <a:cxn ang="f34">
                    <a:pos x="f49" y="f56"/>
                  </a:cxn>
                  <a:cxn ang="f34">
                    <a:pos x="f57" y="f55"/>
                  </a:cxn>
                  <a:cxn ang="f34">
                    <a:pos x="f58" y="f54"/>
                  </a:cxn>
                  <a:cxn ang="f34">
                    <a:pos x="f57" y="f52"/>
                  </a:cxn>
                </a:cxnLst>
                <a:rect l="f45" t="f48" r="f46" b="f47"/>
                <a:pathLst>
                  <a:path w="21600" h="21600">
                    <a:moveTo>
                      <a:pt x="f87" y="f88"/>
                    </a:moveTo>
                    <a:arcTo wR="f10" hR="f10" stAng="f25" swAng="f36"/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0" tIns="0" rIns="0" bIns="0" anchor="ctr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13" name="TextBox 10"/>
                  <p:cNvSpPr txBox="1"/>
                  <p:nvPr/>
                </p:nvSpPr>
                <p:spPr>
                  <a:xfrm>
                    <a:off x="3204779" y="3337605"/>
                    <a:ext cx="539358" cy="564779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vert="horz" wrap="square" lIns="0" tIns="0" rIns="0" bIns="0" anchor="t" anchorCtr="0" compatLnSpc="0"/>
                  <a:lstStyle/>
                  <a:p>
                    <a:pPr marL="0" marR="0" lvl="0" indent="0" algn="l" defTabSz="914400" rtl="0" fontAlgn="auto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b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3200" b="1" i="0" u="none" strike="noStrike" kern="1200" cap="none" spc="0" baseline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FillTx/>
                      <a:latin typeface="Times New Roman" panose="02020603050405020304" pitchFamily="18" charset="0"/>
                      <a:ea typeface="HG Mincho Light J" pitchFamily="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13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4779" y="3337605"/>
                    <a:ext cx="539358" cy="56477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TextBox 12"/>
              <p:cNvSpPr txBox="1"/>
              <p:nvPr/>
            </p:nvSpPr>
            <p:spPr>
              <a:xfrm>
                <a:off x="1750335" y="1655530"/>
                <a:ext cx="225811" cy="56517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square" lIns="0" tIns="0" rIns="0" bIns="0" anchor="t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3200" b="0" i="0" u="none" strike="noStrike" kern="1200" cap="none" spc="0" baseline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6"/>
              <p:cNvSpPr txBox="1"/>
              <p:nvPr/>
            </p:nvSpPr>
            <p:spPr>
              <a:xfrm>
                <a:off x="1112678" y="3061191"/>
                <a:ext cx="451987" cy="60568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square" lIns="0" tIns="0" rIns="0" bIns="0" anchor="t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3200" b="1" i="0" u="none" strike="noStrike" kern="1200" cap="none" spc="0" baseline="0" dirty="0">
                    <a:solidFill>
                      <a:srgbClr val="000000"/>
                    </a:solidFill>
                    <a:uFillTx/>
                    <a:latin typeface="Times New Roman" panose="02020603050405020304" pitchFamily="18" charset="0"/>
                    <a:ea typeface="HG Mincho Light J" pitchFamily="2"/>
                    <a:cs typeface="Times New Roman" panose="02020603050405020304" pitchFamily="18" charset="0"/>
                  </a:rPr>
                  <a:t>U</a:t>
                </a:r>
              </a:p>
            </p:txBody>
          </p:sp>
          <p:sp>
            <p:nvSpPr>
              <p:cNvPr id="16" name="Прямая соединительная линия 18"/>
              <p:cNvSpPr/>
              <p:nvPr/>
            </p:nvSpPr>
            <p:spPr>
              <a:xfrm>
                <a:off x="2547106" y="1838209"/>
                <a:ext cx="0" cy="10802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Прямая соединительная линия 19"/>
              <p:cNvSpPr/>
              <p:nvPr/>
            </p:nvSpPr>
            <p:spPr>
              <a:xfrm>
                <a:off x="2547509" y="1838209"/>
                <a:ext cx="33907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Прямая соединительная линия 20"/>
              <p:cNvSpPr/>
              <p:nvPr/>
            </p:nvSpPr>
            <p:spPr>
              <a:xfrm>
                <a:off x="2547509" y="2918444"/>
                <a:ext cx="33907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Прямая соединительная линия 21"/>
              <p:cNvSpPr/>
              <p:nvPr/>
            </p:nvSpPr>
            <p:spPr>
              <a:xfrm>
                <a:off x="4159312" y="1838209"/>
                <a:ext cx="273908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Прямая соединительная линия 22"/>
              <p:cNvSpPr/>
              <p:nvPr/>
            </p:nvSpPr>
            <p:spPr>
              <a:xfrm>
                <a:off x="4094134" y="2918444"/>
                <a:ext cx="33907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Прямая соединительная линия 23"/>
              <p:cNvSpPr/>
              <p:nvPr/>
            </p:nvSpPr>
            <p:spPr>
              <a:xfrm>
                <a:off x="4438927" y="1838209"/>
                <a:ext cx="0" cy="10802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Полилиния 24"/>
              <p:cNvSpPr/>
              <p:nvPr/>
            </p:nvSpPr>
            <p:spPr>
              <a:xfrm>
                <a:off x="2878266" y="2700781"/>
                <a:ext cx="1243053" cy="46648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0" tIns="0" rIns="0" bIns="0" anchor="ctr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3" name="Прямая со стрелкой 26"/>
              <p:cNvCxnSpPr/>
              <p:nvPr/>
            </p:nvCxnSpPr>
            <p:spPr>
              <a:xfrm>
                <a:off x="2022515" y="2274560"/>
                <a:ext cx="114309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prstDash val="solid"/>
                <a:tailEnd type="arrow"/>
              </a:ln>
            </p:spPr>
          </p:cxnSp>
          <p:sp>
            <p:nvSpPr>
              <p:cNvPr id="24" name="TextBox 28"/>
              <p:cNvSpPr txBox="1"/>
              <p:nvPr/>
            </p:nvSpPr>
            <p:spPr>
              <a:xfrm>
                <a:off x="1450872" y="1281842"/>
                <a:ext cx="808728" cy="87164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4000" b="1" i="0" u="none" strike="noStrike" kern="1200" cap="none" spc="0" baseline="0" dirty="0" smtClean="0">
                    <a:solidFill>
                      <a:srgbClr val="000000"/>
                    </a:solidFill>
                    <a:uFillTx/>
                    <a:latin typeface="Times New Roman" panose="02020603050405020304" pitchFamily="18" charset="0"/>
                    <a:ea typeface="Segoe UI Emoji" pitchFamily="34"/>
                    <a:cs typeface="Times New Roman" panose="02020603050405020304" pitchFamily="18" charset="0"/>
                  </a:rPr>
                  <a:t>I</a:t>
                </a:r>
                <a:endParaRPr lang="ru-RU" sz="4000" b="1" i="0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anose="02020603050405020304" pitchFamily="18" charset="0"/>
                  <a:ea typeface="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Полилиния 29"/>
              <p:cNvSpPr/>
              <p:nvPr/>
            </p:nvSpPr>
            <p:spPr>
              <a:xfrm>
                <a:off x="2490651" y="2187464"/>
                <a:ext cx="112910" cy="12788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*/ 0 f7 1"/>
                  <a:gd name="f15" fmla="*/ f5 f0 1"/>
                  <a:gd name="f16" fmla="*/ f9 f0 1"/>
                  <a:gd name="f17" fmla="+- f6 0 f5"/>
                  <a:gd name="f18" fmla="*/ f11 f0 1"/>
                  <a:gd name="f19" fmla="*/ f14 1 f2"/>
                  <a:gd name="f20" fmla="*/ f15 1 f2"/>
                  <a:gd name="f21" fmla="*/ f16 1 f2"/>
                  <a:gd name="f22" fmla="*/ f17 1 21600"/>
                  <a:gd name="f23" fmla="*/ f18 1 f2"/>
                  <a:gd name="f24" fmla="+- 0 0 f19"/>
                  <a:gd name="f25" fmla="+- f20 0 f1"/>
                  <a:gd name="f26" fmla="+- f21 0 f1"/>
                  <a:gd name="f27" fmla="*/ 3180 f22 1"/>
                  <a:gd name="f28" fmla="*/ 18420 f22 1"/>
                  <a:gd name="f29" fmla="*/ 10800 f22 1"/>
                  <a:gd name="f30" fmla="*/ 0 f22 1"/>
                  <a:gd name="f31" fmla="*/ 3163 f22 1"/>
                  <a:gd name="f32" fmla="*/ 18437 f22 1"/>
                  <a:gd name="f33" fmla="*/ 21600 f22 1"/>
                  <a:gd name="f34" fmla="+- f23 0 f1"/>
                  <a:gd name="f35" fmla="*/ f24 f0 1"/>
                  <a:gd name="f36" fmla="+- f26 0 f25"/>
                  <a:gd name="f37" fmla="*/ f29 1 f22"/>
                  <a:gd name="f38" fmla="*/ f30 1 f22"/>
                  <a:gd name="f39" fmla="*/ f31 1 f22"/>
                  <a:gd name="f40" fmla="*/ f32 1 f22"/>
                  <a:gd name="f41" fmla="*/ f33 1 f22"/>
                  <a:gd name="f42" fmla="*/ f27 1 f22"/>
                  <a:gd name="f43" fmla="*/ f28 1 f22"/>
                  <a:gd name="f44" fmla="*/ f35 1 f7"/>
                  <a:gd name="f45" fmla="*/ f42 f12 1"/>
                  <a:gd name="f46" fmla="*/ f43 f12 1"/>
                  <a:gd name="f47" fmla="*/ f43 f13 1"/>
                  <a:gd name="f48" fmla="*/ f42 f13 1"/>
                  <a:gd name="f49" fmla="*/ f37 f12 1"/>
                  <a:gd name="f50" fmla="*/ f38 f13 1"/>
                  <a:gd name="f51" fmla="*/ f39 f12 1"/>
                  <a:gd name="f52" fmla="*/ f39 f13 1"/>
                  <a:gd name="f53" fmla="*/ f38 f12 1"/>
                  <a:gd name="f54" fmla="*/ f37 f13 1"/>
                  <a:gd name="f55" fmla="*/ f40 f13 1"/>
                  <a:gd name="f56" fmla="*/ f41 f13 1"/>
                  <a:gd name="f57" fmla="*/ f40 f12 1"/>
                  <a:gd name="f58" fmla="*/ f41 f12 1"/>
                  <a:gd name="f59" fmla="+- f44 0 f1"/>
                  <a:gd name="f60" fmla="+- f59 f1 0"/>
                  <a:gd name="f61" fmla="*/ f60 f7 1"/>
                  <a:gd name="f62" fmla="*/ f61 1 f0"/>
                  <a:gd name="f63" fmla="+- 0 0 f62"/>
                  <a:gd name="f64" fmla="+- 0 0 f63"/>
                  <a:gd name="f65" fmla="*/ f64 f0 1"/>
                  <a:gd name="f66" fmla="*/ f65 1 f7"/>
                  <a:gd name="f67" fmla="+- f66 0 f1"/>
                  <a:gd name="f68" fmla="cos 1 f67"/>
                  <a:gd name="f69" fmla="sin 1 f67"/>
                  <a:gd name="f70" fmla="+- 0 0 f68"/>
                  <a:gd name="f71" fmla="+- 0 0 f69"/>
                  <a:gd name="f72" fmla="+- 0 0 f70"/>
                  <a:gd name="f73" fmla="+- 0 0 f71"/>
                  <a:gd name="f74" fmla="val f72"/>
                  <a:gd name="f75" fmla="val f73"/>
                  <a:gd name="f76" fmla="+- 0 0 f74"/>
                  <a:gd name="f77" fmla="+- 0 0 f75"/>
                  <a:gd name="f78" fmla="*/ 10800 f76 1"/>
                  <a:gd name="f79" fmla="*/ 10800 f77 1"/>
                  <a:gd name="f80" fmla="*/ f78 f78 1"/>
                  <a:gd name="f81" fmla="*/ f79 f79 1"/>
                  <a:gd name="f82" fmla="+- f80 f81 0"/>
                  <a:gd name="f83" fmla="sqrt f82"/>
                  <a:gd name="f84" fmla="*/ f8 1 f83"/>
                  <a:gd name="f85" fmla="*/ f76 f84 1"/>
                  <a:gd name="f86" fmla="*/ f77 f84 1"/>
                  <a:gd name="f87" fmla="+- 10800 0 f85"/>
                  <a:gd name="f88" fmla="+- 10800 0 f86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49" y="f50"/>
                  </a:cxn>
                  <a:cxn ang="f34">
                    <a:pos x="f51" y="f52"/>
                  </a:cxn>
                  <a:cxn ang="f34">
                    <a:pos x="f53" y="f54"/>
                  </a:cxn>
                  <a:cxn ang="f34">
                    <a:pos x="f51" y="f55"/>
                  </a:cxn>
                  <a:cxn ang="f34">
                    <a:pos x="f49" y="f56"/>
                  </a:cxn>
                  <a:cxn ang="f34">
                    <a:pos x="f57" y="f55"/>
                  </a:cxn>
                  <a:cxn ang="f34">
                    <a:pos x="f58" y="f54"/>
                  </a:cxn>
                  <a:cxn ang="f34">
                    <a:pos x="f57" y="f52"/>
                  </a:cxn>
                </a:cxnLst>
                <a:rect l="f45" t="f48" r="f46" b="f47"/>
                <a:pathLst>
                  <a:path w="21600" h="21600">
                    <a:moveTo>
                      <a:pt x="f87" y="f88"/>
                    </a:moveTo>
                    <a:arcTo wR="f10" hR="f10" stAng="f25" swAng="f36"/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0" tIns="0" rIns="0" bIns="0" anchor="ctr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TextBox 31"/>
            <p:cNvSpPr txBox="1"/>
            <p:nvPr/>
          </p:nvSpPr>
          <p:spPr>
            <a:xfrm>
              <a:off x="665463" y="2007958"/>
              <a:ext cx="435912" cy="494394"/>
            </a:xfrm>
            <a:prstGeom prst="rect">
              <a:avLst/>
            </a:prstGeom>
            <a:noFill/>
            <a:ln w="28575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800" b="1" i="0" u="none" strike="noStrike" kern="1200" cap="none" spc="0" baseline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"/>
                  <a:cs typeface="Times New Roman" panose="02020603050405020304" pitchFamily="18" charset="0"/>
                </a:rPr>
                <a:t>+</a:t>
              </a:r>
              <a:endParaRPr lang="ru-RU" sz="2800" b="1" i="0" u="none" strike="noStrike" kern="1200" cap="none" spc="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32"/>
            <p:cNvSpPr txBox="1"/>
            <p:nvPr/>
          </p:nvSpPr>
          <p:spPr>
            <a:xfrm>
              <a:off x="704910" y="3902384"/>
              <a:ext cx="438948" cy="378067"/>
            </a:xfrm>
            <a:prstGeom prst="rect">
              <a:avLst/>
            </a:prstGeom>
            <a:noFill/>
            <a:ln w="28575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"/>
                  <a:cs typeface="Times New Roman" panose="02020603050405020304" pitchFamily="18" charset="0"/>
                </a:rPr>
                <a:t>_</a:t>
              </a:r>
              <a:endParaRPr lang="ru-RU" sz="2000" b="1" i="0" u="none" strike="noStrike" kern="1200" cap="none" spc="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8" name="Прямая соединительная линия 28"/>
          <p:cNvCxnSpPr/>
          <p:nvPr/>
        </p:nvCxnSpPr>
        <p:spPr>
          <a:xfrm flipH="1">
            <a:off x="2908339" y="2665562"/>
            <a:ext cx="155411" cy="240971"/>
          </a:xfrm>
          <a:prstGeom prst="straightConnector1">
            <a:avLst/>
          </a:prstGeom>
          <a:noFill/>
          <a:ln w="9528">
            <a:solidFill>
              <a:srgbClr val="000000"/>
            </a:solidFill>
            <a:prstDash val="solid"/>
          </a:ln>
        </p:spPr>
      </p:cxnSp>
      <p:cxnSp>
        <p:nvCxnSpPr>
          <p:cNvPr id="29" name="Прямая соединительная линия 29"/>
          <p:cNvCxnSpPr/>
          <p:nvPr/>
        </p:nvCxnSpPr>
        <p:spPr>
          <a:xfrm flipH="1">
            <a:off x="2937404" y="4309090"/>
            <a:ext cx="166739" cy="246022"/>
          </a:xfrm>
          <a:prstGeom prst="straightConnector1">
            <a:avLst/>
          </a:prstGeom>
          <a:noFill/>
          <a:ln w="9528">
            <a:solidFill>
              <a:srgbClr val="000000"/>
            </a:solidFill>
            <a:prstDash val="solid"/>
          </a:ln>
        </p:spPr>
      </p:cxnSp>
      <p:sp>
        <p:nvSpPr>
          <p:cNvPr id="30" name="Овал 30"/>
          <p:cNvSpPr/>
          <p:nvPr/>
        </p:nvSpPr>
        <p:spPr>
          <a:xfrm>
            <a:off x="2962186" y="2754033"/>
            <a:ext cx="67731" cy="761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1" name="Овал 31"/>
          <p:cNvSpPr/>
          <p:nvPr/>
        </p:nvSpPr>
        <p:spPr>
          <a:xfrm>
            <a:off x="2998556" y="4383323"/>
            <a:ext cx="67731" cy="761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908339" y="2627201"/>
            <a:ext cx="195804" cy="343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937404" y="4261544"/>
            <a:ext cx="166739" cy="293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787" y="2714781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166" y="4355901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79159921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816762" y="500042"/>
            <a:ext cx="5639199" cy="646331"/>
          </a:xfrm>
        </p:spPr>
        <p:txBody>
          <a:bodyPr wrap="square">
            <a:spAutoFit/>
          </a:bodyPr>
          <a:lstStyle/>
          <a:p>
            <a:pPr lvl="0"/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Параллельное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соединение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50"/>
          <p:cNvGrpSpPr/>
          <p:nvPr/>
        </p:nvGrpSpPr>
        <p:grpSpPr>
          <a:xfrm>
            <a:off x="2627784" y="1658323"/>
            <a:ext cx="3592686" cy="2477578"/>
            <a:chOff x="618106" y="1049372"/>
            <a:chExt cx="4381292" cy="3125448"/>
          </a:xfrm>
        </p:grpSpPr>
        <p:grpSp>
          <p:nvGrpSpPr>
            <p:cNvPr id="4" name="Группа 51"/>
            <p:cNvGrpSpPr/>
            <p:nvPr/>
          </p:nvGrpSpPr>
          <p:grpSpPr>
            <a:xfrm>
              <a:off x="1065321" y="1049372"/>
              <a:ext cx="3934077" cy="3108258"/>
              <a:chOff x="1065321" y="1049372"/>
              <a:chExt cx="3934077" cy="3108258"/>
            </a:xfrm>
          </p:grpSpPr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5" name="TextBox 54"/>
                  <p:cNvSpPr txBox="1"/>
                  <p:nvPr/>
                </p:nvSpPr>
                <p:spPr>
                  <a:xfrm>
                    <a:off x="3118714" y="1049372"/>
                    <a:ext cx="565254" cy="565172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vert="horz" wrap="square" lIns="0" tIns="0" rIns="0" bIns="0" anchor="t" anchorCtr="0" compatLnSpc="0"/>
                  <a:lstStyle/>
                  <a:p>
                    <a:pPr marL="0" marR="0" lvl="0" indent="0" algn="l" defTabSz="914400" rtl="0" fontAlgn="auto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3200" b="1" i="0" u="none" strike="noStrike" kern="1200" cap="none" spc="0" baseline="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FillTx/>
                      <a:latin typeface="Times New Roman" panose="02020603050405020304" pitchFamily="18" charset="0"/>
                      <a:ea typeface="HG Mincho Light J" pitchFamily="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8714" y="1049372"/>
                    <a:ext cx="565254" cy="56517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Полилиния 55"/>
              <p:cNvSpPr/>
              <p:nvPr/>
            </p:nvSpPr>
            <p:spPr>
              <a:xfrm>
                <a:off x="2845498" y="1521805"/>
                <a:ext cx="1271263" cy="40230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0" tIns="0" rIns="0" bIns="0" anchor="ctr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Прямая соединительная линия 56"/>
              <p:cNvSpPr/>
              <p:nvPr/>
            </p:nvSpPr>
            <p:spPr>
              <a:xfrm flipH="1" flipV="1">
                <a:off x="1096502" y="2143911"/>
                <a:ext cx="1403247" cy="43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Прямая соединительная линия 57"/>
              <p:cNvSpPr/>
              <p:nvPr/>
            </p:nvSpPr>
            <p:spPr>
              <a:xfrm flipV="1">
                <a:off x="4402186" y="2198290"/>
                <a:ext cx="597212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Прямая соединительная линия 58"/>
              <p:cNvSpPr/>
              <p:nvPr/>
            </p:nvSpPr>
            <p:spPr>
              <a:xfrm>
                <a:off x="4988783" y="2198299"/>
                <a:ext cx="10607" cy="195933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Прямая соединительная линия 59"/>
              <p:cNvSpPr/>
              <p:nvPr/>
            </p:nvSpPr>
            <p:spPr>
              <a:xfrm flipH="1">
                <a:off x="1146364" y="4157630"/>
                <a:ext cx="3842418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11" name="TextBox 61"/>
                  <p:cNvSpPr txBox="1"/>
                  <p:nvPr/>
                </p:nvSpPr>
                <p:spPr>
                  <a:xfrm>
                    <a:off x="3144610" y="3087510"/>
                    <a:ext cx="539358" cy="564779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vert="horz" wrap="square" lIns="0" tIns="0" rIns="0" bIns="0" anchor="t" anchorCtr="0" compatLnSpc="0"/>
                  <a:lstStyle/>
                  <a:p>
                    <a:pPr marL="0" marR="0" lvl="0" indent="0" algn="l" defTabSz="914400" rtl="0" fontAlgn="auto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b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3200" b="1" i="0" u="none" strike="noStrike" kern="1200" cap="none" spc="0" baseline="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FillTx/>
                      <a:latin typeface="Times New Roman" panose="02020603050405020304" pitchFamily="18" charset="0"/>
                      <a:ea typeface="HG Mincho Light J" pitchFamily="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11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44610" y="3087510"/>
                    <a:ext cx="539358" cy="56477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TextBox 62"/>
              <p:cNvSpPr txBox="1"/>
              <p:nvPr/>
            </p:nvSpPr>
            <p:spPr>
              <a:xfrm>
                <a:off x="1702978" y="1524880"/>
                <a:ext cx="225811" cy="56517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square" lIns="0" tIns="0" rIns="0" bIns="0" anchor="t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3200" b="0" i="0" u="none" strike="noStrike" kern="1200" cap="none" spc="0" baseline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Box 63"/>
              <p:cNvSpPr txBox="1"/>
              <p:nvPr/>
            </p:nvSpPr>
            <p:spPr>
              <a:xfrm>
                <a:off x="1065321" y="2930542"/>
                <a:ext cx="451987" cy="60568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square" lIns="0" tIns="0" rIns="0" bIns="0" anchor="t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3200" b="1" i="0" u="none" strike="noStrike" kern="1200" cap="none" spc="0" baseline="0" dirty="0">
                    <a:solidFill>
                      <a:srgbClr val="000000"/>
                    </a:solidFill>
                    <a:uFillTx/>
                    <a:latin typeface="Times New Roman" panose="02020603050405020304" pitchFamily="18" charset="0"/>
                    <a:ea typeface="HG Mincho Light J" pitchFamily="2"/>
                    <a:cs typeface="Times New Roman" panose="02020603050405020304" pitchFamily="18" charset="0"/>
                  </a:rPr>
                  <a:t>U</a:t>
                </a:r>
              </a:p>
            </p:txBody>
          </p:sp>
          <p:sp>
            <p:nvSpPr>
              <p:cNvPr id="14" name="Прямая соединительная линия 64"/>
              <p:cNvSpPr/>
              <p:nvPr/>
            </p:nvSpPr>
            <p:spPr>
              <a:xfrm>
                <a:off x="2499750" y="1707559"/>
                <a:ext cx="0" cy="10802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Прямая соединительная линия 65"/>
              <p:cNvSpPr/>
              <p:nvPr/>
            </p:nvSpPr>
            <p:spPr>
              <a:xfrm>
                <a:off x="2500152" y="1707559"/>
                <a:ext cx="33907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Прямая соединительная линия 66"/>
              <p:cNvSpPr/>
              <p:nvPr/>
            </p:nvSpPr>
            <p:spPr>
              <a:xfrm>
                <a:off x="2500152" y="2787804"/>
                <a:ext cx="33907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Прямая соединительная линия 67"/>
              <p:cNvSpPr/>
              <p:nvPr/>
            </p:nvSpPr>
            <p:spPr>
              <a:xfrm>
                <a:off x="4111956" y="1707559"/>
                <a:ext cx="273908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Прямая соединительная линия 68"/>
              <p:cNvSpPr/>
              <p:nvPr/>
            </p:nvSpPr>
            <p:spPr>
              <a:xfrm>
                <a:off x="4046777" y="2787804"/>
                <a:ext cx="33907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Прямая соединительная линия 69"/>
              <p:cNvSpPr/>
              <p:nvPr/>
            </p:nvSpPr>
            <p:spPr>
              <a:xfrm>
                <a:off x="4391570" y="1707559"/>
                <a:ext cx="0" cy="10802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Полилиния 70"/>
              <p:cNvSpPr/>
              <p:nvPr/>
            </p:nvSpPr>
            <p:spPr>
              <a:xfrm>
                <a:off x="2866420" y="2601097"/>
                <a:ext cx="1180349" cy="37339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0" tIns="0" rIns="0" bIns="0" anchor="ctr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" name="Прямая со стрелкой 71"/>
              <p:cNvCxnSpPr/>
              <p:nvPr/>
            </p:nvCxnSpPr>
            <p:spPr>
              <a:xfrm>
                <a:off x="1975158" y="2143920"/>
                <a:ext cx="114310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prstDash val="solid"/>
                <a:tailEnd type="arrow"/>
              </a:ln>
            </p:spPr>
          </p:cxnSp>
          <p:sp>
            <p:nvSpPr>
              <p:cNvPr id="22" name="TextBox 72"/>
              <p:cNvSpPr txBox="1"/>
              <p:nvPr/>
            </p:nvSpPr>
            <p:spPr>
              <a:xfrm>
                <a:off x="1246707" y="1151193"/>
                <a:ext cx="965537" cy="81534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3600" b="1" i="0" u="none" strike="noStrike" kern="1200" cap="none" spc="0" baseline="0" dirty="0" smtClean="0">
                    <a:solidFill>
                      <a:srgbClr val="000000"/>
                    </a:solidFill>
                    <a:uFillTx/>
                    <a:latin typeface="Times New Roman" panose="02020603050405020304" pitchFamily="18" charset="0"/>
                    <a:ea typeface="Segoe UI Emoji" pitchFamily="34"/>
                    <a:cs typeface="Times New Roman" panose="02020603050405020304" pitchFamily="18" charset="0"/>
                  </a:rPr>
                  <a:t>I</a:t>
                </a:r>
                <a:endParaRPr lang="ru-RU" sz="3600" b="1" i="0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anose="02020603050405020304" pitchFamily="18" charset="0"/>
                  <a:ea typeface="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" name="TextBox 52"/>
            <p:cNvSpPr txBox="1"/>
            <p:nvPr/>
          </p:nvSpPr>
          <p:spPr>
            <a:xfrm>
              <a:off x="618106" y="1877308"/>
              <a:ext cx="435912" cy="494394"/>
            </a:xfrm>
            <a:prstGeom prst="rect">
              <a:avLst/>
            </a:prstGeom>
            <a:noFill/>
            <a:ln w="28575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800" b="1" i="0" u="none" strike="noStrike" kern="1200" cap="none" spc="0" baseline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"/>
                  <a:cs typeface="Times New Roman" panose="02020603050405020304" pitchFamily="18" charset="0"/>
                </a:rPr>
                <a:t>+</a:t>
              </a:r>
              <a:endParaRPr lang="ru-RU" sz="2800" b="1" i="0" u="none" strike="noStrike" kern="1200" cap="none" spc="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53"/>
            <p:cNvSpPr txBox="1"/>
            <p:nvPr/>
          </p:nvSpPr>
          <p:spPr>
            <a:xfrm>
              <a:off x="706172" y="3796753"/>
              <a:ext cx="438948" cy="378067"/>
            </a:xfrm>
            <a:prstGeom prst="rect">
              <a:avLst/>
            </a:prstGeom>
            <a:noFill/>
            <a:ln w="28575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"/>
                  <a:cs typeface="Times New Roman" panose="02020603050405020304" pitchFamily="18" charset="0"/>
                </a:rPr>
                <a:t>_</a:t>
              </a:r>
              <a:endParaRPr lang="ru-RU" sz="2000" b="1" i="0" u="none" strike="noStrike" kern="1200" cap="none" spc="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74"/>
          <p:cNvSpPr txBox="1"/>
          <p:nvPr/>
        </p:nvSpPr>
        <p:spPr>
          <a:xfrm>
            <a:off x="3447756" y="4662712"/>
            <a:ext cx="1909974" cy="4718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U </a:t>
            </a: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= </a:t>
            </a: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U</a:t>
            </a:r>
            <a:r>
              <a:rPr lang="en-US" sz="2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1 </a:t>
            </a: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= </a:t>
            </a: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U</a:t>
            </a:r>
            <a:r>
              <a:rPr lang="en-US" sz="2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TextBox 75"/>
          <p:cNvSpPr txBox="1"/>
          <p:nvPr/>
        </p:nvSpPr>
        <p:spPr>
          <a:xfrm>
            <a:off x="672040" y="5431362"/>
            <a:ext cx="2375570" cy="7960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1" i="0" u="none" strike="noStrike" kern="1200" cap="none" spc="0" baseline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imes New Roman" panose="02020603050405020304" pitchFamily="18" charset="0"/>
              <a:ea typeface="HG Mincho Light J" pitchFamily="2"/>
              <a:cs typeface="Times New Roman" panose="02020603050405020304" pitchFamily="18" charset="0"/>
            </a:endParaRPr>
          </a:p>
        </p:txBody>
      </p:sp>
      <p:grpSp>
        <p:nvGrpSpPr>
          <p:cNvPr id="27" name="Группа 76"/>
          <p:cNvGrpSpPr/>
          <p:nvPr/>
        </p:nvGrpSpPr>
        <p:grpSpPr>
          <a:xfrm>
            <a:off x="3361686" y="5214948"/>
            <a:ext cx="1121970" cy="655383"/>
            <a:chOff x="925647" y="5045893"/>
            <a:chExt cx="1192678" cy="619276"/>
          </a:xfrm>
        </p:grpSpPr>
        <p:sp>
          <p:nvSpPr>
            <p:cNvPr id="28" name="TextBox 77"/>
            <p:cNvSpPr txBox="1"/>
            <p:nvPr/>
          </p:nvSpPr>
          <p:spPr>
            <a:xfrm>
              <a:off x="925647" y="5045893"/>
              <a:ext cx="613260" cy="61072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600" b="0" i="0" u="none" strike="noStrike" kern="1200" cap="none" spc="0" baseline="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Segoe UI Emoji" pitchFamily="34"/>
                  <a:cs typeface="Times New Roman" panose="02020603050405020304" pitchFamily="18" charset="0"/>
                </a:rPr>
                <a:t>I</a:t>
              </a:r>
              <a:endParaRPr lang="ru-RU" sz="3600" b="0" i="0" u="none" strike="noStrike" kern="1200" cap="none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78"/>
            <p:cNvSpPr txBox="1"/>
            <p:nvPr/>
          </p:nvSpPr>
          <p:spPr>
            <a:xfrm>
              <a:off x="1232272" y="5112611"/>
              <a:ext cx="886053" cy="55255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200" b="1" i="0" u="none" strike="noStrike" kern="1200" cap="none" spc="0" baseline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"/>
                  <a:cs typeface="Times New Roman" panose="02020603050405020304" pitchFamily="18" charset="0"/>
                </a:rPr>
                <a:t>=</a:t>
              </a:r>
              <a:r>
                <a:rPr lang="ru-RU" sz="3200" b="1" i="0" u="none" strike="noStrike" kern="1200" cap="none" spc="0" baseline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"/>
                  <a:cs typeface="Times New Roman" panose="02020603050405020304" pitchFamily="18" charset="0"/>
                </a:rPr>
                <a:t> ?</a:t>
              </a:r>
            </a:p>
          </p:txBody>
        </p:sp>
      </p:grpSp>
      <p:sp>
        <p:nvSpPr>
          <p:cNvPr id="30" name="Овал 34"/>
          <p:cNvSpPr/>
          <p:nvPr/>
        </p:nvSpPr>
        <p:spPr>
          <a:xfrm>
            <a:off x="5696729" y="2520780"/>
            <a:ext cx="85872" cy="9660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0000"/>
          </a:solidFill>
          <a:ln w="317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1" name="Овал 35"/>
          <p:cNvSpPr/>
          <p:nvPr/>
        </p:nvSpPr>
        <p:spPr>
          <a:xfrm>
            <a:off x="4146429" y="2491249"/>
            <a:ext cx="85872" cy="9660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0000"/>
          </a:solidFill>
          <a:ln w="317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32" name="Прямая соединительная линия 37"/>
          <p:cNvCxnSpPr/>
          <p:nvPr/>
        </p:nvCxnSpPr>
        <p:spPr>
          <a:xfrm flipH="1">
            <a:off x="2948446" y="2373567"/>
            <a:ext cx="157053" cy="219430"/>
          </a:xfrm>
          <a:prstGeom prst="straightConnector1">
            <a:avLst/>
          </a:prstGeom>
          <a:noFill/>
          <a:ln w="9528">
            <a:solidFill>
              <a:srgbClr val="000000"/>
            </a:solidFill>
            <a:prstDash val="solid"/>
          </a:ln>
        </p:spPr>
      </p:cxnSp>
      <p:cxnSp>
        <p:nvCxnSpPr>
          <p:cNvPr id="33" name="Прямая соединительная линия 38"/>
          <p:cNvCxnSpPr/>
          <p:nvPr/>
        </p:nvCxnSpPr>
        <p:spPr>
          <a:xfrm flipH="1">
            <a:off x="2981413" y="3969737"/>
            <a:ext cx="157053" cy="219439"/>
          </a:xfrm>
          <a:prstGeom prst="straightConnector1">
            <a:avLst/>
          </a:prstGeom>
          <a:noFill/>
          <a:ln w="9528">
            <a:solidFill>
              <a:srgbClr val="000000"/>
            </a:solidFill>
            <a:prstDash val="solid"/>
          </a:ln>
        </p:spPr>
      </p:cxnSp>
      <p:sp>
        <p:nvSpPr>
          <p:cNvPr id="34" name="Овал 39"/>
          <p:cNvSpPr/>
          <p:nvPr/>
        </p:nvSpPr>
        <p:spPr>
          <a:xfrm>
            <a:off x="2989913" y="2486430"/>
            <a:ext cx="67731" cy="761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5" name="Овал 40"/>
          <p:cNvSpPr/>
          <p:nvPr/>
        </p:nvSpPr>
        <p:spPr>
          <a:xfrm>
            <a:off x="3013744" y="4061784"/>
            <a:ext cx="67731" cy="761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1008278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/>
          <p:nvPr/>
        </p:nvGrpSpPr>
        <p:grpSpPr>
          <a:xfrm>
            <a:off x="304438" y="2209698"/>
            <a:ext cx="8199607" cy="4343766"/>
            <a:chOff x="323624" y="2087959"/>
            <a:chExt cx="8716353" cy="4104457"/>
          </a:xfrm>
        </p:grpSpPr>
        <p:sp>
          <p:nvSpPr>
            <p:cNvPr id="3" name="AutoShape 57"/>
            <p:cNvSpPr/>
            <p:nvPr/>
          </p:nvSpPr>
          <p:spPr>
            <a:xfrm>
              <a:off x="684126" y="2087959"/>
              <a:ext cx="8355851" cy="3132002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4" name="AutoShape 56"/>
            <p:cNvSpPr/>
            <p:nvPr/>
          </p:nvSpPr>
          <p:spPr>
            <a:xfrm rot="5400013">
              <a:off x="1787195" y="3415164"/>
              <a:ext cx="445678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5" name="Rectangle 55"/>
            <p:cNvSpPr/>
            <p:nvPr/>
          </p:nvSpPr>
          <p:spPr>
            <a:xfrm rot="5400013">
              <a:off x="1781050" y="2852799"/>
              <a:ext cx="445678" cy="243193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6" name="AutoShape 54"/>
            <p:cNvSpPr/>
            <p:nvPr/>
          </p:nvSpPr>
          <p:spPr>
            <a:xfrm rot="16200004">
              <a:off x="1785965" y="2531174"/>
              <a:ext cx="445678" cy="2459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7" name="Text Box 53"/>
            <p:cNvSpPr txBox="1"/>
            <p:nvPr/>
          </p:nvSpPr>
          <p:spPr>
            <a:xfrm>
              <a:off x="2010646" y="2308951"/>
              <a:ext cx="1105436" cy="4419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I=?</a:t>
              </a:r>
              <a:endParaRPr lang="en-US" sz="48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8" name="Text Box 52"/>
            <p:cNvSpPr txBox="1"/>
            <p:nvPr/>
          </p:nvSpPr>
          <p:spPr>
            <a:xfrm>
              <a:off x="3558250" y="2750944"/>
              <a:ext cx="1105436" cy="4125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I=2 А</a:t>
              </a:r>
              <a:endParaRPr lang="en-US" sz="48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9" name="Text Box 51"/>
            <p:cNvSpPr txBox="1"/>
            <p:nvPr/>
          </p:nvSpPr>
          <p:spPr>
            <a:xfrm>
              <a:off x="3558250" y="3634932"/>
              <a:ext cx="1105436" cy="41866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I=5 А</a:t>
              </a:r>
              <a:endParaRPr lang="en-US" sz="48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0" name="Text Box 50"/>
            <p:cNvSpPr txBox="1"/>
            <p:nvPr/>
          </p:nvSpPr>
          <p:spPr>
            <a:xfrm>
              <a:off x="2010646" y="4536100"/>
              <a:ext cx="1105436" cy="42480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I=5 А</a:t>
              </a:r>
              <a:endParaRPr lang="en-US" sz="48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1" name="Text Box 49"/>
            <p:cNvSpPr txBox="1"/>
            <p:nvPr/>
          </p:nvSpPr>
          <p:spPr>
            <a:xfrm>
              <a:off x="684126" y="2971937"/>
              <a:ext cx="1105436" cy="4419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I=7 А</a:t>
              </a:r>
              <a:endParaRPr lang="en-US" sz="48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2" name="AutoShape 48"/>
            <p:cNvSpPr/>
            <p:nvPr/>
          </p:nvSpPr>
          <p:spPr>
            <a:xfrm rot="5400013">
              <a:off x="1787195" y="3853473"/>
              <a:ext cx="445678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13" name="Rectangle 47"/>
            <p:cNvSpPr/>
            <p:nvPr/>
          </p:nvSpPr>
          <p:spPr>
            <a:xfrm rot="5400013">
              <a:off x="1783510" y="4175086"/>
              <a:ext cx="445678" cy="243193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14" name="AutoShape 46"/>
            <p:cNvSpPr/>
            <p:nvPr/>
          </p:nvSpPr>
          <p:spPr>
            <a:xfrm rot="5400013">
              <a:off x="1785947" y="4741131"/>
              <a:ext cx="445678" cy="2459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15" name="AutoShape 45"/>
            <p:cNvSpPr/>
            <p:nvPr/>
          </p:nvSpPr>
          <p:spPr>
            <a:xfrm>
              <a:off x="2010646" y="3633697"/>
              <a:ext cx="445861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16" name="AutoShape 44"/>
            <p:cNvSpPr/>
            <p:nvPr/>
          </p:nvSpPr>
          <p:spPr>
            <a:xfrm>
              <a:off x="2452823" y="3633697"/>
              <a:ext cx="445861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17" name="AutoShape 43"/>
            <p:cNvSpPr/>
            <p:nvPr/>
          </p:nvSpPr>
          <p:spPr>
            <a:xfrm>
              <a:off x="1568470" y="3633697"/>
              <a:ext cx="445861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18" name="Rectangle 42"/>
            <p:cNvSpPr/>
            <p:nvPr/>
          </p:nvSpPr>
          <p:spPr>
            <a:xfrm>
              <a:off x="1126303" y="3515840"/>
              <a:ext cx="445861" cy="243093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19" name="AutoShape 41"/>
            <p:cNvSpPr/>
            <p:nvPr/>
          </p:nvSpPr>
          <p:spPr>
            <a:xfrm>
              <a:off x="684126" y="3632472"/>
              <a:ext cx="445861" cy="2459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0" name="Rectangle 40"/>
            <p:cNvSpPr/>
            <p:nvPr/>
          </p:nvSpPr>
          <p:spPr>
            <a:xfrm>
              <a:off x="2891305" y="3517065"/>
              <a:ext cx="445861" cy="243093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1" name="Rectangle 39"/>
            <p:cNvSpPr/>
            <p:nvPr/>
          </p:nvSpPr>
          <p:spPr>
            <a:xfrm>
              <a:off x="2891305" y="3070162"/>
              <a:ext cx="445861" cy="243093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2" name="AutoShape 38"/>
            <p:cNvSpPr/>
            <p:nvPr/>
          </p:nvSpPr>
          <p:spPr>
            <a:xfrm flipH="1">
              <a:off x="2009421" y="3192938"/>
              <a:ext cx="447086" cy="438308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3" name="AutoShape 37"/>
            <p:cNvSpPr/>
            <p:nvPr/>
          </p:nvSpPr>
          <p:spPr>
            <a:xfrm>
              <a:off x="2449138" y="3192938"/>
              <a:ext cx="445861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4" name="AutoShape 36"/>
            <p:cNvSpPr/>
            <p:nvPr/>
          </p:nvSpPr>
          <p:spPr>
            <a:xfrm rot="10799991">
              <a:off x="3337166" y="3632454"/>
              <a:ext cx="445861" cy="2459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5" name="AutoShape 35"/>
            <p:cNvSpPr/>
            <p:nvPr/>
          </p:nvSpPr>
          <p:spPr>
            <a:xfrm rot="10799991">
              <a:off x="3337166" y="3190470"/>
              <a:ext cx="445861" cy="2459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6" name="Text Box 34"/>
            <p:cNvSpPr txBox="1"/>
            <p:nvPr/>
          </p:nvSpPr>
          <p:spPr>
            <a:xfrm>
              <a:off x="323624" y="5529431"/>
              <a:ext cx="1105436" cy="66298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I=__</a:t>
              </a:r>
              <a:endParaRPr lang="en-US" sz="48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sp>
        <p:nvSpPr>
          <p:cNvPr id="28" name="Rectangle 58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sp>
        <p:nvSpPr>
          <p:cNvPr id="29" name="Rectangle 88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grpSp>
        <p:nvGrpSpPr>
          <p:cNvPr id="30" name="Group 65"/>
          <p:cNvGrpSpPr/>
          <p:nvPr/>
        </p:nvGrpSpPr>
        <p:grpSpPr>
          <a:xfrm>
            <a:off x="4842956" y="2438310"/>
            <a:ext cx="3095721" cy="4191361"/>
            <a:chOff x="5148163" y="2303977"/>
            <a:chExt cx="3290816" cy="3960448"/>
          </a:xfrm>
        </p:grpSpPr>
        <p:grpSp>
          <p:nvGrpSpPr>
            <p:cNvPr id="31" name="Group 84"/>
            <p:cNvGrpSpPr/>
            <p:nvPr/>
          </p:nvGrpSpPr>
          <p:grpSpPr>
            <a:xfrm>
              <a:off x="6160203" y="2749344"/>
              <a:ext cx="458791" cy="462430"/>
              <a:chOff x="6160203" y="2749344"/>
              <a:chExt cx="458791" cy="462430"/>
            </a:xfrm>
          </p:grpSpPr>
          <p:sp>
            <p:nvSpPr>
              <p:cNvPr id="32" name="AutoShape 86"/>
              <p:cNvSpPr/>
              <p:nvPr/>
            </p:nvSpPr>
            <p:spPr>
              <a:xfrm>
                <a:off x="6160203" y="2979919"/>
                <a:ext cx="458791" cy="1280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?: f4 f0 1"/>
                  <a:gd name="f8" fmla="?: f5 f1 1"/>
                  <a:gd name="f9" fmla="?: f6 f2 1"/>
                  <a:gd name="f10" fmla="*/ f7 1 21600"/>
                  <a:gd name="f11" fmla="*/ f8 1 21600"/>
                  <a:gd name="f12" fmla="*/ 21600 f7 1"/>
                  <a:gd name="f13" fmla="*/ 21600 f8 1"/>
                  <a:gd name="f14" fmla="min f11 f10"/>
                  <a:gd name="f15" fmla="*/ f12 1 f9"/>
                  <a:gd name="f16" fmla="*/ f13 1 f9"/>
                  <a:gd name="f17" fmla="val f15"/>
                  <a:gd name="f18" fmla="val f16"/>
                  <a:gd name="f19" fmla="*/ f3 f14 1"/>
                  <a:gd name="f20" fmla="*/ f17 f14 1"/>
                  <a:gd name="f21" fmla="*/ f18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19" r="f20" b="f21"/>
                <a:pathLst>
                  <a:path fill="none">
                    <a:moveTo>
                      <a:pt x="f19" y="f19"/>
                    </a:moveTo>
                    <a:lnTo>
                      <a:pt x="f20" y="f21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 type="oval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292934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Arial"/>
                </a:endParaRPr>
              </a:p>
            </p:txBody>
          </p:sp>
          <p:sp>
            <p:nvSpPr>
              <p:cNvPr id="33" name="AutoShape 85"/>
              <p:cNvSpPr/>
              <p:nvPr/>
            </p:nvSpPr>
            <p:spPr>
              <a:xfrm rot="18599998">
                <a:off x="5941927" y="2980157"/>
                <a:ext cx="462430" cy="804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?: f4 f0 1"/>
                  <a:gd name="f8" fmla="?: f5 f1 1"/>
                  <a:gd name="f9" fmla="?: f6 f2 1"/>
                  <a:gd name="f10" fmla="*/ f7 1 21600"/>
                  <a:gd name="f11" fmla="*/ f8 1 21600"/>
                  <a:gd name="f12" fmla="*/ 21600 f7 1"/>
                  <a:gd name="f13" fmla="*/ 21600 f8 1"/>
                  <a:gd name="f14" fmla="min f11 f10"/>
                  <a:gd name="f15" fmla="*/ f12 1 f9"/>
                  <a:gd name="f16" fmla="*/ f13 1 f9"/>
                  <a:gd name="f17" fmla="val f15"/>
                  <a:gd name="f18" fmla="val f16"/>
                  <a:gd name="f19" fmla="*/ f3 f14 1"/>
                  <a:gd name="f20" fmla="*/ f17 f14 1"/>
                  <a:gd name="f21" fmla="*/ f18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19" r="f20" b="f21"/>
                <a:pathLst>
                  <a:path fill="none">
                    <a:moveTo>
                      <a:pt x="f19" y="f19"/>
                    </a:moveTo>
                    <a:lnTo>
                      <a:pt x="f20" y="f21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292934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Arial"/>
                </a:endParaRPr>
              </a:p>
            </p:txBody>
          </p:sp>
        </p:grpSp>
        <p:grpSp>
          <p:nvGrpSpPr>
            <p:cNvPr id="34" name="Group 81"/>
            <p:cNvGrpSpPr/>
            <p:nvPr/>
          </p:nvGrpSpPr>
          <p:grpSpPr>
            <a:xfrm>
              <a:off x="6156810" y="3641360"/>
              <a:ext cx="458379" cy="463692"/>
              <a:chOff x="6156810" y="3641360"/>
              <a:chExt cx="458379" cy="463692"/>
            </a:xfrm>
          </p:grpSpPr>
          <p:sp>
            <p:nvSpPr>
              <p:cNvPr id="35" name="AutoShape 83"/>
              <p:cNvSpPr/>
              <p:nvPr/>
            </p:nvSpPr>
            <p:spPr>
              <a:xfrm>
                <a:off x="6157212" y="3871286"/>
                <a:ext cx="457977" cy="1280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?: f4 f0 1"/>
                  <a:gd name="f8" fmla="?: f5 f1 1"/>
                  <a:gd name="f9" fmla="?: f6 f2 1"/>
                  <a:gd name="f10" fmla="*/ f7 1 21600"/>
                  <a:gd name="f11" fmla="*/ f8 1 21600"/>
                  <a:gd name="f12" fmla="*/ 21600 f7 1"/>
                  <a:gd name="f13" fmla="*/ 21600 f8 1"/>
                  <a:gd name="f14" fmla="min f11 f10"/>
                  <a:gd name="f15" fmla="*/ f12 1 f9"/>
                  <a:gd name="f16" fmla="*/ f13 1 f9"/>
                  <a:gd name="f17" fmla="val f15"/>
                  <a:gd name="f18" fmla="val f16"/>
                  <a:gd name="f19" fmla="*/ f3 f14 1"/>
                  <a:gd name="f20" fmla="*/ f17 f14 1"/>
                  <a:gd name="f21" fmla="*/ f18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19" r="f20" b="f21"/>
                <a:pathLst>
                  <a:path fill="none">
                    <a:moveTo>
                      <a:pt x="f19" y="f19"/>
                    </a:moveTo>
                    <a:lnTo>
                      <a:pt x="f20" y="f21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 type="oval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292934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Arial"/>
                </a:endParaRPr>
              </a:p>
            </p:txBody>
          </p:sp>
          <p:sp>
            <p:nvSpPr>
              <p:cNvPr id="36" name="AutoShape 82"/>
              <p:cNvSpPr/>
              <p:nvPr/>
            </p:nvSpPr>
            <p:spPr>
              <a:xfrm rot="18599998">
                <a:off x="5925366" y="3872804"/>
                <a:ext cx="463692" cy="804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?: f4 f0 1"/>
                  <a:gd name="f8" fmla="?: f5 f1 1"/>
                  <a:gd name="f9" fmla="?: f6 f2 1"/>
                  <a:gd name="f10" fmla="*/ f7 1 21600"/>
                  <a:gd name="f11" fmla="*/ f8 1 21600"/>
                  <a:gd name="f12" fmla="*/ 21600 f7 1"/>
                  <a:gd name="f13" fmla="*/ 21600 f8 1"/>
                  <a:gd name="f14" fmla="min f11 f10"/>
                  <a:gd name="f15" fmla="*/ f12 1 f9"/>
                  <a:gd name="f16" fmla="*/ f13 1 f9"/>
                  <a:gd name="f17" fmla="val f15"/>
                  <a:gd name="f18" fmla="val f16"/>
                  <a:gd name="f19" fmla="*/ f3 f14 1"/>
                  <a:gd name="f20" fmla="*/ f17 f14 1"/>
                  <a:gd name="f21" fmla="*/ f18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19" r="f20" b="f21"/>
                <a:pathLst>
                  <a:path fill="none">
                    <a:moveTo>
                      <a:pt x="f19" y="f19"/>
                    </a:moveTo>
                    <a:lnTo>
                      <a:pt x="f20" y="f21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292934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Arial"/>
                </a:endParaRPr>
              </a:p>
            </p:txBody>
          </p:sp>
        </p:grpSp>
        <p:sp>
          <p:nvSpPr>
            <p:cNvPr id="37" name="AutoShape 80"/>
            <p:cNvSpPr/>
            <p:nvPr/>
          </p:nvSpPr>
          <p:spPr>
            <a:xfrm rot="5400013">
              <a:off x="8205231" y="3197254"/>
              <a:ext cx="458644" cy="1261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38" name="Rectangle 79"/>
            <p:cNvSpPr/>
            <p:nvPr/>
          </p:nvSpPr>
          <p:spPr>
            <a:xfrm>
              <a:off x="6615199" y="3749387"/>
              <a:ext cx="458791" cy="250170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39" name="Rectangle 78"/>
            <p:cNvSpPr/>
            <p:nvPr/>
          </p:nvSpPr>
          <p:spPr>
            <a:xfrm>
              <a:off x="6615199" y="2839687"/>
              <a:ext cx="458791" cy="250170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40" name="Rectangle 77"/>
            <p:cNvSpPr/>
            <p:nvPr/>
          </p:nvSpPr>
          <p:spPr>
            <a:xfrm>
              <a:off x="7525191" y="2842211"/>
              <a:ext cx="458791" cy="250170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41" name="AutoShape 76"/>
            <p:cNvSpPr/>
            <p:nvPr/>
          </p:nvSpPr>
          <p:spPr>
            <a:xfrm>
              <a:off x="7070195" y="3877001"/>
              <a:ext cx="458791" cy="1261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42" name="AutoShape 75"/>
            <p:cNvSpPr/>
            <p:nvPr/>
          </p:nvSpPr>
          <p:spPr>
            <a:xfrm>
              <a:off x="7521397" y="3877001"/>
              <a:ext cx="458791" cy="1261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43" name="AutoShape 74"/>
            <p:cNvSpPr/>
            <p:nvPr/>
          </p:nvSpPr>
          <p:spPr>
            <a:xfrm>
              <a:off x="7070195" y="2967301"/>
              <a:ext cx="458791" cy="1261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44" name="AutoShape 73"/>
            <p:cNvSpPr/>
            <p:nvPr/>
          </p:nvSpPr>
          <p:spPr>
            <a:xfrm>
              <a:off x="7980188" y="2967301"/>
              <a:ext cx="458791" cy="1261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45" name="AutoShape 72"/>
            <p:cNvSpPr/>
            <p:nvPr/>
          </p:nvSpPr>
          <p:spPr>
            <a:xfrm>
              <a:off x="7980188" y="3877001"/>
              <a:ext cx="458791" cy="1261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46" name="Text Box 71"/>
            <p:cNvSpPr txBox="1"/>
            <p:nvPr/>
          </p:nvSpPr>
          <p:spPr>
            <a:xfrm>
              <a:off x="6172840" y="2303977"/>
              <a:ext cx="1352351" cy="53824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1</a:t>
              </a:r>
              <a:endParaRPr lang="en-US" sz="48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7" name="Text Box 70"/>
            <p:cNvSpPr txBox="1"/>
            <p:nvPr/>
          </p:nvSpPr>
          <p:spPr>
            <a:xfrm>
              <a:off x="7225652" y="2303977"/>
              <a:ext cx="1209531" cy="53571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2</a:t>
              </a:r>
              <a:endParaRPr lang="en-US" sz="48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8" name="Text Box 69"/>
            <p:cNvSpPr txBox="1"/>
            <p:nvPr/>
          </p:nvSpPr>
          <p:spPr>
            <a:xfrm>
              <a:off x="6306808" y="4123377"/>
              <a:ext cx="1218383" cy="66458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3</a:t>
              </a:r>
              <a:endParaRPr lang="en-US" sz="48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49" name="Text Box 68"/>
            <p:cNvSpPr txBox="1"/>
            <p:nvPr/>
          </p:nvSpPr>
          <p:spPr>
            <a:xfrm>
              <a:off x="5868244" y="4736171"/>
              <a:ext cx="2502484" cy="66458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1</a:t>
              </a: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=R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2</a:t>
              </a: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=R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3</a:t>
              </a: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=2 </a:t>
              </a:r>
              <a:r>
                <a:rPr lang="en-US" sz="2400" b="1" i="1" u="none" strike="noStrike" kern="1200" cap="none" spc="0" baseline="0" dirty="0" err="1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Ом</a:t>
              </a:r>
              <a:endParaRPr lang="en-US" sz="48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0" name="Text Box 67"/>
            <p:cNvSpPr txBox="1"/>
            <p:nvPr/>
          </p:nvSpPr>
          <p:spPr>
            <a:xfrm>
              <a:off x="5148163" y="5582146"/>
              <a:ext cx="1534530" cy="68227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Э</a:t>
              </a: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=__</a:t>
              </a:r>
              <a:endParaRPr lang="en-US" sz="48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1" name="AutoShape 66"/>
            <p:cNvSpPr/>
            <p:nvPr/>
          </p:nvSpPr>
          <p:spPr>
            <a:xfrm rot="5400013">
              <a:off x="8205231" y="3648309"/>
              <a:ext cx="458644" cy="1261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</p:grpSp>
      <p:sp>
        <p:nvSpPr>
          <p:cNvPr id="52" name="Заголовок 12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Вариант 1</a:t>
            </a:r>
          </a:p>
        </p:txBody>
      </p:sp>
      <p:sp>
        <p:nvSpPr>
          <p:cNvPr id="53" name="Текст 128"/>
          <p:cNvSpPr txBox="1">
            <a:spLocks noGrp="1"/>
          </p:cNvSpPr>
          <p:nvPr>
            <p:ph type="body" idx="1"/>
          </p:nvPr>
        </p:nvSpPr>
        <p:spPr>
          <a:xfrm>
            <a:off x="391301" y="1412776"/>
            <a:ext cx="4040188" cy="801778"/>
          </a:xfrm>
        </p:spPr>
        <p:txBody>
          <a:bodyPr>
            <a:noAutofit/>
          </a:bodyPr>
          <a:lstStyle/>
          <a:p>
            <a:pPr lvl="0"/>
            <a:r>
              <a:rPr lang="ru-RU" b="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Определите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неизвестный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ток.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Текст 130"/>
          <p:cNvSpPr txBox="1">
            <a:spLocks noGrp="1"/>
          </p:cNvSpPr>
          <p:nvPr>
            <p:ph type="body" idx="3"/>
          </p:nvPr>
        </p:nvSpPr>
        <p:spPr>
          <a:xfrm>
            <a:off x="4500562" y="1535113"/>
            <a:ext cx="4186239" cy="639762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Определите эквивалентное       сопротивление цепи.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634178" y="3846867"/>
            <a:ext cx="316013" cy="46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634178" y="2915888"/>
            <a:ext cx="373419" cy="460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841" y="4019404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842" y="3078818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00998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392586" y="320088"/>
            <a:ext cx="5894057" cy="646331"/>
          </a:xfr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Параллельное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соединение</a:t>
            </a:r>
            <a:r>
              <a:rPr lang="en-US" sz="3600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3" name="Группа 26"/>
          <p:cNvGrpSpPr/>
          <p:nvPr/>
        </p:nvGrpSpPr>
        <p:grpSpPr>
          <a:xfrm>
            <a:off x="2195736" y="1272066"/>
            <a:ext cx="3816424" cy="2583868"/>
            <a:chOff x="703786" y="1097078"/>
            <a:chExt cx="4381292" cy="3367122"/>
          </a:xfrm>
        </p:grpSpPr>
        <p:grpSp>
          <p:nvGrpSpPr>
            <p:cNvPr id="4" name="Группа 27"/>
            <p:cNvGrpSpPr/>
            <p:nvPr/>
          </p:nvGrpSpPr>
          <p:grpSpPr>
            <a:xfrm>
              <a:off x="1151010" y="1097078"/>
              <a:ext cx="3934068" cy="3342416"/>
              <a:chOff x="1151010" y="1097078"/>
              <a:chExt cx="3934068" cy="3342416"/>
            </a:xfrm>
          </p:grpSpPr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5" name="TextBox 30"/>
                  <p:cNvSpPr txBox="1"/>
                  <p:nvPr/>
                </p:nvSpPr>
                <p:spPr>
                  <a:xfrm>
                    <a:off x="3236345" y="1097078"/>
                    <a:ext cx="565254" cy="565172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vert="horz" wrap="square" lIns="0" tIns="0" rIns="0" bIns="0" anchor="t" anchorCtr="0" compatLnSpc="0"/>
                  <a:lstStyle/>
                  <a:p>
                    <a:pPr marL="0" marR="0" lvl="0" indent="0" algn="l" defTabSz="914400" rtl="0" fontAlgn="auto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3200" b="1" i="0" u="none" strike="noStrike" kern="1200" cap="none" spc="0" baseline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FillTx/>
                      <a:latin typeface="Times New Roman" panose="02020603050405020304" pitchFamily="18" charset="0"/>
                      <a:ea typeface="HG Mincho Light J" pitchFamily="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5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36345" y="1097078"/>
                    <a:ext cx="565254" cy="56517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Полилиния 31"/>
              <p:cNvSpPr/>
              <p:nvPr/>
            </p:nvSpPr>
            <p:spPr>
              <a:xfrm>
                <a:off x="2937750" y="1787753"/>
                <a:ext cx="1271254" cy="38662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0" tIns="0" rIns="0" bIns="0" anchor="ctr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Прямая соединительная линия 32"/>
              <p:cNvSpPr/>
              <p:nvPr/>
            </p:nvSpPr>
            <p:spPr>
              <a:xfrm flipH="1" flipV="1">
                <a:off x="1182191" y="2425784"/>
                <a:ext cx="1403247" cy="43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Прямая соединительная линия 33"/>
              <p:cNvSpPr/>
              <p:nvPr/>
            </p:nvSpPr>
            <p:spPr>
              <a:xfrm flipV="1">
                <a:off x="4487866" y="2480163"/>
                <a:ext cx="597212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Прямая соединительная линия 34"/>
              <p:cNvSpPr/>
              <p:nvPr/>
            </p:nvSpPr>
            <p:spPr>
              <a:xfrm>
                <a:off x="5074471" y="2480163"/>
                <a:ext cx="10607" cy="195933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Прямая соединительная линия 35"/>
              <p:cNvSpPr/>
              <p:nvPr/>
            </p:nvSpPr>
            <p:spPr>
              <a:xfrm flipH="1">
                <a:off x="1232053" y="4439494"/>
                <a:ext cx="3842418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Полилиния 36"/>
              <p:cNvSpPr/>
              <p:nvPr/>
            </p:nvSpPr>
            <p:spPr>
              <a:xfrm>
                <a:off x="4415088" y="2425784"/>
                <a:ext cx="112910" cy="12788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*/ 0 f7 1"/>
                  <a:gd name="f15" fmla="*/ f5 f0 1"/>
                  <a:gd name="f16" fmla="*/ f9 f0 1"/>
                  <a:gd name="f17" fmla="+- f6 0 f5"/>
                  <a:gd name="f18" fmla="*/ f11 f0 1"/>
                  <a:gd name="f19" fmla="*/ f14 1 f2"/>
                  <a:gd name="f20" fmla="*/ f15 1 f2"/>
                  <a:gd name="f21" fmla="*/ f16 1 f2"/>
                  <a:gd name="f22" fmla="*/ f17 1 21600"/>
                  <a:gd name="f23" fmla="*/ f18 1 f2"/>
                  <a:gd name="f24" fmla="+- 0 0 f19"/>
                  <a:gd name="f25" fmla="+- f20 0 f1"/>
                  <a:gd name="f26" fmla="+- f21 0 f1"/>
                  <a:gd name="f27" fmla="*/ 3180 f22 1"/>
                  <a:gd name="f28" fmla="*/ 18420 f22 1"/>
                  <a:gd name="f29" fmla="*/ 10800 f22 1"/>
                  <a:gd name="f30" fmla="*/ 0 f22 1"/>
                  <a:gd name="f31" fmla="*/ 3163 f22 1"/>
                  <a:gd name="f32" fmla="*/ 18437 f22 1"/>
                  <a:gd name="f33" fmla="*/ 21600 f22 1"/>
                  <a:gd name="f34" fmla="+- f23 0 f1"/>
                  <a:gd name="f35" fmla="*/ f24 f0 1"/>
                  <a:gd name="f36" fmla="+- f26 0 f25"/>
                  <a:gd name="f37" fmla="*/ f29 1 f22"/>
                  <a:gd name="f38" fmla="*/ f30 1 f22"/>
                  <a:gd name="f39" fmla="*/ f31 1 f22"/>
                  <a:gd name="f40" fmla="*/ f32 1 f22"/>
                  <a:gd name="f41" fmla="*/ f33 1 f22"/>
                  <a:gd name="f42" fmla="*/ f27 1 f22"/>
                  <a:gd name="f43" fmla="*/ f28 1 f22"/>
                  <a:gd name="f44" fmla="*/ f35 1 f7"/>
                  <a:gd name="f45" fmla="*/ f42 f12 1"/>
                  <a:gd name="f46" fmla="*/ f43 f12 1"/>
                  <a:gd name="f47" fmla="*/ f43 f13 1"/>
                  <a:gd name="f48" fmla="*/ f42 f13 1"/>
                  <a:gd name="f49" fmla="*/ f37 f12 1"/>
                  <a:gd name="f50" fmla="*/ f38 f13 1"/>
                  <a:gd name="f51" fmla="*/ f39 f12 1"/>
                  <a:gd name="f52" fmla="*/ f39 f13 1"/>
                  <a:gd name="f53" fmla="*/ f38 f12 1"/>
                  <a:gd name="f54" fmla="*/ f37 f13 1"/>
                  <a:gd name="f55" fmla="*/ f40 f13 1"/>
                  <a:gd name="f56" fmla="*/ f41 f13 1"/>
                  <a:gd name="f57" fmla="*/ f40 f12 1"/>
                  <a:gd name="f58" fmla="*/ f41 f12 1"/>
                  <a:gd name="f59" fmla="+- f44 0 f1"/>
                  <a:gd name="f60" fmla="+- f59 f1 0"/>
                  <a:gd name="f61" fmla="*/ f60 f7 1"/>
                  <a:gd name="f62" fmla="*/ f61 1 f0"/>
                  <a:gd name="f63" fmla="+- 0 0 f62"/>
                  <a:gd name="f64" fmla="+- 0 0 f63"/>
                  <a:gd name="f65" fmla="*/ f64 f0 1"/>
                  <a:gd name="f66" fmla="*/ f65 1 f7"/>
                  <a:gd name="f67" fmla="+- f66 0 f1"/>
                  <a:gd name="f68" fmla="cos 1 f67"/>
                  <a:gd name="f69" fmla="sin 1 f67"/>
                  <a:gd name="f70" fmla="+- 0 0 f68"/>
                  <a:gd name="f71" fmla="+- 0 0 f69"/>
                  <a:gd name="f72" fmla="+- 0 0 f70"/>
                  <a:gd name="f73" fmla="+- 0 0 f71"/>
                  <a:gd name="f74" fmla="val f72"/>
                  <a:gd name="f75" fmla="val f73"/>
                  <a:gd name="f76" fmla="+- 0 0 f74"/>
                  <a:gd name="f77" fmla="+- 0 0 f75"/>
                  <a:gd name="f78" fmla="*/ 10800 f76 1"/>
                  <a:gd name="f79" fmla="*/ 10800 f77 1"/>
                  <a:gd name="f80" fmla="*/ f78 f78 1"/>
                  <a:gd name="f81" fmla="*/ f79 f79 1"/>
                  <a:gd name="f82" fmla="+- f80 f81 0"/>
                  <a:gd name="f83" fmla="sqrt f82"/>
                  <a:gd name="f84" fmla="*/ f8 1 f83"/>
                  <a:gd name="f85" fmla="*/ f76 f84 1"/>
                  <a:gd name="f86" fmla="*/ f77 f84 1"/>
                  <a:gd name="f87" fmla="+- 10800 0 f85"/>
                  <a:gd name="f88" fmla="+- 10800 0 f86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49" y="f50"/>
                  </a:cxn>
                  <a:cxn ang="f34">
                    <a:pos x="f51" y="f52"/>
                  </a:cxn>
                  <a:cxn ang="f34">
                    <a:pos x="f53" y="f54"/>
                  </a:cxn>
                  <a:cxn ang="f34">
                    <a:pos x="f51" y="f55"/>
                  </a:cxn>
                  <a:cxn ang="f34">
                    <a:pos x="f49" y="f56"/>
                  </a:cxn>
                  <a:cxn ang="f34">
                    <a:pos x="f57" y="f55"/>
                  </a:cxn>
                  <a:cxn ang="f34">
                    <a:pos x="f58" y="f54"/>
                  </a:cxn>
                  <a:cxn ang="f34">
                    <a:pos x="f57" y="f52"/>
                  </a:cxn>
                </a:cxnLst>
                <a:rect l="f45" t="f48" r="f46" b="f47"/>
                <a:pathLst>
                  <a:path w="21600" h="21600">
                    <a:moveTo>
                      <a:pt x="f87" y="f88"/>
                    </a:moveTo>
                    <a:arcTo wR="f10" hR="f10" stAng="f25" swAng="f36"/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0" tIns="0" rIns="0" bIns="0" anchor="ctr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12" name="TextBox 37"/>
                  <p:cNvSpPr txBox="1"/>
                  <p:nvPr/>
                </p:nvSpPr>
                <p:spPr>
                  <a:xfrm>
                    <a:off x="3243102" y="3488829"/>
                    <a:ext cx="539358" cy="564779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vert="horz" wrap="square" lIns="0" tIns="0" rIns="0" bIns="0" anchor="t" anchorCtr="0" compatLnSpc="0"/>
                  <a:lstStyle/>
                  <a:p>
                    <a:pPr marL="0" marR="0" lvl="0" indent="0" algn="l" defTabSz="914400" rtl="0" fontAlgn="auto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b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3200" b="1" i="0" u="none" strike="noStrike" kern="1200" cap="none" spc="0" baseline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FillTx/>
                      <a:latin typeface="Times New Roman" panose="02020603050405020304" pitchFamily="18" charset="0"/>
                      <a:ea typeface="HG Mincho Light J" pitchFamily="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12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43102" y="3488829"/>
                    <a:ext cx="539358" cy="56477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TextBox 38"/>
              <p:cNvSpPr txBox="1"/>
              <p:nvPr/>
            </p:nvSpPr>
            <p:spPr>
              <a:xfrm>
                <a:off x="1788657" y="1806753"/>
                <a:ext cx="225811" cy="56517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square" lIns="0" tIns="0" rIns="0" bIns="0" anchor="t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3200" b="0" i="0" u="none" strike="noStrike" kern="1200" cap="none" spc="0" baseline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Box 39"/>
              <p:cNvSpPr txBox="1"/>
              <p:nvPr/>
            </p:nvSpPr>
            <p:spPr>
              <a:xfrm>
                <a:off x="1151010" y="3212406"/>
                <a:ext cx="451987" cy="60568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square" lIns="0" tIns="0" rIns="0" bIns="0" anchor="t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3200" b="1" i="0" u="none" strike="noStrike" kern="1200" cap="none" spc="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Times New Roman" panose="02020603050405020304" pitchFamily="18" charset="0"/>
                    <a:ea typeface="HG Mincho Light J" pitchFamily="2"/>
                    <a:cs typeface="Times New Roman" panose="02020603050405020304" pitchFamily="18" charset="0"/>
                  </a:rPr>
                  <a:t>U</a:t>
                </a:r>
              </a:p>
            </p:txBody>
          </p:sp>
          <p:sp>
            <p:nvSpPr>
              <p:cNvPr id="15" name="Прямая соединительная линия 40"/>
              <p:cNvSpPr/>
              <p:nvPr/>
            </p:nvSpPr>
            <p:spPr>
              <a:xfrm>
                <a:off x="2585429" y="1989432"/>
                <a:ext cx="0" cy="10802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Прямая соединительная линия 41"/>
              <p:cNvSpPr/>
              <p:nvPr/>
            </p:nvSpPr>
            <p:spPr>
              <a:xfrm>
                <a:off x="2585831" y="1989432"/>
                <a:ext cx="33907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Прямая соединительная линия 42"/>
              <p:cNvSpPr/>
              <p:nvPr/>
            </p:nvSpPr>
            <p:spPr>
              <a:xfrm>
                <a:off x="2585831" y="3069668"/>
                <a:ext cx="33907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Прямая соединительная линия 43"/>
              <p:cNvSpPr/>
              <p:nvPr/>
            </p:nvSpPr>
            <p:spPr>
              <a:xfrm>
                <a:off x="4197635" y="1989432"/>
                <a:ext cx="273908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Прямая соединительная линия 44"/>
              <p:cNvSpPr/>
              <p:nvPr/>
            </p:nvSpPr>
            <p:spPr>
              <a:xfrm>
                <a:off x="4132466" y="3069668"/>
                <a:ext cx="33907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Прямая соединительная линия 45"/>
              <p:cNvSpPr/>
              <p:nvPr/>
            </p:nvSpPr>
            <p:spPr>
              <a:xfrm>
                <a:off x="4477259" y="1989432"/>
                <a:ext cx="0" cy="10802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Полилиния 46"/>
              <p:cNvSpPr/>
              <p:nvPr/>
            </p:nvSpPr>
            <p:spPr>
              <a:xfrm>
                <a:off x="2916598" y="2932057"/>
                <a:ext cx="1281038" cy="34177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0" tIns="0" rIns="0" bIns="0" anchor="ctr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2" name="Прямая со стрелкой 47"/>
              <p:cNvCxnSpPr/>
              <p:nvPr/>
            </p:nvCxnSpPr>
            <p:spPr>
              <a:xfrm>
                <a:off x="2060847" y="2425784"/>
                <a:ext cx="114309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prstDash val="solid"/>
                <a:tailEnd type="arrow"/>
              </a:ln>
            </p:spPr>
          </p:cxnSp>
          <p:sp>
            <p:nvSpPr>
              <p:cNvPr id="23" name="TextBox 48"/>
              <p:cNvSpPr txBox="1"/>
              <p:nvPr/>
            </p:nvSpPr>
            <p:spPr>
              <a:xfrm>
                <a:off x="1381473" y="1433056"/>
                <a:ext cx="916452" cy="76203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3200" b="1" i="0" u="none" strike="noStrike" kern="1200" cap="none" spc="0" baseline="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Times New Roman" panose="02020603050405020304" pitchFamily="18" charset="0"/>
                    <a:ea typeface="Segoe UI Emoji" pitchFamily="34"/>
                    <a:cs typeface="Times New Roman" panose="02020603050405020304" pitchFamily="18" charset="0"/>
                  </a:rPr>
                  <a:t>I</a:t>
                </a:r>
                <a:endParaRPr lang="ru-RU" sz="3200" b="1" i="0" u="none" strike="noStrike" kern="1200" cap="none" spc="0" baseline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Полилиния 49"/>
              <p:cNvSpPr/>
              <p:nvPr/>
            </p:nvSpPr>
            <p:spPr>
              <a:xfrm>
                <a:off x="2528974" y="2377339"/>
                <a:ext cx="112910" cy="12788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*/ 0 f7 1"/>
                  <a:gd name="f15" fmla="*/ f5 f0 1"/>
                  <a:gd name="f16" fmla="*/ f9 f0 1"/>
                  <a:gd name="f17" fmla="+- f6 0 f5"/>
                  <a:gd name="f18" fmla="*/ f11 f0 1"/>
                  <a:gd name="f19" fmla="*/ f14 1 f2"/>
                  <a:gd name="f20" fmla="*/ f15 1 f2"/>
                  <a:gd name="f21" fmla="*/ f16 1 f2"/>
                  <a:gd name="f22" fmla="*/ f17 1 21600"/>
                  <a:gd name="f23" fmla="*/ f18 1 f2"/>
                  <a:gd name="f24" fmla="+- 0 0 f19"/>
                  <a:gd name="f25" fmla="+- f20 0 f1"/>
                  <a:gd name="f26" fmla="+- f21 0 f1"/>
                  <a:gd name="f27" fmla="*/ 3180 f22 1"/>
                  <a:gd name="f28" fmla="*/ 18420 f22 1"/>
                  <a:gd name="f29" fmla="*/ 10800 f22 1"/>
                  <a:gd name="f30" fmla="*/ 0 f22 1"/>
                  <a:gd name="f31" fmla="*/ 3163 f22 1"/>
                  <a:gd name="f32" fmla="*/ 18437 f22 1"/>
                  <a:gd name="f33" fmla="*/ 21600 f22 1"/>
                  <a:gd name="f34" fmla="+- f23 0 f1"/>
                  <a:gd name="f35" fmla="*/ f24 f0 1"/>
                  <a:gd name="f36" fmla="+- f26 0 f25"/>
                  <a:gd name="f37" fmla="*/ f29 1 f22"/>
                  <a:gd name="f38" fmla="*/ f30 1 f22"/>
                  <a:gd name="f39" fmla="*/ f31 1 f22"/>
                  <a:gd name="f40" fmla="*/ f32 1 f22"/>
                  <a:gd name="f41" fmla="*/ f33 1 f22"/>
                  <a:gd name="f42" fmla="*/ f27 1 f22"/>
                  <a:gd name="f43" fmla="*/ f28 1 f22"/>
                  <a:gd name="f44" fmla="*/ f35 1 f7"/>
                  <a:gd name="f45" fmla="*/ f42 f12 1"/>
                  <a:gd name="f46" fmla="*/ f43 f12 1"/>
                  <a:gd name="f47" fmla="*/ f43 f13 1"/>
                  <a:gd name="f48" fmla="*/ f42 f13 1"/>
                  <a:gd name="f49" fmla="*/ f37 f12 1"/>
                  <a:gd name="f50" fmla="*/ f38 f13 1"/>
                  <a:gd name="f51" fmla="*/ f39 f12 1"/>
                  <a:gd name="f52" fmla="*/ f39 f13 1"/>
                  <a:gd name="f53" fmla="*/ f38 f12 1"/>
                  <a:gd name="f54" fmla="*/ f37 f13 1"/>
                  <a:gd name="f55" fmla="*/ f40 f13 1"/>
                  <a:gd name="f56" fmla="*/ f41 f13 1"/>
                  <a:gd name="f57" fmla="*/ f40 f12 1"/>
                  <a:gd name="f58" fmla="*/ f41 f12 1"/>
                  <a:gd name="f59" fmla="+- f44 0 f1"/>
                  <a:gd name="f60" fmla="+- f59 f1 0"/>
                  <a:gd name="f61" fmla="*/ f60 f7 1"/>
                  <a:gd name="f62" fmla="*/ f61 1 f0"/>
                  <a:gd name="f63" fmla="+- 0 0 f62"/>
                  <a:gd name="f64" fmla="+- 0 0 f63"/>
                  <a:gd name="f65" fmla="*/ f64 f0 1"/>
                  <a:gd name="f66" fmla="*/ f65 1 f7"/>
                  <a:gd name="f67" fmla="+- f66 0 f1"/>
                  <a:gd name="f68" fmla="cos 1 f67"/>
                  <a:gd name="f69" fmla="sin 1 f67"/>
                  <a:gd name="f70" fmla="+- 0 0 f68"/>
                  <a:gd name="f71" fmla="+- 0 0 f69"/>
                  <a:gd name="f72" fmla="+- 0 0 f70"/>
                  <a:gd name="f73" fmla="+- 0 0 f71"/>
                  <a:gd name="f74" fmla="val f72"/>
                  <a:gd name="f75" fmla="val f73"/>
                  <a:gd name="f76" fmla="+- 0 0 f74"/>
                  <a:gd name="f77" fmla="+- 0 0 f75"/>
                  <a:gd name="f78" fmla="*/ 10800 f76 1"/>
                  <a:gd name="f79" fmla="*/ 10800 f77 1"/>
                  <a:gd name="f80" fmla="*/ f78 f78 1"/>
                  <a:gd name="f81" fmla="*/ f79 f79 1"/>
                  <a:gd name="f82" fmla="+- f80 f81 0"/>
                  <a:gd name="f83" fmla="sqrt f82"/>
                  <a:gd name="f84" fmla="*/ f8 1 f83"/>
                  <a:gd name="f85" fmla="*/ f76 f84 1"/>
                  <a:gd name="f86" fmla="*/ f77 f84 1"/>
                  <a:gd name="f87" fmla="+- 10800 0 f85"/>
                  <a:gd name="f88" fmla="+- 10800 0 f86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49" y="f50"/>
                  </a:cxn>
                  <a:cxn ang="f34">
                    <a:pos x="f51" y="f52"/>
                  </a:cxn>
                  <a:cxn ang="f34">
                    <a:pos x="f53" y="f54"/>
                  </a:cxn>
                  <a:cxn ang="f34">
                    <a:pos x="f51" y="f55"/>
                  </a:cxn>
                  <a:cxn ang="f34">
                    <a:pos x="f49" y="f56"/>
                  </a:cxn>
                  <a:cxn ang="f34">
                    <a:pos x="f57" y="f55"/>
                  </a:cxn>
                  <a:cxn ang="f34">
                    <a:pos x="f58" y="f54"/>
                  </a:cxn>
                  <a:cxn ang="f34">
                    <a:pos x="f57" y="f52"/>
                  </a:cxn>
                </a:cxnLst>
                <a:rect l="f45" t="f48" r="f46" b="f47"/>
                <a:pathLst>
                  <a:path w="21600" h="21600">
                    <a:moveTo>
                      <a:pt x="f87" y="f88"/>
                    </a:moveTo>
                    <a:arcTo wR="f10" hR="f10" stAng="f25" swAng="f36"/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0" tIns="0" rIns="0" bIns="0" anchor="ctr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TextBox 28"/>
            <p:cNvSpPr txBox="1"/>
            <p:nvPr/>
          </p:nvSpPr>
          <p:spPr>
            <a:xfrm>
              <a:off x="703786" y="2159181"/>
              <a:ext cx="435912" cy="494394"/>
            </a:xfrm>
            <a:prstGeom prst="rect">
              <a:avLst/>
            </a:prstGeom>
            <a:noFill/>
            <a:ln w="28575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800" b="1" i="0" u="none" strike="noStrike" kern="1200" cap="none" spc="0" baseline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"/>
                  <a:cs typeface="Times New Roman" panose="02020603050405020304" pitchFamily="18" charset="0"/>
                </a:rPr>
                <a:t>+</a:t>
              </a:r>
              <a:endParaRPr lang="ru-RU" sz="2800" b="1" i="0" u="none" strike="noStrike" kern="1200" cap="none" spc="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9"/>
            <p:cNvSpPr txBox="1"/>
            <p:nvPr/>
          </p:nvSpPr>
          <p:spPr>
            <a:xfrm>
              <a:off x="743242" y="4086133"/>
              <a:ext cx="438948" cy="378067"/>
            </a:xfrm>
            <a:prstGeom prst="rect">
              <a:avLst/>
            </a:prstGeom>
            <a:noFill/>
            <a:ln w="28575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"/>
                  <a:cs typeface="Times New Roman" panose="02020603050405020304" pitchFamily="18" charset="0"/>
                </a:rPr>
                <a:t>_</a:t>
              </a:r>
              <a:endParaRPr lang="ru-RU" sz="2000" b="1" i="0" u="none" strike="noStrike" kern="1200" cap="none" spc="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TextBox 51"/>
          <p:cNvSpPr txBox="1"/>
          <p:nvPr/>
        </p:nvSpPr>
        <p:spPr>
          <a:xfrm>
            <a:off x="3168269" y="4429132"/>
            <a:ext cx="1909974" cy="4718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U </a:t>
            </a: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= </a:t>
            </a: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U</a:t>
            </a:r>
            <a:r>
              <a:rPr lang="en-US" sz="2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1 </a:t>
            </a: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= </a:t>
            </a: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U</a:t>
            </a:r>
            <a:r>
              <a:rPr lang="en-US" sz="22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2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8" name="TextBox 52"/>
              <p:cNvSpPr txBox="1"/>
              <p:nvPr/>
            </p:nvSpPr>
            <p:spPr>
              <a:xfrm>
                <a:off x="3013194" y="5097087"/>
                <a:ext cx="2375570" cy="7960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anchor="t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3200" b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𝐈</m:t>
                          </m:r>
                          <m:r>
                            <a:rPr lang="ru-RU" sz="3200" b="0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r>
                            <a:rPr lang="ru-RU" sz="32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ru-RU" sz="32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ru-RU" sz="3200" b="0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3200" b="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32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ru-RU" sz="32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5400" b="1" i="0" u="none" strike="noStrike" kern="1200" cap="none" spc="0" baseline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194" y="5097087"/>
                <a:ext cx="2375570" cy="79609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9" name="TextBox 53"/>
              <p:cNvSpPr txBox="1"/>
              <p:nvPr/>
            </p:nvSpPr>
            <p:spPr>
              <a:xfrm>
                <a:off x="3348507" y="5523241"/>
                <a:ext cx="1862613" cy="6903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anchor="t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ru-RU" sz="32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𝐑</m:t>
                        </m:r>
                      </m:e>
                      <m:sub>
                        <m:r>
                          <a:rPr lang="ru-RU" sz="3200" b="0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э</m:t>
                        </m:r>
                      </m:sub>
                    </m:sSub>
                  </m:oMath>
                </a14:m>
                <a:r>
                  <a:rPr lang="en-US" sz="5400" b="1" i="0" u="none" strike="noStrike" kern="1200" cap="none" spc="0" baseline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Times New Roman" panose="02020603050405020304" pitchFamily="18" charset="0"/>
                    <a:ea typeface="HG Mincho Light J" pitchFamily="2"/>
                    <a:cs typeface="Times New Roman" panose="02020603050405020304" pitchFamily="18" charset="0"/>
                  </a:rPr>
                  <a:t>=?</a:t>
                </a:r>
              </a:p>
            </p:txBody>
          </p:sp>
        </mc:Choice>
        <mc:Fallback>
          <p:sp>
            <p:nvSpPr>
              <p:cNvPr id="29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507" y="5523241"/>
                <a:ext cx="1862613" cy="690328"/>
              </a:xfrm>
              <a:prstGeom prst="rect">
                <a:avLst/>
              </a:prstGeom>
              <a:blipFill rotWithShape="1">
                <a:blip r:embed="rId6"/>
                <a:stretch>
                  <a:fillRect t="-30973" r="-6209" b="-796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Прямая соединительная линия 30"/>
          <p:cNvCxnSpPr/>
          <p:nvPr/>
        </p:nvCxnSpPr>
        <p:spPr>
          <a:xfrm flipH="1">
            <a:off x="2490244" y="2108452"/>
            <a:ext cx="291914" cy="354454"/>
          </a:xfrm>
          <a:prstGeom prst="straightConnector1">
            <a:avLst/>
          </a:prstGeom>
          <a:noFill/>
          <a:ln w="9528">
            <a:solidFill>
              <a:srgbClr val="000000"/>
            </a:solidFill>
            <a:prstDash val="solid"/>
          </a:ln>
        </p:spPr>
      </p:cxnSp>
      <p:cxnSp>
        <p:nvCxnSpPr>
          <p:cNvPr id="31" name="Прямая соединительная линия 33"/>
          <p:cNvCxnSpPr/>
          <p:nvPr/>
        </p:nvCxnSpPr>
        <p:spPr>
          <a:xfrm flipH="1">
            <a:off x="2577958" y="3691062"/>
            <a:ext cx="211745" cy="291823"/>
          </a:xfrm>
          <a:prstGeom prst="straightConnector1">
            <a:avLst/>
          </a:prstGeom>
          <a:noFill/>
          <a:ln w="9528">
            <a:solidFill>
              <a:srgbClr val="000000"/>
            </a:solidFill>
            <a:prstDash val="solid"/>
          </a:ln>
        </p:spPr>
      </p:cxnSp>
      <p:sp>
        <p:nvSpPr>
          <p:cNvPr id="32" name="Овал 35"/>
          <p:cNvSpPr/>
          <p:nvPr/>
        </p:nvSpPr>
        <p:spPr>
          <a:xfrm>
            <a:off x="2645779" y="3812635"/>
            <a:ext cx="62717" cy="5525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3" name="Овал 36"/>
          <p:cNvSpPr/>
          <p:nvPr/>
        </p:nvSpPr>
        <p:spPr>
          <a:xfrm>
            <a:off x="2585301" y="2269694"/>
            <a:ext cx="62717" cy="5525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90244" y="2087104"/>
            <a:ext cx="299459" cy="3793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85301" y="3691062"/>
            <a:ext cx="204402" cy="291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201" y="2209479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200" y="3736435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62669232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714480" y="571480"/>
            <a:ext cx="5643602" cy="769441"/>
          </a:xfr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Параллельное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соединение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17"/>
              <p:cNvSpPr txBox="1"/>
              <p:nvPr/>
            </p:nvSpPr>
            <p:spPr>
              <a:xfrm>
                <a:off x="3481884" y="4885672"/>
                <a:ext cx="5050556" cy="13105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anchor="t" anchorCtr="0" compatLnSpc="0"/>
              <a:lstStyle/>
              <a:p>
                <a:pPr lvl="0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32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ru-RU" sz="3200" b="0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э</m:t>
                          </m:r>
                        </m:sub>
                      </m:sSub>
                      <m:r>
                        <a:rPr lang="ru-RU" sz="3200" b="0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200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  <a:cs typeface="Times New Roman"/>
                            </a:rPr>
                            <m:t>∙</m:t>
                          </m:r>
                          <m:sSub>
                            <m:sSubPr>
                              <m:ctrlPr>
                                <a:rPr lang="ru-RU" sz="3200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3200" b="0" i="1" smtClean="0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3200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3200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3200" b="0" i="1" smtClean="0">
                                  <a:solidFill>
                                    <a:srgbClr val="00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b="1" i="0" u="none" strike="noStrike" kern="1200" cap="none" spc="0" baseline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884" y="4885672"/>
                <a:ext cx="5050556" cy="13105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27"/>
          <p:cNvGrpSpPr/>
          <p:nvPr/>
        </p:nvGrpSpPr>
        <p:grpSpPr>
          <a:xfrm>
            <a:off x="2555776" y="1893262"/>
            <a:ext cx="3960440" cy="2139813"/>
            <a:chOff x="628668" y="1265080"/>
            <a:chExt cx="4412611" cy="3177677"/>
          </a:xfrm>
        </p:grpSpPr>
        <p:grpSp>
          <p:nvGrpSpPr>
            <p:cNvPr id="5" name="Группа 28"/>
            <p:cNvGrpSpPr/>
            <p:nvPr/>
          </p:nvGrpSpPr>
          <p:grpSpPr>
            <a:xfrm>
              <a:off x="1107210" y="1265080"/>
              <a:ext cx="3934069" cy="3163560"/>
              <a:chOff x="1107210" y="1265080"/>
              <a:chExt cx="3934069" cy="3163560"/>
            </a:xfrm>
          </p:grpSpPr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6" name="TextBox 31"/>
                  <p:cNvSpPr txBox="1"/>
                  <p:nvPr/>
                </p:nvSpPr>
                <p:spPr>
                  <a:xfrm>
                    <a:off x="3213025" y="1265080"/>
                    <a:ext cx="565254" cy="565172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vert="horz" wrap="square" lIns="0" tIns="0" rIns="0" bIns="0" anchor="t" anchorCtr="0" compatLnSpc="0"/>
                  <a:lstStyle/>
                  <a:p>
                    <a:pPr marL="0" marR="0" lvl="0" indent="0" algn="l" defTabSz="914400" rtl="0" fontAlgn="auto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3200" b="1" i="0" u="none" strike="noStrike" kern="1200" cap="none" spc="0" baseline="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FillTx/>
                      <a:latin typeface="Times New Roman" panose="02020603050405020304" pitchFamily="18" charset="0"/>
                      <a:ea typeface="HG Mincho Light J" pitchFamily="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6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13025" y="1265080"/>
                    <a:ext cx="565254" cy="56517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Полилиния 32"/>
              <p:cNvSpPr/>
              <p:nvPr/>
            </p:nvSpPr>
            <p:spPr>
              <a:xfrm>
                <a:off x="2882581" y="1819192"/>
                <a:ext cx="1271255" cy="33979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0" tIns="0" rIns="0" bIns="0" anchor="ctr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Прямая соединительная линия 33"/>
              <p:cNvSpPr/>
              <p:nvPr/>
            </p:nvSpPr>
            <p:spPr>
              <a:xfrm flipH="1" flipV="1">
                <a:off x="1138391" y="2414921"/>
                <a:ext cx="1403247" cy="43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Прямая соединительная линия 34"/>
              <p:cNvSpPr/>
              <p:nvPr/>
            </p:nvSpPr>
            <p:spPr>
              <a:xfrm flipV="1">
                <a:off x="4444066" y="2469300"/>
                <a:ext cx="597212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Прямая соединительная линия 35"/>
              <p:cNvSpPr/>
              <p:nvPr/>
            </p:nvSpPr>
            <p:spPr>
              <a:xfrm>
                <a:off x="5030672" y="2469300"/>
                <a:ext cx="10607" cy="195933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Прямая соединительная линия 36"/>
              <p:cNvSpPr/>
              <p:nvPr/>
            </p:nvSpPr>
            <p:spPr>
              <a:xfrm flipH="1">
                <a:off x="1188253" y="4428640"/>
                <a:ext cx="3842418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Полилиния 37"/>
              <p:cNvSpPr/>
              <p:nvPr/>
            </p:nvSpPr>
            <p:spPr>
              <a:xfrm>
                <a:off x="4377004" y="2393871"/>
                <a:ext cx="112910" cy="12788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*/ 0 f7 1"/>
                  <a:gd name="f15" fmla="*/ f5 f0 1"/>
                  <a:gd name="f16" fmla="*/ f9 f0 1"/>
                  <a:gd name="f17" fmla="+- f6 0 f5"/>
                  <a:gd name="f18" fmla="*/ f11 f0 1"/>
                  <a:gd name="f19" fmla="*/ f14 1 f2"/>
                  <a:gd name="f20" fmla="*/ f15 1 f2"/>
                  <a:gd name="f21" fmla="*/ f16 1 f2"/>
                  <a:gd name="f22" fmla="*/ f17 1 21600"/>
                  <a:gd name="f23" fmla="*/ f18 1 f2"/>
                  <a:gd name="f24" fmla="+- 0 0 f19"/>
                  <a:gd name="f25" fmla="+- f20 0 f1"/>
                  <a:gd name="f26" fmla="+- f21 0 f1"/>
                  <a:gd name="f27" fmla="*/ 3180 f22 1"/>
                  <a:gd name="f28" fmla="*/ 18420 f22 1"/>
                  <a:gd name="f29" fmla="*/ 10800 f22 1"/>
                  <a:gd name="f30" fmla="*/ 0 f22 1"/>
                  <a:gd name="f31" fmla="*/ 3163 f22 1"/>
                  <a:gd name="f32" fmla="*/ 18437 f22 1"/>
                  <a:gd name="f33" fmla="*/ 21600 f22 1"/>
                  <a:gd name="f34" fmla="+- f23 0 f1"/>
                  <a:gd name="f35" fmla="*/ f24 f0 1"/>
                  <a:gd name="f36" fmla="+- f26 0 f25"/>
                  <a:gd name="f37" fmla="*/ f29 1 f22"/>
                  <a:gd name="f38" fmla="*/ f30 1 f22"/>
                  <a:gd name="f39" fmla="*/ f31 1 f22"/>
                  <a:gd name="f40" fmla="*/ f32 1 f22"/>
                  <a:gd name="f41" fmla="*/ f33 1 f22"/>
                  <a:gd name="f42" fmla="*/ f27 1 f22"/>
                  <a:gd name="f43" fmla="*/ f28 1 f22"/>
                  <a:gd name="f44" fmla="*/ f35 1 f7"/>
                  <a:gd name="f45" fmla="*/ f42 f12 1"/>
                  <a:gd name="f46" fmla="*/ f43 f12 1"/>
                  <a:gd name="f47" fmla="*/ f43 f13 1"/>
                  <a:gd name="f48" fmla="*/ f42 f13 1"/>
                  <a:gd name="f49" fmla="*/ f37 f12 1"/>
                  <a:gd name="f50" fmla="*/ f38 f13 1"/>
                  <a:gd name="f51" fmla="*/ f39 f12 1"/>
                  <a:gd name="f52" fmla="*/ f39 f13 1"/>
                  <a:gd name="f53" fmla="*/ f38 f12 1"/>
                  <a:gd name="f54" fmla="*/ f37 f13 1"/>
                  <a:gd name="f55" fmla="*/ f40 f13 1"/>
                  <a:gd name="f56" fmla="*/ f41 f13 1"/>
                  <a:gd name="f57" fmla="*/ f40 f12 1"/>
                  <a:gd name="f58" fmla="*/ f41 f12 1"/>
                  <a:gd name="f59" fmla="+- f44 0 f1"/>
                  <a:gd name="f60" fmla="+- f59 f1 0"/>
                  <a:gd name="f61" fmla="*/ f60 f7 1"/>
                  <a:gd name="f62" fmla="*/ f61 1 f0"/>
                  <a:gd name="f63" fmla="+- 0 0 f62"/>
                  <a:gd name="f64" fmla="+- 0 0 f63"/>
                  <a:gd name="f65" fmla="*/ f64 f0 1"/>
                  <a:gd name="f66" fmla="*/ f65 1 f7"/>
                  <a:gd name="f67" fmla="+- f66 0 f1"/>
                  <a:gd name="f68" fmla="cos 1 f67"/>
                  <a:gd name="f69" fmla="sin 1 f67"/>
                  <a:gd name="f70" fmla="+- 0 0 f68"/>
                  <a:gd name="f71" fmla="+- 0 0 f69"/>
                  <a:gd name="f72" fmla="+- 0 0 f70"/>
                  <a:gd name="f73" fmla="+- 0 0 f71"/>
                  <a:gd name="f74" fmla="val f72"/>
                  <a:gd name="f75" fmla="val f73"/>
                  <a:gd name="f76" fmla="+- 0 0 f74"/>
                  <a:gd name="f77" fmla="+- 0 0 f75"/>
                  <a:gd name="f78" fmla="*/ 10800 f76 1"/>
                  <a:gd name="f79" fmla="*/ 10800 f77 1"/>
                  <a:gd name="f80" fmla="*/ f78 f78 1"/>
                  <a:gd name="f81" fmla="*/ f79 f79 1"/>
                  <a:gd name="f82" fmla="+- f80 f81 0"/>
                  <a:gd name="f83" fmla="sqrt f82"/>
                  <a:gd name="f84" fmla="*/ f8 1 f83"/>
                  <a:gd name="f85" fmla="*/ f76 f84 1"/>
                  <a:gd name="f86" fmla="*/ f77 f84 1"/>
                  <a:gd name="f87" fmla="+- 10800 0 f85"/>
                  <a:gd name="f88" fmla="+- 10800 0 f86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49" y="f50"/>
                  </a:cxn>
                  <a:cxn ang="f34">
                    <a:pos x="f51" y="f52"/>
                  </a:cxn>
                  <a:cxn ang="f34">
                    <a:pos x="f53" y="f54"/>
                  </a:cxn>
                  <a:cxn ang="f34">
                    <a:pos x="f51" y="f55"/>
                  </a:cxn>
                  <a:cxn ang="f34">
                    <a:pos x="f49" y="f56"/>
                  </a:cxn>
                  <a:cxn ang="f34">
                    <a:pos x="f57" y="f55"/>
                  </a:cxn>
                  <a:cxn ang="f34">
                    <a:pos x="f58" y="f54"/>
                  </a:cxn>
                  <a:cxn ang="f34">
                    <a:pos x="f57" y="f52"/>
                  </a:cxn>
                </a:cxnLst>
                <a:rect l="f45" t="f48" r="f46" b="f47"/>
                <a:pathLst>
                  <a:path w="21600" h="21600">
                    <a:moveTo>
                      <a:pt x="f87" y="f88"/>
                    </a:moveTo>
                    <a:arcTo wR="f10" hR="f10" stAng="f25" swAng="f36"/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0" tIns="0" rIns="0" bIns="0" anchor="ctr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13" name="TextBox 38"/>
                  <p:cNvSpPr txBox="1"/>
                  <p:nvPr/>
                </p:nvSpPr>
                <p:spPr>
                  <a:xfrm>
                    <a:off x="3225974" y="3316616"/>
                    <a:ext cx="539358" cy="564779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vert="horz" wrap="square" lIns="0" tIns="0" rIns="0" bIns="0" anchor="t" anchorCtr="0" compatLnSpc="0"/>
                  <a:lstStyle/>
                  <a:p>
                    <a:pPr marL="0" marR="0" lvl="0" indent="0" algn="l" defTabSz="914400" rtl="0" fontAlgn="auto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b="1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b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ru-RU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3200" b="1" i="0" u="none" strike="noStrike" kern="1200" cap="none" spc="0" baseline="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FillTx/>
                      <a:latin typeface="Times New Roman" panose="02020603050405020304" pitchFamily="18" charset="0"/>
                      <a:ea typeface="HG Mincho Light J" pitchFamily="2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13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25974" y="3316616"/>
                    <a:ext cx="539358" cy="56477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TextBox 39"/>
              <p:cNvSpPr txBox="1"/>
              <p:nvPr/>
            </p:nvSpPr>
            <p:spPr>
              <a:xfrm>
                <a:off x="1744858" y="1795890"/>
                <a:ext cx="225811" cy="56517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square" lIns="0" tIns="0" rIns="0" bIns="0" anchor="t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3200" b="0" i="0" u="none" strike="noStrike" kern="1200" cap="none" spc="0" baseline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40"/>
              <p:cNvSpPr txBox="1"/>
              <p:nvPr/>
            </p:nvSpPr>
            <p:spPr>
              <a:xfrm>
                <a:off x="1107210" y="3201552"/>
                <a:ext cx="451987" cy="60568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square" lIns="0" tIns="0" rIns="0" bIns="0" anchor="t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3200" b="1" i="0" u="none" strike="noStrike" kern="1200" cap="none" spc="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Times New Roman" panose="02020603050405020304" pitchFamily="18" charset="0"/>
                    <a:ea typeface="HG Mincho Light J" pitchFamily="2"/>
                    <a:cs typeface="Times New Roman" panose="02020603050405020304" pitchFamily="18" charset="0"/>
                  </a:rPr>
                  <a:t>U</a:t>
                </a:r>
              </a:p>
            </p:txBody>
          </p:sp>
          <p:sp>
            <p:nvSpPr>
              <p:cNvPr id="16" name="Прямая соединительная линия 41"/>
              <p:cNvSpPr/>
              <p:nvPr/>
            </p:nvSpPr>
            <p:spPr>
              <a:xfrm>
                <a:off x="2541629" y="1978569"/>
                <a:ext cx="0" cy="10802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Прямая соединительная линия 42"/>
              <p:cNvSpPr/>
              <p:nvPr/>
            </p:nvSpPr>
            <p:spPr>
              <a:xfrm>
                <a:off x="2542032" y="1978569"/>
                <a:ext cx="33907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Прямая соединительная линия 43"/>
              <p:cNvSpPr/>
              <p:nvPr/>
            </p:nvSpPr>
            <p:spPr>
              <a:xfrm>
                <a:off x="2542032" y="3058805"/>
                <a:ext cx="33907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Прямая соединительная линия 44"/>
              <p:cNvSpPr/>
              <p:nvPr/>
            </p:nvSpPr>
            <p:spPr>
              <a:xfrm>
                <a:off x="4153835" y="1978569"/>
                <a:ext cx="273908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Прямая соединительная линия 45"/>
              <p:cNvSpPr/>
              <p:nvPr/>
            </p:nvSpPr>
            <p:spPr>
              <a:xfrm>
                <a:off x="4088666" y="3058805"/>
                <a:ext cx="33907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Прямая соединительная линия 46"/>
              <p:cNvSpPr/>
              <p:nvPr/>
            </p:nvSpPr>
            <p:spPr>
              <a:xfrm>
                <a:off x="4433459" y="1978569"/>
                <a:ext cx="0" cy="10802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126004" tIns="80997" rIns="126004" bIns="80997" anchor="ctr" anchorCtr="1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Полилиния 47"/>
              <p:cNvSpPr/>
              <p:nvPr/>
            </p:nvSpPr>
            <p:spPr>
              <a:xfrm>
                <a:off x="2887715" y="2910490"/>
                <a:ext cx="1215878" cy="2864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solidFill>
                <a:srgbClr val="FFFFFF"/>
              </a:solidFill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0" tIns="0" rIns="0" bIns="0" anchor="ctr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3" name="Прямая со стрелкой 48"/>
              <p:cNvCxnSpPr/>
              <p:nvPr/>
            </p:nvCxnSpPr>
            <p:spPr>
              <a:xfrm>
                <a:off x="2017038" y="2414921"/>
                <a:ext cx="114309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prstDash val="solid"/>
                <a:tailEnd type="arrow"/>
              </a:ln>
            </p:spPr>
          </p:cxnSp>
          <p:sp>
            <p:nvSpPr>
              <p:cNvPr id="24" name="TextBox 49"/>
              <p:cNvSpPr txBox="1"/>
              <p:nvPr/>
            </p:nvSpPr>
            <p:spPr>
              <a:xfrm>
                <a:off x="1283203" y="1422202"/>
                <a:ext cx="970920" cy="86840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3200" b="1" i="0" u="none" strike="noStrike" kern="1200" cap="none" spc="0" baseline="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Times New Roman" panose="02020603050405020304" pitchFamily="18" charset="0"/>
                    <a:ea typeface="Segoe UI Emoji" pitchFamily="34"/>
                    <a:cs typeface="Times New Roman" panose="02020603050405020304" pitchFamily="18" charset="0"/>
                  </a:rPr>
                  <a:t>I</a:t>
                </a:r>
                <a:endParaRPr lang="ru-RU" sz="3200" b="1" i="0" u="none" strike="noStrike" kern="1200" cap="none" spc="0" baseline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Полилиния 50"/>
              <p:cNvSpPr/>
              <p:nvPr/>
            </p:nvSpPr>
            <p:spPr>
              <a:xfrm>
                <a:off x="2485174" y="2353135"/>
                <a:ext cx="112910" cy="12788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1600"/>
                  <a:gd name="f7" fmla="*/ 5419351 1 1725033"/>
                  <a:gd name="f8" fmla="*/ 10800 10800 1"/>
                  <a:gd name="f9" fmla="+- 0 0 360"/>
                  <a:gd name="f10" fmla="val 10800"/>
                  <a:gd name="f11" fmla="+- 0 0 0"/>
                  <a:gd name="f12" fmla="*/ f3 1 21600"/>
                  <a:gd name="f13" fmla="*/ f4 1 21600"/>
                  <a:gd name="f14" fmla="*/ 0 f7 1"/>
                  <a:gd name="f15" fmla="*/ f5 f0 1"/>
                  <a:gd name="f16" fmla="*/ f9 f0 1"/>
                  <a:gd name="f17" fmla="+- f6 0 f5"/>
                  <a:gd name="f18" fmla="*/ f11 f0 1"/>
                  <a:gd name="f19" fmla="*/ f14 1 f2"/>
                  <a:gd name="f20" fmla="*/ f15 1 f2"/>
                  <a:gd name="f21" fmla="*/ f16 1 f2"/>
                  <a:gd name="f22" fmla="*/ f17 1 21600"/>
                  <a:gd name="f23" fmla="*/ f18 1 f2"/>
                  <a:gd name="f24" fmla="+- 0 0 f19"/>
                  <a:gd name="f25" fmla="+- f20 0 f1"/>
                  <a:gd name="f26" fmla="+- f21 0 f1"/>
                  <a:gd name="f27" fmla="*/ 3180 f22 1"/>
                  <a:gd name="f28" fmla="*/ 18420 f22 1"/>
                  <a:gd name="f29" fmla="*/ 10800 f22 1"/>
                  <a:gd name="f30" fmla="*/ 0 f22 1"/>
                  <a:gd name="f31" fmla="*/ 3163 f22 1"/>
                  <a:gd name="f32" fmla="*/ 18437 f22 1"/>
                  <a:gd name="f33" fmla="*/ 21600 f22 1"/>
                  <a:gd name="f34" fmla="+- f23 0 f1"/>
                  <a:gd name="f35" fmla="*/ f24 f0 1"/>
                  <a:gd name="f36" fmla="+- f26 0 f25"/>
                  <a:gd name="f37" fmla="*/ f29 1 f22"/>
                  <a:gd name="f38" fmla="*/ f30 1 f22"/>
                  <a:gd name="f39" fmla="*/ f31 1 f22"/>
                  <a:gd name="f40" fmla="*/ f32 1 f22"/>
                  <a:gd name="f41" fmla="*/ f33 1 f22"/>
                  <a:gd name="f42" fmla="*/ f27 1 f22"/>
                  <a:gd name="f43" fmla="*/ f28 1 f22"/>
                  <a:gd name="f44" fmla="*/ f35 1 f7"/>
                  <a:gd name="f45" fmla="*/ f42 f12 1"/>
                  <a:gd name="f46" fmla="*/ f43 f12 1"/>
                  <a:gd name="f47" fmla="*/ f43 f13 1"/>
                  <a:gd name="f48" fmla="*/ f42 f13 1"/>
                  <a:gd name="f49" fmla="*/ f37 f12 1"/>
                  <a:gd name="f50" fmla="*/ f38 f13 1"/>
                  <a:gd name="f51" fmla="*/ f39 f12 1"/>
                  <a:gd name="f52" fmla="*/ f39 f13 1"/>
                  <a:gd name="f53" fmla="*/ f38 f12 1"/>
                  <a:gd name="f54" fmla="*/ f37 f13 1"/>
                  <a:gd name="f55" fmla="*/ f40 f13 1"/>
                  <a:gd name="f56" fmla="*/ f41 f13 1"/>
                  <a:gd name="f57" fmla="*/ f40 f12 1"/>
                  <a:gd name="f58" fmla="*/ f41 f12 1"/>
                  <a:gd name="f59" fmla="+- f44 0 f1"/>
                  <a:gd name="f60" fmla="+- f59 f1 0"/>
                  <a:gd name="f61" fmla="*/ f60 f7 1"/>
                  <a:gd name="f62" fmla="*/ f61 1 f0"/>
                  <a:gd name="f63" fmla="+- 0 0 f62"/>
                  <a:gd name="f64" fmla="+- 0 0 f63"/>
                  <a:gd name="f65" fmla="*/ f64 f0 1"/>
                  <a:gd name="f66" fmla="*/ f65 1 f7"/>
                  <a:gd name="f67" fmla="+- f66 0 f1"/>
                  <a:gd name="f68" fmla="cos 1 f67"/>
                  <a:gd name="f69" fmla="sin 1 f67"/>
                  <a:gd name="f70" fmla="+- 0 0 f68"/>
                  <a:gd name="f71" fmla="+- 0 0 f69"/>
                  <a:gd name="f72" fmla="+- 0 0 f70"/>
                  <a:gd name="f73" fmla="+- 0 0 f71"/>
                  <a:gd name="f74" fmla="val f72"/>
                  <a:gd name="f75" fmla="val f73"/>
                  <a:gd name="f76" fmla="+- 0 0 f74"/>
                  <a:gd name="f77" fmla="+- 0 0 f75"/>
                  <a:gd name="f78" fmla="*/ 10800 f76 1"/>
                  <a:gd name="f79" fmla="*/ 10800 f77 1"/>
                  <a:gd name="f80" fmla="*/ f78 f78 1"/>
                  <a:gd name="f81" fmla="*/ f79 f79 1"/>
                  <a:gd name="f82" fmla="+- f80 f81 0"/>
                  <a:gd name="f83" fmla="sqrt f82"/>
                  <a:gd name="f84" fmla="*/ f8 1 f83"/>
                  <a:gd name="f85" fmla="*/ f76 f84 1"/>
                  <a:gd name="f86" fmla="*/ f77 f84 1"/>
                  <a:gd name="f87" fmla="+- 10800 0 f85"/>
                  <a:gd name="f88" fmla="+- 10800 0 f86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4">
                    <a:pos x="f49" y="f50"/>
                  </a:cxn>
                  <a:cxn ang="f34">
                    <a:pos x="f51" y="f52"/>
                  </a:cxn>
                  <a:cxn ang="f34">
                    <a:pos x="f53" y="f54"/>
                  </a:cxn>
                  <a:cxn ang="f34">
                    <a:pos x="f51" y="f55"/>
                  </a:cxn>
                  <a:cxn ang="f34">
                    <a:pos x="f49" y="f56"/>
                  </a:cxn>
                  <a:cxn ang="f34">
                    <a:pos x="f57" y="f55"/>
                  </a:cxn>
                  <a:cxn ang="f34">
                    <a:pos x="f58" y="f54"/>
                  </a:cxn>
                  <a:cxn ang="f34">
                    <a:pos x="f57" y="f52"/>
                  </a:cxn>
                </a:cxnLst>
                <a:rect l="f45" t="f48" r="f46" b="f47"/>
                <a:pathLst>
                  <a:path w="21600" h="21600">
                    <a:moveTo>
                      <a:pt x="f87" y="f88"/>
                    </a:moveTo>
                    <a:arcTo wR="f10" hR="f10" stAng="f25" swAng="f36"/>
                    <a:close/>
                  </a:path>
                </a:pathLst>
              </a:custGeom>
              <a:solidFill>
                <a:srgbClr val="000000"/>
              </a:solidFill>
              <a:ln w="28575">
                <a:solidFill>
                  <a:srgbClr val="000000"/>
                </a:solidFill>
                <a:prstDash val="solid"/>
              </a:ln>
            </p:spPr>
            <p:txBody>
              <a:bodyPr vert="horz" wrap="square" lIns="0" tIns="0" rIns="0" bIns="0" anchor="ctr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b="0" i="0" u="none" strike="noStrike" kern="1200" cap="none" spc="0" baseline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TextBox 29"/>
            <p:cNvSpPr txBox="1"/>
            <p:nvPr/>
          </p:nvSpPr>
          <p:spPr>
            <a:xfrm>
              <a:off x="659986" y="2148318"/>
              <a:ext cx="435912" cy="494395"/>
            </a:xfrm>
            <a:prstGeom prst="rect">
              <a:avLst/>
            </a:prstGeom>
            <a:noFill/>
            <a:ln w="28575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800" b="1" i="0" u="none" strike="noStrike" kern="1200" cap="none" spc="0" baseline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"/>
                  <a:cs typeface="Times New Roman" panose="02020603050405020304" pitchFamily="18" charset="0"/>
                </a:rPr>
                <a:t>+</a:t>
              </a:r>
              <a:endParaRPr lang="ru-RU" sz="2800" b="1" i="0" u="none" strike="noStrike" kern="1200" cap="none" spc="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30"/>
            <p:cNvSpPr txBox="1"/>
            <p:nvPr/>
          </p:nvSpPr>
          <p:spPr>
            <a:xfrm>
              <a:off x="628668" y="4064690"/>
              <a:ext cx="438948" cy="378067"/>
            </a:xfrm>
            <a:prstGeom prst="rect">
              <a:avLst/>
            </a:prstGeom>
            <a:noFill/>
            <a:ln w="28575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"/>
                  <a:cs typeface="Times New Roman" panose="02020603050405020304" pitchFamily="18" charset="0"/>
                </a:rPr>
                <a:t>_</a:t>
              </a:r>
              <a:endParaRPr lang="ru-RU" sz="2000" b="1" i="0" u="none" strike="noStrike" kern="1200" cap="none" spc="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8" name="TextBox 52"/>
              <p:cNvSpPr txBox="1"/>
              <p:nvPr/>
            </p:nvSpPr>
            <p:spPr>
              <a:xfrm>
                <a:off x="1283354" y="5771728"/>
                <a:ext cx="2375570" cy="7960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anchor="t" anchorCtr="0" compatLnSpc="0"/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3200" b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𝐈</m:t>
                          </m:r>
                          <m:r>
                            <a:rPr lang="ru-RU" sz="3200" b="0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=</m:t>
                          </m:r>
                          <m:r>
                            <a:rPr lang="ru-RU" sz="32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ru-RU" sz="32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ru-RU" sz="3200" b="0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3200" b="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32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ru-RU" sz="3200" b="1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5400" b="1" i="0" u="none" strike="noStrike" kern="1200" cap="none" spc="0" baseline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54" y="5771728"/>
                <a:ext cx="2375570" cy="79609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53"/>
          <p:cNvSpPr txBox="1"/>
          <p:nvPr/>
        </p:nvSpPr>
        <p:spPr>
          <a:xfrm>
            <a:off x="1571604" y="4857760"/>
            <a:ext cx="1857388" cy="4718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U </a:t>
            </a: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= </a:t>
            </a: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U</a:t>
            </a:r>
            <a:r>
              <a:rPr lang="en-US" sz="2000" b="1" i="0" u="none" strike="noStrike" kern="1200" cap="none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1 </a:t>
            </a: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= </a:t>
            </a: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U</a:t>
            </a:r>
            <a:r>
              <a:rPr lang="en-US" sz="2000" b="1" i="0" u="none" strike="noStrike" kern="1200" cap="none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pitchFamily="18" charset="0"/>
                <a:ea typeface="HG Mincho Light J" pitchFamily="2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30" name="Прямая соединительная линия 30"/>
          <p:cNvCxnSpPr/>
          <p:nvPr/>
        </p:nvCxnSpPr>
        <p:spPr>
          <a:xfrm flipH="1">
            <a:off x="2989973" y="3926367"/>
            <a:ext cx="189947" cy="219846"/>
          </a:xfrm>
          <a:prstGeom prst="straightConnector1">
            <a:avLst/>
          </a:prstGeom>
          <a:noFill/>
          <a:ln w="9528">
            <a:solidFill>
              <a:srgbClr val="000000"/>
            </a:solidFill>
            <a:prstDash val="solid"/>
          </a:ln>
        </p:spPr>
      </p:cxnSp>
      <p:cxnSp>
        <p:nvCxnSpPr>
          <p:cNvPr id="31" name="Прямая соединительная линия 32"/>
          <p:cNvCxnSpPr/>
          <p:nvPr/>
        </p:nvCxnSpPr>
        <p:spPr>
          <a:xfrm flipH="1">
            <a:off x="2939227" y="2554641"/>
            <a:ext cx="189939" cy="219835"/>
          </a:xfrm>
          <a:prstGeom prst="straightConnector1">
            <a:avLst/>
          </a:prstGeom>
          <a:noFill/>
          <a:ln w="9528">
            <a:solidFill>
              <a:srgbClr val="000000"/>
            </a:solidFill>
            <a:prstDash val="solid"/>
          </a:ln>
        </p:spPr>
      </p:cxnSp>
      <p:sp>
        <p:nvSpPr>
          <p:cNvPr id="32" name="Овал 33"/>
          <p:cNvSpPr/>
          <p:nvPr/>
        </p:nvSpPr>
        <p:spPr>
          <a:xfrm>
            <a:off x="2978391" y="2640318"/>
            <a:ext cx="64622" cy="4848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3" name="Овал 34"/>
          <p:cNvSpPr/>
          <p:nvPr/>
        </p:nvSpPr>
        <p:spPr>
          <a:xfrm>
            <a:off x="3048320" y="4007742"/>
            <a:ext cx="64622" cy="4848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39227" y="2554641"/>
            <a:ext cx="204013" cy="26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010702" y="3905782"/>
            <a:ext cx="177414" cy="240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233" y="2577178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013" y="3931789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87842085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626390" y="642918"/>
            <a:ext cx="5946006" cy="646331"/>
          </a:xfr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Параллельное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соединение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11"/>
          <p:cNvSpPr txBox="1"/>
          <p:nvPr/>
        </p:nvSpPr>
        <p:spPr>
          <a:xfrm>
            <a:off x="4422026" y="965193"/>
            <a:ext cx="502260" cy="38278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1" i="0" u="none" strike="noStrike" kern="1200" cap="none" spc="0" baseline="0">
              <a:solidFill>
                <a:srgbClr val="000000"/>
              </a:solidFill>
              <a:uFillTx/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grpSp>
        <p:nvGrpSpPr>
          <p:cNvPr id="4" name="Группа 57"/>
          <p:cNvGrpSpPr/>
          <p:nvPr/>
        </p:nvGrpSpPr>
        <p:grpSpPr>
          <a:xfrm>
            <a:off x="2357422" y="1643050"/>
            <a:ext cx="3888432" cy="2366345"/>
            <a:chOff x="934653" y="1056570"/>
            <a:chExt cx="4381293" cy="3166887"/>
          </a:xfrm>
        </p:grpSpPr>
        <p:grpSp>
          <p:nvGrpSpPr>
            <p:cNvPr id="5" name="Группа 56"/>
            <p:cNvGrpSpPr/>
            <p:nvPr/>
          </p:nvGrpSpPr>
          <p:grpSpPr>
            <a:xfrm>
              <a:off x="934653" y="1056570"/>
              <a:ext cx="4381293" cy="3166887"/>
              <a:chOff x="934653" y="1056570"/>
              <a:chExt cx="4381293" cy="3166887"/>
            </a:xfrm>
          </p:grpSpPr>
          <p:grpSp>
            <p:nvGrpSpPr>
              <p:cNvPr id="6" name="Группа 29"/>
              <p:cNvGrpSpPr/>
              <p:nvPr/>
            </p:nvGrpSpPr>
            <p:grpSpPr>
              <a:xfrm>
                <a:off x="934653" y="1056570"/>
                <a:ext cx="4381293" cy="3166887"/>
                <a:chOff x="934653" y="1056570"/>
                <a:chExt cx="4381293" cy="3166887"/>
              </a:xfrm>
            </p:grpSpPr>
            <p:grpSp>
              <p:nvGrpSpPr>
                <p:cNvPr id="7" name="Группа 30"/>
                <p:cNvGrpSpPr/>
                <p:nvPr/>
              </p:nvGrpSpPr>
              <p:grpSpPr>
                <a:xfrm>
                  <a:off x="1381868" y="1056570"/>
                  <a:ext cx="3934078" cy="3109701"/>
                  <a:chOff x="1381868" y="1056570"/>
                  <a:chExt cx="3934078" cy="3109701"/>
                </a:xfrm>
              </p:grpSpPr>
              <p:sp>
                <p:nvSpPr>
                  <p:cNvPr id="8" name="TextBox 33"/>
                  <p:cNvSpPr txBox="1"/>
                  <p:nvPr/>
                </p:nvSpPr>
                <p:spPr>
                  <a:xfrm>
                    <a:off x="3467203" y="1056570"/>
                    <a:ext cx="565254" cy="525825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vert="horz" wrap="square" lIns="0" tIns="0" rIns="0" bIns="0" anchor="t" anchorCtr="0" compatLnSpc="0"/>
                  <a:lstStyle/>
                  <a:p>
                    <a:pPr marL="0" marR="0" lvl="0" indent="0" algn="l" defTabSz="914400" rtl="0" fontAlgn="auto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en-US" sz="3200" b="1" i="0" u="none" strike="noStrike" kern="1200" cap="none" spc="0" baseline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FillTx/>
                      <a:latin typeface="Times New Roman" panose="02020603050405020304" pitchFamily="18" charset="0"/>
                      <a:ea typeface="HG Mincho Light J" pitchFamily="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" name="Полилиния 34"/>
                  <p:cNvSpPr/>
                  <p:nvPr/>
                </p:nvSpPr>
                <p:spPr>
                  <a:xfrm>
                    <a:off x="3167487" y="1705220"/>
                    <a:ext cx="1243053" cy="392261"/>
                  </a:xfrm>
                  <a:custGeom>
                    <a:avLst/>
                    <a:gdLst>
                      <a:gd name="f0" fmla="val w"/>
                      <a:gd name="f1" fmla="val h"/>
                      <a:gd name="f2" fmla="val 0"/>
                      <a:gd name="f3" fmla="val 21600"/>
                      <a:gd name="f4" fmla="*/ f0 1 21600"/>
                      <a:gd name="f5" fmla="*/ f1 1 21600"/>
                      <a:gd name="f6" fmla="+- f3 0 f2"/>
                      <a:gd name="f7" fmla="*/ f6 1 21600"/>
                      <a:gd name="f8" fmla="*/ f2 1 f7"/>
                      <a:gd name="f9" fmla="*/ f3 1 f7"/>
                      <a:gd name="f10" fmla="*/ f8 f4 1"/>
                      <a:gd name="f11" fmla="*/ f9 f4 1"/>
                      <a:gd name="f12" fmla="*/ f9 f5 1"/>
                      <a:gd name="f13" fmla="*/ f8 f5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f10" t="f13" r="f11" b="f12"/>
                    <a:pathLst>
                      <a:path w="21600" h="21600">
                        <a:moveTo>
                          <a:pt x="f2" y="f2"/>
                        </a:moveTo>
                        <a:lnTo>
                          <a:pt x="f3" y="f2"/>
                        </a:lnTo>
                        <a:lnTo>
                          <a:pt x="f3" y="f3"/>
                        </a:lnTo>
                        <a:lnTo>
                          <a:pt x="f2" y="f3"/>
                        </a:lnTo>
                        <a:lnTo>
                          <a:pt x="f2" y="f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8575">
                    <a:solidFill>
                      <a:srgbClr val="000000"/>
                    </a:solidFill>
                    <a:prstDash val="solid"/>
                  </a:ln>
                </p:spPr>
                <p:txBody>
                  <a:bodyPr vert="horz" wrap="square" lIns="0" tIns="0" rIns="0" bIns="0" anchor="ctr" anchorCtr="0" compatLnSpc="0"/>
                  <a:lstStyle/>
                  <a:p>
                    <a:pPr marL="0" marR="0" lvl="0" indent="0" algn="l" defTabSz="914400" rtl="0" fontAlgn="auto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en-US" sz="2400" b="0" i="0" u="none" strike="noStrike" kern="1200" cap="none" spc="0" baseline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FillTx/>
                      <a:latin typeface="Times New Roman" panose="02020603050405020304" pitchFamily="18" charset="0"/>
                      <a:ea typeface="HG Mincho Light J" pitchFamily="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" name="Прямая соединительная линия 35"/>
                  <p:cNvSpPr/>
                  <p:nvPr/>
                </p:nvSpPr>
                <p:spPr>
                  <a:xfrm flipH="1" flipV="1">
                    <a:off x="1413049" y="2292757"/>
                    <a:ext cx="1403247" cy="4005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ss"/>
                      <a:gd name="f6" fmla="val 0"/>
                      <a:gd name="f7" fmla="+- 0 0 -180"/>
                      <a:gd name="f8" fmla="+- 0 0 -360"/>
                      <a:gd name="f9" fmla="abs f3"/>
                      <a:gd name="f10" fmla="abs f4"/>
                      <a:gd name="f11" fmla="abs f5"/>
                      <a:gd name="f12" fmla="*/ f7 f0 1"/>
                      <a:gd name="f13" fmla="*/ f8 f0 1"/>
                      <a:gd name="f14" fmla="?: f9 f3 1"/>
                      <a:gd name="f15" fmla="?: f10 f4 1"/>
                      <a:gd name="f16" fmla="?: f11 f5 1"/>
                      <a:gd name="f17" fmla="*/ f12 1 f2"/>
                      <a:gd name="f18" fmla="*/ f13 1 f2"/>
                      <a:gd name="f19" fmla="*/ f14 1 21600"/>
                      <a:gd name="f20" fmla="*/ f15 1 21600"/>
                      <a:gd name="f21" fmla="*/ 21600 f14 1"/>
                      <a:gd name="f22" fmla="*/ 21600 f15 1"/>
                      <a:gd name="f23" fmla="+- f17 0 f1"/>
                      <a:gd name="f24" fmla="+- f18 0 f1"/>
                      <a:gd name="f25" fmla="min f20 f19"/>
                      <a:gd name="f26" fmla="*/ f21 1 f16"/>
                      <a:gd name="f27" fmla="*/ f22 1 f16"/>
                      <a:gd name="f28" fmla="val f26"/>
                      <a:gd name="f29" fmla="val f27"/>
                      <a:gd name="f30" fmla="*/ f6 f25 1"/>
                      <a:gd name="f31" fmla="*/ f28 f25 1"/>
                      <a:gd name="f32" fmla="*/ f29 f25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23">
                        <a:pos x="f30" y="f30"/>
                      </a:cxn>
                      <a:cxn ang="f24">
                        <a:pos x="f31" y="f32"/>
                      </a:cxn>
                    </a:cxnLst>
                    <a:rect l="f30" t="f30" r="f31" b="f32"/>
                    <a:pathLst>
                      <a:path>
                        <a:moveTo>
                          <a:pt x="f30" y="f30"/>
                        </a:moveTo>
                        <a:lnTo>
                          <a:pt x="f31" y="f32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prstDash val="solid"/>
                  </a:ln>
                </p:spPr>
                <p:txBody>
                  <a:bodyPr vert="horz" wrap="square" lIns="126004" tIns="80997" rIns="126004" bIns="80997" anchor="ctr" anchorCtr="1" compatLnSpc="0"/>
                  <a:lstStyle/>
                  <a:p>
                    <a:pPr marL="0" marR="0" lvl="0" indent="0" algn="l" defTabSz="914400" rtl="0" fontAlgn="auto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en-US" sz="2400" b="0" i="0" u="none" strike="noStrike" kern="1200" cap="none" spc="0" baseline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FillTx/>
                      <a:latin typeface="Times New Roman" panose="02020603050405020304" pitchFamily="18" charset="0"/>
                      <a:ea typeface="HG Mincho Light J" pitchFamily="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" name="Прямая соединительная линия 36"/>
                  <p:cNvSpPr/>
                  <p:nvPr/>
                </p:nvSpPr>
                <p:spPr>
                  <a:xfrm flipV="1">
                    <a:off x="4718733" y="2343351"/>
                    <a:ext cx="597212" cy="0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ss"/>
                      <a:gd name="f6" fmla="val 0"/>
                      <a:gd name="f7" fmla="+- 0 0 -180"/>
                      <a:gd name="f8" fmla="+- 0 0 -360"/>
                      <a:gd name="f9" fmla="abs f3"/>
                      <a:gd name="f10" fmla="abs f4"/>
                      <a:gd name="f11" fmla="abs f5"/>
                      <a:gd name="f12" fmla="*/ f7 f0 1"/>
                      <a:gd name="f13" fmla="*/ f8 f0 1"/>
                      <a:gd name="f14" fmla="?: f9 f3 1"/>
                      <a:gd name="f15" fmla="?: f10 f4 1"/>
                      <a:gd name="f16" fmla="?: f11 f5 1"/>
                      <a:gd name="f17" fmla="*/ f12 1 f2"/>
                      <a:gd name="f18" fmla="*/ f13 1 f2"/>
                      <a:gd name="f19" fmla="*/ f14 1 21600"/>
                      <a:gd name="f20" fmla="*/ f15 1 21600"/>
                      <a:gd name="f21" fmla="*/ 21600 f14 1"/>
                      <a:gd name="f22" fmla="*/ 21600 f15 1"/>
                      <a:gd name="f23" fmla="+- f17 0 f1"/>
                      <a:gd name="f24" fmla="+- f18 0 f1"/>
                      <a:gd name="f25" fmla="min f20 f19"/>
                      <a:gd name="f26" fmla="*/ f21 1 f16"/>
                      <a:gd name="f27" fmla="*/ f22 1 f16"/>
                      <a:gd name="f28" fmla="val f26"/>
                      <a:gd name="f29" fmla="val f27"/>
                      <a:gd name="f30" fmla="*/ f6 f25 1"/>
                      <a:gd name="f31" fmla="*/ f28 f25 1"/>
                      <a:gd name="f32" fmla="*/ f29 f25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23">
                        <a:pos x="f30" y="f30"/>
                      </a:cxn>
                      <a:cxn ang="f24">
                        <a:pos x="f31" y="f32"/>
                      </a:cxn>
                    </a:cxnLst>
                    <a:rect l="f30" t="f30" r="f31" b="f32"/>
                    <a:pathLst>
                      <a:path>
                        <a:moveTo>
                          <a:pt x="f30" y="f30"/>
                        </a:moveTo>
                        <a:lnTo>
                          <a:pt x="f31" y="f32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prstDash val="solid"/>
                  </a:ln>
                </p:spPr>
                <p:txBody>
                  <a:bodyPr vert="horz" wrap="square" lIns="126004" tIns="80997" rIns="126004" bIns="80997" anchor="ctr" anchorCtr="1" compatLnSpc="0"/>
                  <a:lstStyle/>
                  <a:p>
                    <a:pPr marL="0" marR="0" lvl="0" indent="0" algn="l" defTabSz="914400" rtl="0" fontAlgn="auto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en-US" sz="2400" b="0" i="0" u="none" strike="noStrike" kern="1200" cap="none" spc="0" baseline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FillTx/>
                      <a:latin typeface="Times New Roman" panose="02020603050405020304" pitchFamily="18" charset="0"/>
                      <a:ea typeface="HG Mincho Light J" pitchFamily="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" name="Прямая соединительная линия 37"/>
                  <p:cNvSpPr/>
                  <p:nvPr/>
                </p:nvSpPr>
                <p:spPr>
                  <a:xfrm>
                    <a:off x="5305339" y="2343360"/>
                    <a:ext cx="10607" cy="1822911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ss"/>
                      <a:gd name="f6" fmla="val 0"/>
                      <a:gd name="f7" fmla="+- 0 0 -180"/>
                      <a:gd name="f8" fmla="+- 0 0 -360"/>
                      <a:gd name="f9" fmla="abs f3"/>
                      <a:gd name="f10" fmla="abs f4"/>
                      <a:gd name="f11" fmla="abs f5"/>
                      <a:gd name="f12" fmla="*/ f7 f0 1"/>
                      <a:gd name="f13" fmla="*/ f8 f0 1"/>
                      <a:gd name="f14" fmla="?: f9 f3 1"/>
                      <a:gd name="f15" fmla="?: f10 f4 1"/>
                      <a:gd name="f16" fmla="?: f11 f5 1"/>
                      <a:gd name="f17" fmla="*/ f12 1 f2"/>
                      <a:gd name="f18" fmla="*/ f13 1 f2"/>
                      <a:gd name="f19" fmla="*/ f14 1 21600"/>
                      <a:gd name="f20" fmla="*/ f15 1 21600"/>
                      <a:gd name="f21" fmla="*/ 21600 f14 1"/>
                      <a:gd name="f22" fmla="*/ 21600 f15 1"/>
                      <a:gd name="f23" fmla="+- f17 0 f1"/>
                      <a:gd name="f24" fmla="+- f18 0 f1"/>
                      <a:gd name="f25" fmla="min f20 f19"/>
                      <a:gd name="f26" fmla="*/ f21 1 f16"/>
                      <a:gd name="f27" fmla="*/ f22 1 f16"/>
                      <a:gd name="f28" fmla="val f26"/>
                      <a:gd name="f29" fmla="val f27"/>
                      <a:gd name="f30" fmla="*/ f6 f25 1"/>
                      <a:gd name="f31" fmla="*/ f28 f25 1"/>
                      <a:gd name="f32" fmla="*/ f29 f25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23">
                        <a:pos x="f30" y="f30"/>
                      </a:cxn>
                      <a:cxn ang="f24">
                        <a:pos x="f31" y="f32"/>
                      </a:cxn>
                    </a:cxnLst>
                    <a:rect l="f30" t="f30" r="f31" b="f32"/>
                    <a:pathLst>
                      <a:path>
                        <a:moveTo>
                          <a:pt x="f30" y="f30"/>
                        </a:moveTo>
                        <a:lnTo>
                          <a:pt x="f31" y="f32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prstDash val="solid"/>
                  </a:ln>
                </p:spPr>
                <p:txBody>
                  <a:bodyPr vert="horz" wrap="square" lIns="126004" tIns="80997" rIns="126004" bIns="80997" anchor="ctr" anchorCtr="1" compatLnSpc="0"/>
                  <a:lstStyle/>
                  <a:p>
                    <a:pPr marL="0" marR="0" lvl="0" indent="0" algn="l" defTabSz="914400" rtl="0" fontAlgn="auto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en-US" sz="2400" b="0" i="0" u="none" strike="noStrike" kern="1200" cap="none" spc="0" baseline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FillTx/>
                      <a:latin typeface="Times New Roman" panose="02020603050405020304" pitchFamily="18" charset="0"/>
                      <a:ea typeface="HG Mincho Light J" pitchFamily="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" name="Прямая соединительная линия 38"/>
                  <p:cNvSpPr/>
                  <p:nvPr/>
                </p:nvSpPr>
                <p:spPr>
                  <a:xfrm flipH="1">
                    <a:off x="1462911" y="4166262"/>
                    <a:ext cx="3842418" cy="0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ss"/>
                      <a:gd name="f6" fmla="val 0"/>
                      <a:gd name="f7" fmla="+- 0 0 -180"/>
                      <a:gd name="f8" fmla="+- 0 0 -360"/>
                      <a:gd name="f9" fmla="abs f3"/>
                      <a:gd name="f10" fmla="abs f4"/>
                      <a:gd name="f11" fmla="abs f5"/>
                      <a:gd name="f12" fmla="*/ f7 f0 1"/>
                      <a:gd name="f13" fmla="*/ f8 f0 1"/>
                      <a:gd name="f14" fmla="?: f9 f3 1"/>
                      <a:gd name="f15" fmla="?: f10 f4 1"/>
                      <a:gd name="f16" fmla="?: f11 f5 1"/>
                      <a:gd name="f17" fmla="*/ f12 1 f2"/>
                      <a:gd name="f18" fmla="*/ f13 1 f2"/>
                      <a:gd name="f19" fmla="*/ f14 1 21600"/>
                      <a:gd name="f20" fmla="*/ f15 1 21600"/>
                      <a:gd name="f21" fmla="*/ 21600 f14 1"/>
                      <a:gd name="f22" fmla="*/ 21600 f15 1"/>
                      <a:gd name="f23" fmla="+- f17 0 f1"/>
                      <a:gd name="f24" fmla="+- f18 0 f1"/>
                      <a:gd name="f25" fmla="min f20 f19"/>
                      <a:gd name="f26" fmla="*/ f21 1 f16"/>
                      <a:gd name="f27" fmla="*/ f22 1 f16"/>
                      <a:gd name="f28" fmla="val f26"/>
                      <a:gd name="f29" fmla="val f27"/>
                      <a:gd name="f30" fmla="*/ f6 f25 1"/>
                      <a:gd name="f31" fmla="*/ f28 f25 1"/>
                      <a:gd name="f32" fmla="*/ f29 f25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23">
                        <a:pos x="f30" y="f30"/>
                      </a:cxn>
                      <a:cxn ang="f24">
                        <a:pos x="f31" y="f32"/>
                      </a:cxn>
                    </a:cxnLst>
                    <a:rect l="f30" t="f30" r="f31" b="f32"/>
                    <a:pathLst>
                      <a:path>
                        <a:moveTo>
                          <a:pt x="f30" y="f30"/>
                        </a:moveTo>
                        <a:lnTo>
                          <a:pt x="f31" y="f32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prstDash val="solid"/>
                  </a:ln>
                </p:spPr>
                <p:txBody>
                  <a:bodyPr vert="horz" wrap="square" lIns="126004" tIns="80997" rIns="126004" bIns="80997" anchor="ctr" anchorCtr="1" compatLnSpc="0"/>
                  <a:lstStyle/>
                  <a:p>
                    <a:pPr marL="0" marR="0" lvl="0" indent="0" algn="l" defTabSz="914400" rtl="0" fontAlgn="auto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en-US" sz="2400" b="0" i="0" u="none" strike="noStrike" kern="1200" cap="none" spc="0" baseline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FillTx/>
                      <a:latin typeface="Times New Roman" panose="02020603050405020304" pitchFamily="18" charset="0"/>
                      <a:ea typeface="HG Mincho Light J" pitchFamily="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" name="Полилиния 39"/>
                  <p:cNvSpPr/>
                  <p:nvPr/>
                </p:nvSpPr>
                <p:spPr>
                  <a:xfrm flipV="1">
                    <a:off x="4656479" y="2286530"/>
                    <a:ext cx="127631" cy="94603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21600"/>
                      <a:gd name="f7" fmla="*/ 5419351 1 1725033"/>
                      <a:gd name="f8" fmla="*/ 10800 10800 1"/>
                      <a:gd name="f9" fmla="+- 0 0 360"/>
                      <a:gd name="f10" fmla="val 10800"/>
                      <a:gd name="f11" fmla="+- 0 0 0"/>
                      <a:gd name="f12" fmla="*/ f3 1 21600"/>
                      <a:gd name="f13" fmla="*/ f4 1 21600"/>
                      <a:gd name="f14" fmla="*/ 0 f7 1"/>
                      <a:gd name="f15" fmla="*/ f5 f0 1"/>
                      <a:gd name="f16" fmla="*/ f9 f0 1"/>
                      <a:gd name="f17" fmla="+- f6 0 f5"/>
                      <a:gd name="f18" fmla="*/ f11 f0 1"/>
                      <a:gd name="f19" fmla="*/ f14 1 f2"/>
                      <a:gd name="f20" fmla="*/ f15 1 f2"/>
                      <a:gd name="f21" fmla="*/ f16 1 f2"/>
                      <a:gd name="f22" fmla="*/ f17 1 21600"/>
                      <a:gd name="f23" fmla="*/ f18 1 f2"/>
                      <a:gd name="f24" fmla="+- 0 0 f19"/>
                      <a:gd name="f25" fmla="+- f20 0 f1"/>
                      <a:gd name="f26" fmla="+- f21 0 f1"/>
                      <a:gd name="f27" fmla="*/ 3180 f22 1"/>
                      <a:gd name="f28" fmla="*/ 18420 f22 1"/>
                      <a:gd name="f29" fmla="*/ 10800 f22 1"/>
                      <a:gd name="f30" fmla="*/ 0 f22 1"/>
                      <a:gd name="f31" fmla="*/ 3163 f22 1"/>
                      <a:gd name="f32" fmla="*/ 18437 f22 1"/>
                      <a:gd name="f33" fmla="*/ 21600 f22 1"/>
                      <a:gd name="f34" fmla="+- f23 0 f1"/>
                      <a:gd name="f35" fmla="*/ f24 f0 1"/>
                      <a:gd name="f36" fmla="+- f26 0 f25"/>
                      <a:gd name="f37" fmla="*/ f29 1 f22"/>
                      <a:gd name="f38" fmla="*/ f30 1 f22"/>
                      <a:gd name="f39" fmla="*/ f31 1 f22"/>
                      <a:gd name="f40" fmla="*/ f32 1 f22"/>
                      <a:gd name="f41" fmla="*/ f33 1 f22"/>
                      <a:gd name="f42" fmla="*/ f27 1 f22"/>
                      <a:gd name="f43" fmla="*/ f28 1 f22"/>
                      <a:gd name="f44" fmla="*/ f35 1 f7"/>
                      <a:gd name="f45" fmla="*/ f42 f12 1"/>
                      <a:gd name="f46" fmla="*/ f43 f12 1"/>
                      <a:gd name="f47" fmla="*/ f43 f13 1"/>
                      <a:gd name="f48" fmla="*/ f42 f13 1"/>
                      <a:gd name="f49" fmla="*/ f37 f12 1"/>
                      <a:gd name="f50" fmla="*/ f38 f13 1"/>
                      <a:gd name="f51" fmla="*/ f39 f12 1"/>
                      <a:gd name="f52" fmla="*/ f39 f13 1"/>
                      <a:gd name="f53" fmla="*/ f38 f12 1"/>
                      <a:gd name="f54" fmla="*/ f37 f13 1"/>
                      <a:gd name="f55" fmla="*/ f40 f13 1"/>
                      <a:gd name="f56" fmla="*/ f41 f13 1"/>
                      <a:gd name="f57" fmla="*/ f40 f12 1"/>
                      <a:gd name="f58" fmla="*/ f41 f12 1"/>
                      <a:gd name="f59" fmla="+- f44 0 f1"/>
                      <a:gd name="f60" fmla="+- f59 f1 0"/>
                      <a:gd name="f61" fmla="*/ f60 f7 1"/>
                      <a:gd name="f62" fmla="*/ f61 1 f0"/>
                      <a:gd name="f63" fmla="+- 0 0 f62"/>
                      <a:gd name="f64" fmla="+- 0 0 f63"/>
                      <a:gd name="f65" fmla="*/ f64 f0 1"/>
                      <a:gd name="f66" fmla="*/ f65 1 f7"/>
                      <a:gd name="f67" fmla="+- f66 0 f1"/>
                      <a:gd name="f68" fmla="cos 1 f67"/>
                      <a:gd name="f69" fmla="sin 1 f67"/>
                      <a:gd name="f70" fmla="+- 0 0 f68"/>
                      <a:gd name="f71" fmla="+- 0 0 f69"/>
                      <a:gd name="f72" fmla="+- 0 0 f70"/>
                      <a:gd name="f73" fmla="+- 0 0 f71"/>
                      <a:gd name="f74" fmla="val f72"/>
                      <a:gd name="f75" fmla="val f73"/>
                      <a:gd name="f76" fmla="+- 0 0 f74"/>
                      <a:gd name="f77" fmla="+- 0 0 f75"/>
                      <a:gd name="f78" fmla="*/ 10800 f76 1"/>
                      <a:gd name="f79" fmla="*/ 10800 f77 1"/>
                      <a:gd name="f80" fmla="*/ f78 f78 1"/>
                      <a:gd name="f81" fmla="*/ f79 f79 1"/>
                      <a:gd name="f82" fmla="+- f80 f81 0"/>
                      <a:gd name="f83" fmla="sqrt f82"/>
                      <a:gd name="f84" fmla="*/ f8 1 f83"/>
                      <a:gd name="f85" fmla="*/ f76 f84 1"/>
                      <a:gd name="f86" fmla="*/ f77 f84 1"/>
                      <a:gd name="f87" fmla="+- 10800 0 f85"/>
                      <a:gd name="f88" fmla="+- 10800 0 f86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34">
                        <a:pos x="f49" y="f50"/>
                      </a:cxn>
                      <a:cxn ang="f34">
                        <a:pos x="f51" y="f52"/>
                      </a:cxn>
                      <a:cxn ang="f34">
                        <a:pos x="f53" y="f54"/>
                      </a:cxn>
                      <a:cxn ang="f34">
                        <a:pos x="f51" y="f55"/>
                      </a:cxn>
                      <a:cxn ang="f34">
                        <a:pos x="f49" y="f56"/>
                      </a:cxn>
                      <a:cxn ang="f34">
                        <a:pos x="f57" y="f55"/>
                      </a:cxn>
                      <a:cxn ang="f34">
                        <a:pos x="f58" y="f54"/>
                      </a:cxn>
                      <a:cxn ang="f34">
                        <a:pos x="f57" y="f52"/>
                      </a:cxn>
                    </a:cxnLst>
                    <a:rect l="f45" t="f48" r="f46" b="f47"/>
                    <a:pathLst>
                      <a:path w="21600" h="21600">
                        <a:moveTo>
                          <a:pt x="f87" y="f88"/>
                        </a:moveTo>
                        <a:arcTo wR="f10" hR="f10" stAng="f25" swAng="f36"/>
                        <a:close/>
                      </a:path>
                    </a:pathLst>
                  </a:custGeom>
                  <a:solidFill>
                    <a:srgbClr val="000000"/>
                  </a:solidFill>
                  <a:ln w="28575">
                    <a:solidFill>
                      <a:srgbClr val="000000"/>
                    </a:solidFill>
                    <a:prstDash val="solid"/>
                  </a:ln>
                </p:spPr>
                <p:txBody>
                  <a:bodyPr vert="horz" wrap="square" lIns="0" tIns="0" rIns="0" bIns="0" anchor="ctr" anchorCtr="0" compatLnSpc="0"/>
                  <a:lstStyle/>
                  <a:p>
                    <a:pPr marL="0" marR="0" lvl="0" indent="0" algn="l" defTabSz="914400" rtl="0" fontAlgn="auto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en-US" sz="2400" b="0" i="0" u="none" strike="noStrike" kern="1200" cap="none" spc="0" baseline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FillTx/>
                      <a:latin typeface="Times New Roman" panose="02020603050405020304" pitchFamily="18" charset="0"/>
                      <a:ea typeface="HG Mincho Light J" pitchFamily="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TextBox 40"/>
                  <p:cNvSpPr txBox="1"/>
                  <p:nvPr/>
                </p:nvSpPr>
                <p:spPr>
                  <a:xfrm>
                    <a:off x="3473970" y="3281790"/>
                    <a:ext cx="539358" cy="525459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vert="horz" wrap="square" lIns="0" tIns="0" rIns="0" bIns="0" anchor="t" anchorCtr="0" compatLnSpc="0"/>
                  <a:lstStyle/>
                  <a:p>
                    <a:pPr marL="0" marR="0" lvl="0" indent="0" algn="l" defTabSz="914400" rtl="0" fontAlgn="auto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en-US" sz="3200" b="1" i="0" u="none" strike="noStrike" kern="1200" cap="none" spc="0" baseline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FillTx/>
                      <a:latin typeface="Times New Roman" panose="02020603050405020304" pitchFamily="18" charset="0"/>
                      <a:ea typeface="HG Mincho Light J" pitchFamily="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TextBox 41"/>
                  <p:cNvSpPr txBox="1"/>
                  <p:nvPr/>
                </p:nvSpPr>
                <p:spPr>
                  <a:xfrm>
                    <a:off x="2019525" y="1716831"/>
                    <a:ext cx="225811" cy="525825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vert="horz" wrap="square" lIns="0" tIns="0" rIns="0" bIns="0" anchor="t" anchorCtr="0" compatLnSpc="0"/>
                  <a:lstStyle/>
                  <a:p>
                    <a:pPr marL="0" marR="0" lvl="0" indent="0" algn="l" defTabSz="914400" rtl="0" fontAlgn="auto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en-US" sz="3200" b="0" i="0" u="none" strike="noStrike" kern="1200" cap="none" spc="0" baseline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FillTx/>
                      <a:latin typeface="Times New Roman" panose="02020603050405020304" pitchFamily="18" charset="0"/>
                      <a:ea typeface="HG Mincho Light J" pitchFamily="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" name="TextBox 42"/>
                  <p:cNvSpPr txBox="1"/>
                  <p:nvPr/>
                </p:nvSpPr>
                <p:spPr>
                  <a:xfrm>
                    <a:off x="1381868" y="3024615"/>
                    <a:ext cx="451987" cy="563517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vert="horz" wrap="square" lIns="0" tIns="0" rIns="0" bIns="0" anchor="t" anchorCtr="0" compatLnSpc="0"/>
                  <a:lstStyle/>
                  <a:p>
                    <a:pPr marL="0" marR="0" lvl="0" indent="0" algn="l" defTabSz="914400" rtl="0" fontAlgn="auto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r>
                      <a:rPr lang="en-US" sz="3200" b="1" i="0" u="none" strike="noStrike" kern="1200" cap="none" spc="0" baseline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FillTx/>
                        <a:latin typeface="Times New Roman" panose="02020603050405020304" pitchFamily="18" charset="0"/>
                        <a:ea typeface="HG Mincho Light J" pitchFamily="2"/>
                        <a:cs typeface="Times New Roman" panose="02020603050405020304" pitchFamily="18" charset="0"/>
                      </a:rPr>
                      <a:t>U</a:t>
                    </a:r>
                  </a:p>
                </p:txBody>
              </p:sp>
              <p:sp>
                <p:nvSpPr>
                  <p:cNvPr id="18" name="Прямая соединительная линия 43"/>
                  <p:cNvSpPr/>
                  <p:nvPr/>
                </p:nvSpPr>
                <p:spPr>
                  <a:xfrm>
                    <a:off x="2816297" y="1886791"/>
                    <a:ext cx="0" cy="1005026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ss"/>
                      <a:gd name="f6" fmla="val 0"/>
                      <a:gd name="f7" fmla="+- 0 0 -180"/>
                      <a:gd name="f8" fmla="+- 0 0 -360"/>
                      <a:gd name="f9" fmla="abs f3"/>
                      <a:gd name="f10" fmla="abs f4"/>
                      <a:gd name="f11" fmla="abs f5"/>
                      <a:gd name="f12" fmla="*/ f7 f0 1"/>
                      <a:gd name="f13" fmla="*/ f8 f0 1"/>
                      <a:gd name="f14" fmla="?: f9 f3 1"/>
                      <a:gd name="f15" fmla="?: f10 f4 1"/>
                      <a:gd name="f16" fmla="?: f11 f5 1"/>
                      <a:gd name="f17" fmla="*/ f12 1 f2"/>
                      <a:gd name="f18" fmla="*/ f13 1 f2"/>
                      <a:gd name="f19" fmla="*/ f14 1 21600"/>
                      <a:gd name="f20" fmla="*/ f15 1 21600"/>
                      <a:gd name="f21" fmla="*/ 21600 f14 1"/>
                      <a:gd name="f22" fmla="*/ 21600 f15 1"/>
                      <a:gd name="f23" fmla="+- f17 0 f1"/>
                      <a:gd name="f24" fmla="+- f18 0 f1"/>
                      <a:gd name="f25" fmla="min f20 f19"/>
                      <a:gd name="f26" fmla="*/ f21 1 f16"/>
                      <a:gd name="f27" fmla="*/ f22 1 f16"/>
                      <a:gd name="f28" fmla="val f26"/>
                      <a:gd name="f29" fmla="val f27"/>
                      <a:gd name="f30" fmla="*/ f6 f25 1"/>
                      <a:gd name="f31" fmla="*/ f28 f25 1"/>
                      <a:gd name="f32" fmla="*/ f29 f25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23">
                        <a:pos x="f30" y="f30"/>
                      </a:cxn>
                      <a:cxn ang="f24">
                        <a:pos x="f31" y="f32"/>
                      </a:cxn>
                    </a:cxnLst>
                    <a:rect l="f30" t="f30" r="f31" b="f32"/>
                    <a:pathLst>
                      <a:path>
                        <a:moveTo>
                          <a:pt x="f30" y="f30"/>
                        </a:moveTo>
                        <a:lnTo>
                          <a:pt x="f31" y="f32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prstDash val="solid"/>
                  </a:ln>
                </p:spPr>
                <p:txBody>
                  <a:bodyPr vert="horz" wrap="square" lIns="126004" tIns="80997" rIns="126004" bIns="80997" anchor="ctr" anchorCtr="1" compatLnSpc="0"/>
                  <a:lstStyle/>
                  <a:p>
                    <a:pPr marL="0" marR="0" lvl="0" indent="0" algn="l" defTabSz="914400" rtl="0" fontAlgn="auto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en-US" sz="2400" b="0" i="0" u="none" strike="noStrike" kern="1200" cap="none" spc="0" baseline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FillTx/>
                      <a:latin typeface="Times New Roman" panose="02020603050405020304" pitchFamily="18" charset="0"/>
                      <a:ea typeface="HG Mincho Light J" pitchFamily="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" name="Прямая соединительная линия 44"/>
                  <p:cNvSpPr/>
                  <p:nvPr/>
                </p:nvSpPr>
                <p:spPr>
                  <a:xfrm>
                    <a:off x="2816699" y="1886791"/>
                    <a:ext cx="339077" cy="0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ss"/>
                      <a:gd name="f6" fmla="val 0"/>
                      <a:gd name="f7" fmla="+- 0 0 -180"/>
                      <a:gd name="f8" fmla="+- 0 0 -360"/>
                      <a:gd name="f9" fmla="abs f3"/>
                      <a:gd name="f10" fmla="abs f4"/>
                      <a:gd name="f11" fmla="abs f5"/>
                      <a:gd name="f12" fmla="*/ f7 f0 1"/>
                      <a:gd name="f13" fmla="*/ f8 f0 1"/>
                      <a:gd name="f14" fmla="?: f9 f3 1"/>
                      <a:gd name="f15" fmla="?: f10 f4 1"/>
                      <a:gd name="f16" fmla="?: f11 f5 1"/>
                      <a:gd name="f17" fmla="*/ f12 1 f2"/>
                      <a:gd name="f18" fmla="*/ f13 1 f2"/>
                      <a:gd name="f19" fmla="*/ f14 1 21600"/>
                      <a:gd name="f20" fmla="*/ f15 1 21600"/>
                      <a:gd name="f21" fmla="*/ 21600 f14 1"/>
                      <a:gd name="f22" fmla="*/ 21600 f15 1"/>
                      <a:gd name="f23" fmla="+- f17 0 f1"/>
                      <a:gd name="f24" fmla="+- f18 0 f1"/>
                      <a:gd name="f25" fmla="min f20 f19"/>
                      <a:gd name="f26" fmla="*/ f21 1 f16"/>
                      <a:gd name="f27" fmla="*/ f22 1 f16"/>
                      <a:gd name="f28" fmla="val f26"/>
                      <a:gd name="f29" fmla="val f27"/>
                      <a:gd name="f30" fmla="*/ f6 f25 1"/>
                      <a:gd name="f31" fmla="*/ f28 f25 1"/>
                      <a:gd name="f32" fmla="*/ f29 f25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23">
                        <a:pos x="f30" y="f30"/>
                      </a:cxn>
                      <a:cxn ang="f24">
                        <a:pos x="f31" y="f32"/>
                      </a:cxn>
                    </a:cxnLst>
                    <a:rect l="f30" t="f30" r="f31" b="f32"/>
                    <a:pathLst>
                      <a:path>
                        <a:moveTo>
                          <a:pt x="f30" y="f30"/>
                        </a:moveTo>
                        <a:lnTo>
                          <a:pt x="f31" y="f32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prstDash val="solid"/>
                  </a:ln>
                </p:spPr>
                <p:txBody>
                  <a:bodyPr vert="horz" wrap="square" lIns="126004" tIns="80997" rIns="126004" bIns="80997" anchor="ctr" anchorCtr="1" compatLnSpc="0"/>
                  <a:lstStyle/>
                  <a:p>
                    <a:pPr marL="0" marR="0" lvl="0" indent="0" algn="l" defTabSz="914400" rtl="0" fontAlgn="auto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en-US" sz="2400" b="0" i="0" u="none" strike="noStrike" kern="1200" cap="none" spc="0" baseline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FillTx/>
                      <a:latin typeface="Times New Roman" panose="02020603050405020304" pitchFamily="18" charset="0"/>
                      <a:ea typeface="HG Mincho Light J" pitchFamily="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" name="Прямая соединительная линия 45"/>
                  <p:cNvSpPr/>
                  <p:nvPr/>
                </p:nvSpPr>
                <p:spPr>
                  <a:xfrm>
                    <a:off x="2816699" y="2891817"/>
                    <a:ext cx="339077" cy="0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ss"/>
                      <a:gd name="f6" fmla="val 0"/>
                      <a:gd name="f7" fmla="+- 0 0 -180"/>
                      <a:gd name="f8" fmla="+- 0 0 -360"/>
                      <a:gd name="f9" fmla="abs f3"/>
                      <a:gd name="f10" fmla="abs f4"/>
                      <a:gd name="f11" fmla="abs f5"/>
                      <a:gd name="f12" fmla="*/ f7 f0 1"/>
                      <a:gd name="f13" fmla="*/ f8 f0 1"/>
                      <a:gd name="f14" fmla="?: f9 f3 1"/>
                      <a:gd name="f15" fmla="?: f10 f4 1"/>
                      <a:gd name="f16" fmla="?: f11 f5 1"/>
                      <a:gd name="f17" fmla="*/ f12 1 f2"/>
                      <a:gd name="f18" fmla="*/ f13 1 f2"/>
                      <a:gd name="f19" fmla="*/ f14 1 21600"/>
                      <a:gd name="f20" fmla="*/ f15 1 21600"/>
                      <a:gd name="f21" fmla="*/ 21600 f14 1"/>
                      <a:gd name="f22" fmla="*/ 21600 f15 1"/>
                      <a:gd name="f23" fmla="+- f17 0 f1"/>
                      <a:gd name="f24" fmla="+- f18 0 f1"/>
                      <a:gd name="f25" fmla="min f20 f19"/>
                      <a:gd name="f26" fmla="*/ f21 1 f16"/>
                      <a:gd name="f27" fmla="*/ f22 1 f16"/>
                      <a:gd name="f28" fmla="val f26"/>
                      <a:gd name="f29" fmla="val f27"/>
                      <a:gd name="f30" fmla="*/ f6 f25 1"/>
                      <a:gd name="f31" fmla="*/ f28 f25 1"/>
                      <a:gd name="f32" fmla="*/ f29 f25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23">
                        <a:pos x="f30" y="f30"/>
                      </a:cxn>
                      <a:cxn ang="f24">
                        <a:pos x="f31" y="f32"/>
                      </a:cxn>
                    </a:cxnLst>
                    <a:rect l="f30" t="f30" r="f31" b="f32"/>
                    <a:pathLst>
                      <a:path>
                        <a:moveTo>
                          <a:pt x="f30" y="f30"/>
                        </a:moveTo>
                        <a:lnTo>
                          <a:pt x="f31" y="f32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prstDash val="solid"/>
                  </a:ln>
                </p:spPr>
                <p:txBody>
                  <a:bodyPr vert="horz" wrap="square" lIns="126004" tIns="80997" rIns="126004" bIns="80997" anchor="ctr" anchorCtr="1" compatLnSpc="0"/>
                  <a:lstStyle/>
                  <a:p>
                    <a:pPr marL="0" marR="0" lvl="0" indent="0" algn="l" defTabSz="914400" rtl="0" fontAlgn="auto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en-US" sz="2400" b="0" i="0" u="none" strike="noStrike" kern="1200" cap="none" spc="0" baseline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FillTx/>
                      <a:latin typeface="Times New Roman" panose="02020603050405020304" pitchFamily="18" charset="0"/>
                      <a:ea typeface="HG Mincho Light J" pitchFamily="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" name="Прямая соединительная линия 46"/>
                  <p:cNvSpPr/>
                  <p:nvPr/>
                </p:nvSpPr>
                <p:spPr>
                  <a:xfrm>
                    <a:off x="4428503" y="1886791"/>
                    <a:ext cx="273908" cy="0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ss"/>
                      <a:gd name="f6" fmla="val 0"/>
                      <a:gd name="f7" fmla="+- 0 0 -180"/>
                      <a:gd name="f8" fmla="+- 0 0 -360"/>
                      <a:gd name="f9" fmla="abs f3"/>
                      <a:gd name="f10" fmla="abs f4"/>
                      <a:gd name="f11" fmla="abs f5"/>
                      <a:gd name="f12" fmla="*/ f7 f0 1"/>
                      <a:gd name="f13" fmla="*/ f8 f0 1"/>
                      <a:gd name="f14" fmla="?: f9 f3 1"/>
                      <a:gd name="f15" fmla="?: f10 f4 1"/>
                      <a:gd name="f16" fmla="?: f11 f5 1"/>
                      <a:gd name="f17" fmla="*/ f12 1 f2"/>
                      <a:gd name="f18" fmla="*/ f13 1 f2"/>
                      <a:gd name="f19" fmla="*/ f14 1 21600"/>
                      <a:gd name="f20" fmla="*/ f15 1 21600"/>
                      <a:gd name="f21" fmla="*/ 21600 f14 1"/>
                      <a:gd name="f22" fmla="*/ 21600 f15 1"/>
                      <a:gd name="f23" fmla="+- f17 0 f1"/>
                      <a:gd name="f24" fmla="+- f18 0 f1"/>
                      <a:gd name="f25" fmla="min f20 f19"/>
                      <a:gd name="f26" fmla="*/ f21 1 f16"/>
                      <a:gd name="f27" fmla="*/ f22 1 f16"/>
                      <a:gd name="f28" fmla="val f26"/>
                      <a:gd name="f29" fmla="val f27"/>
                      <a:gd name="f30" fmla="*/ f6 f25 1"/>
                      <a:gd name="f31" fmla="*/ f28 f25 1"/>
                      <a:gd name="f32" fmla="*/ f29 f25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23">
                        <a:pos x="f30" y="f30"/>
                      </a:cxn>
                      <a:cxn ang="f24">
                        <a:pos x="f31" y="f32"/>
                      </a:cxn>
                    </a:cxnLst>
                    <a:rect l="f30" t="f30" r="f31" b="f32"/>
                    <a:pathLst>
                      <a:path>
                        <a:moveTo>
                          <a:pt x="f30" y="f30"/>
                        </a:moveTo>
                        <a:lnTo>
                          <a:pt x="f31" y="f32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prstDash val="solid"/>
                  </a:ln>
                </p:spPr>
                <p:txBody>
                  <a:bodyPr vert="horz" wrap="square" lIns="126004" tIns="80997" rIns="126004" bIns="80997" anchor="ctr" anchorCtr="1" compatLnSpc="0"/>
                  <a:lstStyle/>
                  <a:p>
                    <a:pPr marL="0" marR="0" lvl="0" indent="0" algn="l" defTabSz="914400" rtl="0" fontAlgn="auto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en-US" sz="2400" b="0" i="0" u="none" strike="noStrike" kern="1200" cap="none" spc="0" baseline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FillTx/>
                      <a:latin typeface="Times New Roman" panose="02020603050405020304" pitchFamily="18" charset="0"/>
                      <a:ea typeface="HG Mincho Light J" pitchFamily="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" name="Прямая соединительная линия 47"/>
                  <p:cNvSpPr/>
                  <p:nvPr/>
                </p:nvSpPr>
                <p:spPr>
                  <a:xfrm>
                    <a:off x="4363324" y="2891817"/>
                    <a:ext cx="339077" cy="0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ss"/>
                      <a:gd name="f6" fmla="val 0"/>
                      <a:gd name="f7" fmla="+- 0 0 -180"/>
                      <a:gd name="f8" fmla="+- 0 0 -360"/>
                      <a:gd name="f9" fmla="abs f3"/>
                      <a:gd name="f10" fmla="abs f4"/>
                      <a:gd name="f11" fmla="abs f5"/>
                      <a:gd name="f12" fmla="*/ f7 f0 1"/>
                      <a:gd name="f13" fmla="*/ f8 f0 1"/>
                      <a:gd name="f14" fmla="?: f9 f3 1"/>
                      <a:gd name="f15" fmla="?: f10 f4 1"/>
                      <a:gd name="f16" fmla="?: f11 f5 1"/>
                      <a:gd name="f17" fmla="*/ f12 1 f2"/>
                      <a:gd name="f18" fmla="*/ f13 1 f2"/>
                      <a:gd name="f19" fmla="*/ f14 1 21600"/>
                      <a:gd name="f20" fmla="*/ f15 1 21600"/>
                      <a:gd name="f21" fmla="*/ 21600 f14 1"/>
                      <a:gd name="f22" fmla="*/ 21600 f15 1"/>
                      <a:gd name="f23" fmla="+- f17 0 f1"/>
                      <a:gd name="f24" fmla="+- f18 0 f1"/>
                      <a:gd name="f25" fmla="min f20 f19"/>
                      <a:gd name="f26" fmla="*/ f21 1 f16"/>
                      <a:gd name="f27" fmla="*/ f22 1 f16"/>
                      <a:gd name="f28" fmla="val f26"/>
                      <a:gd name="f29" fmla="val f27"/>
                      <a:gd name="f30" fmla="*/ f6 f25 1"/>
                      <a:gd name="f31" fmla="*/ f28 f25 1"/>
                      <a:gd name="f32" fmla="*/ f29 f25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23">
                        <a:pos x="f30" y="f30"/>
                      </a:cxn>
                      <a:cxn ang="f24">
                        <a:pos x="f31" y="f32"/>
                      </a:cxn>
                    </a:cxnLst>
                    <a:rect l="f30" t="f30" r="f31" b="f32"/>
                    <a:pathLst>
                      <a:path>
                        <a:moveTo>
                          <a:pt x="f30" y="f30"/>
                        </a:moveTo>
                        <a:lnTo>
                          <a:pt x="f31" y="f32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prstDash val="solid"/>
                  </a:ln>
                </p:spPr>
                <p:txBody>
                  <a:bodyPr vert="horz" wrap="square" lIns="126004" tIns="80997" rIns="126004" bIns="80997" anchor="ctr" anchorCtr="1" compatLnSpc="0"/>
                  <a:lstStyle/>
                  <a:p>
                    <a:pPr marL="0" marR="0" lvl="0" indent="0" algn="l" defTabSz="914400" rtl="0" fontAlgn="auto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en-US" sz="2400" b="0" i="0" u="none" strike="noStrike" kern="1200" cap="none" spc="0" baseline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FillTx/>
                      <a:latin typeface="Times New Roman" panose="02020603050405020304" pitchFamily="18" charset="0"/>
                      <a:ea typeface="HG Mincho Light J" pitchFamily="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" name="Прямая соединительная линия 48"/>
                  <p:cNvSpPr/>
                  <p:nvPr/>
                </p:nvSpPr>
                <p:spPr>
                  <a:xfrm>
                    <a:off x="4708126" y="1872992"/>
                    <a:ext cx="0" cy="1005026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ss"/>
                      <a:gd name="f6" fmla="val 0"/>
                      <a:gd name="f7" fmla="+- 0 0 -180"/>
                      <a:gd name="f8" fmla="+- 0 0 -360"/>
                      <a:gd name="f9" fmla="abs f3"/>
                      <a:gd name="f10" fmla="abs f4"/>
                      <a:gd name="f11" fmla="abs f5"/>
                      <a:gd name="f12" fmla="*/ f7 f0 1"/>
                      <a:gd name="f13" fmla="*/ f8 f0 1"/>
                      <a:gd name="f14" fmla="?: f9 f3 1"/>
                      <a:gd name="f15" fmla="?: f10 f4 1"/>
                      <a:gd name="f16" fmla="?: f11 f5 1"/>
                      <a:gd name="f17" fmla="*/ f12 1 f2"/>
                      <a:gd name="f18" fmla="*/ f13 1 f2"/>
                      <a:gd name="f19" fmla="*/ f14 1 21600"/>
                      <a:gd name="f20" fmla="*/ f15 1 21600"/>
                      <a:gd name="f21" fmla="*/ 21600 f14 1"/>
                      <a:gd name="f22" fmla="*/ 21600 f15 1"/>
                      <a:gd name="f23" fmla="+- f17 0 f1"/>
                      <a:gd name="f24" fmla="+- f18 0 f1"/>
                      <a:gd name="f25" fmla="min f20 f19"/>
                      <a:gd name="f26" fmla="*/ f21 1 f16"/>
                      <a:gd name="f27" fmla="*/ f22 1 f16"/>
                      <a:gd name="f28" fmla="val f26"/>
                      <a:gd name="f29" fmla="val f27"/>
                      <a:gd name="f30" fmla="*/ f6 f25 1"/>
                      <a:gd name="f31" fmla="*/ f28 f25 1"/>
                      <a:gd name="f32" fmla="*/ f29 f25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23">
                        <a:pos x="f30" y="f30"/>
                      </a:cxn>
                      <a:cxn ang="f24">
                        <a:pos x="f31" y="f32"/>
                      </a:cxn>
                    </a:cxnLst>
                    <a:rect l="f30" t="f30" r="f31" b="f32"/>
                    <a:pathLst>
                      <a:path>
                        <a:moveTo>
                          <a:pt x="f30" y="f30"/>
                        </a:moveTo>
                        <a:lnTo>
                          <a:pt x="f31" y="f32"/>
                        </a:lnTo>
                      </a:path>
                    </a:pathLst>
                  </a:custGeom>
                  <a:noFill/>
                  <a:ln w="28575">
                    <a:solidFill>
                      <a:srgbClr val="000000"/>
                    </a:solidFill>
                    <a:prstDash val="solid"/>
                  </a:ln>
                </p:spPr>
                <p:txBody>
                  <a:bodyPr vert="horz" wrap="square" lIns="126004" tIns="80997" rIns="126004" bIns="80997" anchor="ctr" anchorCtr="1" compatLnSpc="0"/>
                  <a:lstStyle/>
                  <a:p>
                    <a:pPr marL="0" marR="0" lvl="0" indent="0" algn="l" defTabSz="914400" rtl="0" fontAlgn="auto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en-US" sz="2400" b="0" i="0" u="none" strike="noStrike" kern="1200" cap="none" spc="0" baseline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FillTx/>
                      <a:latin typeface="Times New Roman" panose="02020603050405020304" pitchFamily="18" charset="0"/>
                      <a:ea typeface="HG Mincho Light J" pitchFamily="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" name="Полилиния 49"/>
                  <p:cNvSpPr/>
                  <p:nvPr/>
                </p:nvSpPr>
                <p:spPr>
                  <a:xfrm>
                    <a:off x="3147582" y="2624875"/>
                    <a:ext cx="1243053" cy="427202"/>
                  </a:xfrm>
                  <a:custGeom>
                    <a:avLst/>
                    <a:gdLst>
                      <a:gd name="f0" fmla="val w"/>
                      <a:gd name="f1" fmla="val h"/>
                      <a:gd name="f2" fmla="val 0"/>
                      <a:gd name="f3" fmla="val 21600"/>
                      <a:gd name="f4" fmla="*/ f0 1 21600"/>
                      <a:gd name="f5" fmla="*/ f1 1 21600"/>
                      <a:gd name="f6" fmla="+- f3 0 f2"/>
                      <a:gd name="f7" fmla="*/ f6 1 21600"/>
                      <a:gd name="f8" fmla="*/ f2 1 f7"/>
                      <a:gd name="f9" fmla="*/ f3 1 f7"/>
                      <a:gd name="f10" fmla="*/ f8 f4 1"/>
                      <a:gd name="f11" fmla="*/ f9 f4 1"/>
                      <a:gd name="f12" fmla="*/ f9 f5 1"/>
                      <a:gd name="f13" fmla="*/ f8 f5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f10" t="f13" r="f11" b="f12"/>
                    <a:pathLst>
                      <a:path w="21600" h="21600">
                        <a:moveTo>
                          <a:pt x="f2" y="f2"/>
                        </a:moveTo>
                        <a:lnTo>
                          <a:pt x="f3" y="f2"/>
                        </a:lnTo>
                        <a:lnTo>
                          <a:pt x="f3" y="f3"/>
                        </a:lnTo>
                        <a:lnTo>
                          <a:pt x="f2" y="f3"/>
                        </a:lnTo>
                        <a:lnTo>
                          <a:pt x="f2" y="f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8575">
                    <a:solidFill>
                      <a:srgbClr val="000000"/>
                    </a:solidFill>
                    <a:prstDash val="solid"/>
                  </a:ln>
                </p:spPr>
                <p:txBody>
                  <a:bodyPr vert="horz" wrap="square" lIns="0" tIns="0" rIns="0" bIns="0" anchor="ctr" anchorCtr="0" compatLnSpc="0"/>
                  <a:lstStyle/>
                  <a:p>
                    <a:pPr marL="0" marR="0" lvl="0" indent="0" algn="l" defTabSz="914400" rtl="0" fontAlgn="auto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en-US" sz="2400" b="0" i="0" u="none" strike="noStrike" kern="1200" cap="none" spc="0" baseline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FillTx/>
                      <a:latin typeface="Times New Roman" panose="02020603050405020304" pitchFamily="18" charset="0"/>
                      <a:ea typeface="HG Mincho Light J" pitchFamily="2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25" name="Прямая со стрелкой 50"/>
                  <p:cNvCxnSpPr/>
                  <p:nvPr/>
                </p:nvCxnSpPr>
                <p:spPr>
                  <a:xfrm>
                    <a:off x="2291705" y="2292757"/>
                    <a:ext cx="114309" cy="0"/>
                  </a:xfrm>
                  <a:prstGeom prst="straightConnector1">
                    <a:avLst/>
                  </a:prstGeom>
                  <a:noFill/>
                  <a:ln w="28575">
                    <a:solidFill>
                      <a:srgbClr val="000000"/>
                    </a:solidFill>
                    <a:prstDash val="solid"/>
                    <a:tailEnd type="arrow"/>
                  </a:ln>
                </p:spPr>
              </p:cxnSp>
              <p:sp>
                <p:nvSpPr>
                  <p:cNvPr id="26" name="TextBox 51"/>
                  <p:cNvSpPr txBox="1"/>
                  <p:nvPr/>
                </p:nvSpPr>
                <p:spPr>
                  <a:xfrm>
                    <a:off x="1678998" y="1362458"/>
                    <a:ext cx="359569" cy="947366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vert="horz" wrap="square" lIns="91440" tIns="45720" rIns="91440" bIns="45720" anchor="t" anchorCtr="0" compatLnSpc="1">
                    <a:spAutoFit/>
                  </a:bodyPr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r>
                      <a:rPr lang="en-US" sz="4000" b="1" i="0" u="none" strike="noStrike" kern="1200" cap="none" spc="0" baseline="0" dirty="0" smtClean="0">
                        <a:solidFill>
                          <a:srgbClr val="000000"/>
                        </a:solidFill>
                        <a:uFillTx/>
                        <a:latin typeface="Times New Roman" panose="02020603050405020304" pitchFamily="18" charset="0"/>
                        <a:ea typeface="Segoe UI Emoji" pitchFamily="34"/>
                        <a:cs typeface="Times New Roman" panose="02020603050405020304" pitchFamily="18" charset="0"/>
                      </a:rPr>
                      <a:t>I</a:t>
                    </a:r>
                    <a:endParaRPr lang="ru-RU" sz="4000" b="1" i="0" u="none" strike="noStrike" kern="1200" cap="none" spc="0" baseline="0" dirty="0">
                      <a:solidFill>
                        <a:srgbClr val="000000"/>
                      </a:solidFill>
                      <a:uFillTx/>
                      <a:latin typeface="Times New Roman" panose="02020603050405020304" pitchFamily="18" charset="0"/>
                      <a:ea typeface="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" name="Полилиния 52"/>
                  <p:cNvSpPr/>
                  <p:nvPr/>
                </p:nvSpPr>
                <p:spPr>
                  <a:xfrm>
                    <a:off x="2761028" y="2234258"/>
                    <a:ext cx="93259" cy="138476"/>
                  </a:xfrm>
                  <a:custGeom>
                    <a:avLst/>
                    <a:gdLst>
                      <a:gd name="f0" fmla="val 10800000"/>
                      <a:gd name="f1" fmla="val 5400000"/>
                      <a:gd name="f2" fmla="val 180"/>
                      <a:gd name="f3" fmla="val w"/>
                      <a:gd name="f4" fmla="val h"/>
                      <a:gd name="f5" fmla="val 0"/>
                      <a:gd name="f6" fmla="val 21600"/>
                      <a:gd name="f7" fmla="*/ 5419351 1 1725033"/>
                      <a:gd name="f8" fmla="*/ 10800 10800 1"/>
                      <a:gd name="f9" fmla="+- 0 0 360"/>
                      <a:gd name="f10" fmla="val 10800"/>
                      <a:gd name="f11" fmla="+- 0 0 0"/>
                      <a:gd name="f12" fmla="*/ f3 1 21600"/>
                      <a:gd name="f13" fmla="*/ f4 1 21600"/>
                      <a:gd name="f14" fmla="*/ 0 f7 1"/>
                      <a:gd name="f15" fmla="*/ f5 f0 1"/>
                      <a:gd name="f16" fmla="*/ f9 f0 1"/>
                      <a:gd name="f17" fmla="+- f6 0 f5"/>
                      <a:gd name="f18" fmla="*/ f11 f0 1"/>
                      <a:gd name="f19" fmla="*/ f14 1 f2"/>
                      <a:gd name="f20" fmla="*/ f15 1 f2"/>
                      <a:gd name="f21" fmla="*/ f16 1 f2"/>
                      <a:gd name="f22" fmla="*/ f17 1 21600"/>
                      <a:gd name="f23" fmla="*/ f18 1 f2"/>
                      <a:gd name="f24" fmla="+- 0 0 f19"/>
                      <a:gd name="f25" fmla="+- f20 0 f1"/>
                      <a:gd name="f26" fmla="+- f21 0 f1"/>
                      <a:gd name="f27" fmla="*/ 3180 f22 1"/>
                      <a:gd name="f28" fmla="*/ 18420 f22 1"/>
                      <a:gd name="f29" fmla="*/ 10800 f22 1"/>
                      <a:gd name="f30" fmla="*/ 0 f22 1"/>
                      <a:gd name="f31" fmla="*/ 3163 f22 1"/>
                      <a:gd name="f32" fmla="*/ 18437 f22 1"/>
                      <a:gd name="f33" fmla="*/ 21600 f22 1"/>
                      <a:gd name="f34" fmla="+- f23 0 f1"/>
                      <a:gd name="f35" fmla="*/ f24 f0 1"/>
                      <a:gd name="f36" fmla="+- f26 0 f25"/>
                      <a:gd name="f37" fmla="*/ f29 1 f22"/>
                      <a:gd name="f38" fmla="*/ f30 1 f22"/>
                      <a:gd name="f39" fmla="*/ f31 1 f22"/>
                      <a:gd name="f40" fmla="*/ f32 1 f22"/>
                      <a:gd name="f41" fmla="*/ f33 1 f22"/>
                      <a:gd name="f42" fmla="*/ f27 1 f22"/>
                      <a:gd name="f43" fmla="*/ f28 1 f22"/>
                      <a:gd name="f44" fmla="*/ f35 1 f7"/>
                      <a:gd name="f45" fmla="*/ f42 f12 1"/>
                      <a:gd name="f46" fmla="*/ f43 f12 1"/>
                      <a:gd name="f47" fmla="*/ f43 f13 1"/>
                      <a:gd name="f48" fmla="*/ f42 f13 1"/>
                      <a:gd name="f49" fmla="*/ f37 f12 1"/>
                      <a:gd name="f50" fmla="*/ f38 f13 1"/>
                      <a:gd name="f51" fmla="*/ f39 f12 1"/>
                      <a:gd name="f52" fmla="*/ f39 f13 1"/>
                      <a:gd name="f53" fmla="*/ f38 f12 1"/>
                      <a:gd name="f54" fmla="*/ f37 f13 1"/>
                      <a:gd name="f55" fmla="*/ f40 f13 1"/>
                      <a:gd name="f56" fmla="*/ f41 f13 1"/>
                      <a:gd name="f57" fmla="*/ f40 f12 1"/>
                      <a:gd name="f58" fmla="*/ f41 f12 1"/>
                      <a:gd name="f59" fmla="+- f44 0 f1"/>
                      <a:gd name="f60" fmla="+- f59 f1 0"/>
                      <a:gd name="f61" fmla="*/ f60 f7 1"/>
                      <a:gd name="f62" fmla="*/ f61 1 f0"/>
                      <a:gd name="f63" fmla="+- 0 0 f62"/>
                      <a:gd name="f64" fmla="+- 0 0 f63"/>
                      <a:gd name="f65" fmla="*/ f64 f0 1"/>
                      <a:gd name="f66" fmla="*/ f65 1 f7"/>
                      <a:gd name="f67" fmla="+- f66 0 f1"/>
                      <a:gd name="f68" fmla="cos 1 f67"/>
                      <a:gd name="f69" fmla="sin 1 f67"/>
                      <a:gd name="f70" fmla="+- 0 0 f68"/>
                      <a:gd name="f71" fmla="+- 0 0 f69"/>
                      <a:gd name="f72" fmla="+- 0 0 f70"/>
                      <a:gd name="f73" fmla="+- 0 0 f71"/>
                      <a:gd name="f74" fmla="val f72"/>
                      <a:gd name="f75" fmla="val f73"/>
                      <a:gd name="f76" fmla="+- 0 0 f74"/>
                      <a:gd name="f77" fmla="+- 0 0 f75"/>
                      <a:gd name="f78" fmla="*/ 10800 f76 1"/>
                      <a:gd name="f79" fmla="*/ 10800 f77 1"/>
                      <a:gd name="f80" fmla="*/ f78 f78 1"/>
                      <a:gd name="f81" fmla="*/ f79 f79 1"/>
                      <a:gd name="f82" fmla="+- f80 f81 0"/>
                      <a:gd name="f83" fmla="sqrt f82"/>
                      <a:gd name="f84" fmla="*/ f8 1 f83"/>
                      <a:gd name="f85" fmla="*/ f76 f84 1"/>
                      <a:gd name="f86" fmla="*/ f77 f84 1"/>
                      <a:gd name="f87" fmla="+- 10800 0 f85"/>
                      <a:gd name="f88" fmla="+- 10800 0 f86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34">
                        <a:pos x="f49" y="f50"/>
                      </a:cxn>
                      <a:cxn ang="f34">
                        <a:pos x="f51" y="f52"/>
                      </a:cxn>
                      <a:cxn ang="f34">
                        <a:pos x="f53" y="f54"/>
                      </a:cxn>
                      <a:cxn ang="f34">
                        <a:pos x="f51" y="f55"/>
                      </a:cxn>
                      <a:cxn ang="f34">
                        <a:pos x="f49" y="f56"/>
                      </a:cxn>
                      <a:cxn ang="f34">
                        <a:pos x="f57" y="f55"/>
                      </a:cxn>
                      <a:cxn ang="f34">
                        <a:pos x="f58" y="f54"/>
                      </a:cxn>
                      <a:cxn ang="f34">
                        <a:pos x="f57" y="f52"/>
                      </a:cxn>
                    </a:cxnLst>
                    <a:rect l="f45" t="f48" r="f46" b="f47"/>
                    <a:pathLst>
                      <a:path w="21600" h="21600">
                        <a:moveTo>
                          <a:pt x="f87" y="f88"/>
                        </a:moveTo>
                        <a:arcTo wR="f10" hR="f10" stAng="f25" swAng="f36"/>
                        <a:close/>
                      </a:path>
                    </a:pathLst>
                  </a:custGeom>
                  <a:solidFill>
                    <a:srgbClr val="000000"/>
                  </a:solidFill>
                  <a:ln w="28575">
                    <a:solidFill>
                      <a:srgbClr val="000000"/>
                    </a:solidFill>
                    <a:prstDash val="solid"/>
                  </a:ln>
                </p:spPr>
                <p:txBody>
                  <a:bodyPr vert="horz" wrap="square" lIns="0" tIns="0" rIns="0" bIns="0" anchor="ctr" anchorCtr="0" compatLnSpc="0"/>
                  <a:lstStyle/>
                  <a:p>
                    <a:pPr marL="0" marR="0" lvl="0" indent="0" algn="l" defTabSz="914400" rtl="0" fontAlgn="auto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en-US" sz="2400" b="0" i="0" u="none" strike="noStrike" kern="1200" cap="none" spc="0" baseline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FillTx/>
                      <a:latin typeface="Times New Roman" panose="02020603050405020304" pitchFamily="18" charset="0"/>
                      <a:ea typeface="HG Mincho Light J" pitchFamily="2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8" name="TextBox 31"/>
                <p:cNvSpPr txBox="1"/>
                <p:nvPr/>
              </p:nvSpPr>
              <p:spPr>
                <a:xfrm>
                  <a:off x="934653" y="2044717"/>
                  <a:ext cx="435912" cy="505462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US" sz="2800" b="1" i="0" u="none" strike="noStrike" kern="1200" cap="none" spc="0" baseline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FillTx/>
                      <a:latin typeface="Times New Roman" panose="02020603050405020304" pitchFamily="18" charset="0"/>
                      <a:ea typeface=""/>
                      <a:cs typeface="Times New Roman" panose="02020603050405020304" pitchFamily="18" charset="0"/>
                    </a:rPr>
                    <a:t>+</a:t>
                  </a:r>
                  <a:endParaRPr lang="ru-RU" sz="2800" b="1" i="0" u="none" strike="noStrike" kern="1200" cap="none" spc="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Times New Roman" panose="02020603050405020304" pitchFamily="18" charset="0"/>
                    <a:ea typeface="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TextBox 32"/>
                <p:cNvSpPr txBox="1"/>
                <p:nvPr/>
              </p:nvSpPr>
              <p:spPr>
                <a:xfrm>
                  <a:off x="946349" y="3836922"/>
                  <a:ext cx="438948" cy="386535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en-US" sz="2000" b="1" i="0" u="none" strike="noStrike" kern="1200" cap="none" spc="0" baseline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FillTx/>
                      <a:latin typeface="Times New Roman" panose="02020603050405020304" pitchFamily="18" charset="0"/>
                      <a:ea typeface=""/>
                      <a:cs typeface="Times New Roman" panose="02020603050405020304" pitchFamily="18" charset="0"/>
                    </a:rPr>
                    <a:t>_</a:t>
                  </a:r>
                  <a:endParaRPr lang="ru-RU" sz="2000" b="1" i="0" u="none" strike="noStrike" kern="1200" cap="none" spc="0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Times New Roman" panose="02020603050405020304" pitchFamily="18" charset="0"/>
                    <a:ea typeface=""/>
                    <a:cs typeface="Times New Roman" panose="02020603050405020304" pitchFamily="18" charset="0"/>
                  </a:endParaRPr>
                </a:p>
              </p:txBody>
            </p:sp>
          </p:grp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30" name="Прямоугольник 53"/>
                  <p:cNvSpPr/>
                  <p:nvPr/>
                </p:nvSpPr>
                <p:spPr>
                  <a:xfrm>
                    <a:off x="3497913" y="1131676"/>
                    <a:ext cx="542138" cy="494278"/>
                  </a:xfrm>
                  <a:prstGeom prst="rect">
                    <a:avLst/>
                  </a:prstGeom>
                  <a:noFill/>
                  <a:ln w="28575">
                    <a:noFill/>
                    <a:prstDash val="solid"/>
                  </a:ln>
                </p:spPr>
                <p:txBody>
                  <a:bodyPr vert="horz" wrap="square" lIns="91440" tIns="45720" rIns="91440" bIns="45720" anchor="t" anchorCtr="0" compatLnSpc="1">
                    <a:spAutoFit/>
                  </a:bodyPr>
                  <a:lstStyle/>
                  <a:p>
                    <a:pPr marL="0" marR="0" lvl="0" indent="0" algn="l" defTabSz="91440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b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𝐑</m:t>
                          </m:r>
                        </m:oMath>
                      </m:oMathPara>
                    </a14:m>
                    <a:endParaRPr lang="ru-RU" sz="2800" b="1" i="0" u="none" strike="noStrike" kern="1200" cap="none" spc="0" baseline="0" dirty="0"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FillTx/>
                      <a:latin typeface="Times New Roman" panose="02020603050405020304" pitchFamily="18" charset="0"/>
                      <a:ea typeface="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>
              <p:sp>
                <p:nvSpPr>
                  <p:cNvPr id="30" name="Прямоугольник 5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97913" y="1131676"/>
                    <a:ext cx="542138" cy="494278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639"/>
                    </a:stretch>
                  </a:blipFill>
                  <a:ln w="28575">
                    <a:noFill/>
                    <a:prstDash val="solid"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1" name="Прямоугольник 54"/>
                <p:cNvSpPr/>
                <p:nvPr/>
              </p:nvSpPr>
              <p:spPr>
                <a:xfrm>
                  <a:off x="3478032" y="3049164"/>
                  <a:ext cx="436572" cy="348985"/>
                </a:xfrm>
                <a:prstGeom prst="rect">
                  <a:avLst/>
                </a:prstGeom>
                <a:noFill/>
                <a:ln w="28575">
                  <a:noFill/>
                  <a:prstDash val="solid"/>
                </a:ln>
              </p:spPr>
              <p:txBody>
                <a:bodyPr vert="horz" wrap="non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b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𝐑</m:t>
                        </m:r>
                      </m:oMath>
                    </m:oMathPara>
                  </a14:m>
                  <a:endParaRPr lang="ru-RU" sz="2800" b="0" i="0" u="none" strike="noStrike" kern="1200" cap="none" spc="0" baseline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Times New Roman" panose="02020603050405020304" pitchFamily="18" charset="0"/>
                    <a:ea typeface="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1" name="Прямоугольник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8032" y="3049164"/>
                  <a:ext cx="436572" cy="34898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44186"/>
                  </a:stretch>
                </a:blipFill>
                <a:ln w="28575">
                  <a:noFill/>
                  <a:prstDash val="solid"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extBox 5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74001" y="4252183"/>
            <a:ext cx="1862613" cy="789122"/>
          </a:xfrm>
          <a:prstGeom prst="rect">
            <a:avLst/>
          </a:prstGeom>
          <a:blipFill rotWithShape="1">
            <a:blip r:embed="rId5"/>
            <a:stretch>
              <a:fillRect t="-27132" r="-6209" b="-57364"/>
            </a:stretch>
          </a:blipFill>
          <a:ln>
            <a:noFill/>
          </a:ln>
        </p:spPr>
        <p:txBody>
          <a:bodyPr/>
          <a:lstStyle/>
          <a:p>
            <a:r>
              <a:rPr lang="ru-RU"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3" name="TextBox 58"/>
              <p:cNvSpPr txBox="1"/>
              <p:nvPr/>
            </p:nvSpPr>
            <p:spPr>
              <a:xfrm>
                <a:off x="3791412" y="4840995"/>
                <a:ext cx="2171756" cy="7811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anchor="t" anchorCtr="0" compatLnSpc="0">
                <a:spAutoFit/>
              </a:bodyPr>
              <a:lstStyle/>
              <a:p>
                <a:pPr marL="0" marR="0" lvl="0" indent="0" algn="l" defTabSz="914400" rtl="0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ru-RU" sz="32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𝐑</m:t>
                        </m:r>
                      </m:e>
                      <m:sub>
                        <m:r>
                          <a:rPr lang="ru-RU" sz="3200" b="0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э</m:t>
                        </m:r>
                      </m:sub>
                    </m:sSub>
                  </m:oMath>
                </a14:m>
                <a:r>
                  <a:rPr lang="ru-RU" sz="4800" b="1" i="0" u="none" strike="noStrike" kern="1200" cap="none" spc="0" baseline="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Times New Roman" panose="02020603050405020304" pitchFamily="18" charset="0"/>
                    <a:ea typeface="HG Mincho Light J" pitchFamily="2"/>
                    <a:cs typeface="Times New Roman" panose="02020603050405020304" pitchFamily="18" charset="0"/>
                  </a:rPr>
                  <a:t>=</a:t>
                </a:r>
                <a:r>
                  <a:rPr lang="ru-RU" sz="4800" b="1" i="0" u="none" strike="noStrike" kern="1200" cap="none" spc="0" baseline="0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FillTx/>
                    <a:latin typeface="Times New Roman" panose="02020603050405020304" pitchFamily="18" charset="0"/>
                    <a:ea typeface="HG Mincho Light J" pitchFamily="2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</m:t>
                        </m:r>
                        <m:r>
                          <a:rPr lang="ru-RU" sz="32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𝐑</m:t>
                        </m:r>
                      </m:num>
                      <m:den>
                        <m:r>
                          <a:rPr lang="ru-RU" sz="3200" b="1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𝐧</m:t>
                        </m:r>
                      </m:den>
                    </m:f>
                  </m:oMath>
                </a14:m>
                <a:endParaRPr lang="en-US" sz="5400" b="1" i="0" u="none" strike="noStrike" kern="1200" cap="none" spc="0" baseline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HG Mincho Light J" pitchFamily="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3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12" y="4840995"/>
                <a:ext cx="2171756" cy="781111"/>
              </a:xfrm>
              <a:prstGeom prst="rect">
                <a:avLst/>
              </a:prstGeom>
              <a:blipFill rotWithShape="1">
                <a:blip r:embed="rId6"/>
                <a:stretch>
                  <a:fillRect t="-23438" b="-406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единительная линия 35"/>
          <p:cNvCxnSpPr/>
          <p:nvPr/>
        </p:nvCxnSpPr>
        <p:spPr>
          <a:xfrm flipH="1">
            <a:off x="2665925" y="2447938"/>
            <a:ext cx="197990" cy="204168"/>
          </a:xfrm>
          <a:prstGeom prst="straightConnector1">
            <a:avLst/>
          </a:prstGeom>
          <a:noFill/>
          <a:ln w="9528">
            <a:solidFill>
              <a:srgbClr val="000000"/>
            </a:solidFill>
            <a:prstDash val="solid"/>
          </a:ln>
        </p:spPr>
      </p:cxnSp>
      <p:cxnSp>
        <p:nvCxnSpPr>
          <p:cNvPr id="35" name="Прямая соединительная линия 36"/>
          <p:cNvCxnSpPr/>
          <p:nvPr/>
        </p:nvCxnSpPr>
        <p:spPr>
          <a:xfrm flipH="1">
            <a:off x="2699204" y="3819274"/>
            <a:ext cx="197999" cy="204168"/>
          </a:xfrm>
          <a:prstGeom prst="straightConnector1">
            <a:avLst/>
          </a:prstGeom>
          <a:noFill/>
          <a:ln w="9528">
            <a:solidFill>
              <a:srgbClr val="000000"/>
            </a:solidFill>
            <a:prstDash val="solid"/>
          </a:ln>
        </p:spPr>
      </p:cxnSp>
      <p:sp>
        <p:nvSpPr>
          <p:cNvPr id="36" name="Овал 37"/>
          <p:cNvSpPr/>
          <p:nvPr/>
        </p:nvSpPr>
        <p:spPr>
          <a:xfrm>
            <a:off x="2739177" y="3905648"/>
            <a:ext cx="63900" cy="537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7" name="Овал 38"/>
          <p:cNvSpPr/>
          <p:nvPr/>
        </p:nvSpPr>
        <p:spPr>
          <a:xfrm>
            <a:off x="2731621" y="2515594"/>
            <a:ext cx="63900" cy="537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/>
          </a:solidFill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665925" y="2447938"/>
            <a:ext cx="231278" cy="204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699204" y="3819274"/>
            <a:ext cx="197999" cy="204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671" y="2488878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571" y="3905648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79016322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1500174"/>
            <a:ext cx="9132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Смешанное соединение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сопротивлений.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1000108"/>
            <a:ext cx="88005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Смешанным соединением сопротивлений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называется такое соединение, при котором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электрической цепи есть последовательное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параллельное соединение.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Рассмотрим пример расчета цепи со 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000108"/>
            <a:ext cx="88005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Смешанным соединением сопротивлений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называется такое соединение, при котором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электрической цепи есть последовательное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параллельное соединение.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Рассмотрим пример расчета цепи со смешанным соединением сопротивлений.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цепь со смешанным соединением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сопротивлений</a:t>
            </a:r>
            <a:endParaRPr lang="ru-RU" dirty="0"/>
          </a:p>
        </p:txBody>
      </p:sp>
      <p:grpSp>
        <p:nvGrpSpPr>
          <p:cNvPr id="47" name="Полотно 1"/>
          <p:cNvGrpSpPr/>
          <p:nvPr/>
        </p:nvGrpSpPr>
        <p:grpSpPr>
          <a:xfrm>
            <a:off x="457200" y="1844824"/>
            <a:ext cx="8229600" cy="4525010"/>
            <a:chOff x="0" y="0"/>
            <a:chExt cx="8229600" cy="4525010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0" y="0"/>
              <a:ext cx="8229600" cy="4525010"/>
            </a:xfrm>
            <a:prstGeom prst="rect">
              <a:avLst/>
            </a:prstGeom>
          </p:spPr>
        </p:sp>
        <p:cxnSp>
          <p:nvCxnSpPr>
            <p:cNvPr id="49" name="Прямая соединительная линия 48"/>
            <p:cNvCxnSpPr/>
            <p:nvPr/>
          </p:nvCxnSpPr>
          <p:spPr>
            <a:xfrm>
              <a:off x="550468" y="1581857"/>
              <a:ext cx="539996" cy="0"/>
            </a:xfrm>
            <a:prstGeom prst="line">
              <a:avLst/>
            </a:prstGeom>
            <a:ln w="25400"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1055410" y="1581857"/>
              <a:ext cx="539110" cy="0"/>
            </a:xfrm>
            <a:prstGeom prst="line">
              <a:avLst/>
            </a:prstGeom>
            <a:ln w="25400"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1564417" y="1576473"/>
              <a:ext cx="539110" cy="0"/>
            </a:xfrm>
            <a:prstGeom prst="line">
              <a:avLst/>
            </a:prstGeom>
            <a:ln w="254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2040741" y="1577202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1594520" y="1570725"/>
              <a:ext cx="0" cy="101765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Прямоугольник 53"/>
            <p:cNvSpPr/>
            <p:nvPr/>
          </p:nvSpPr>
          <p:spPr>
            <a:xfrm>
              <a:off x="2579846" y="1451887"/>
              <a:ext cx="539996" cy="254414"/>
            </a:xfrm>
            <a:prstGeom prst="rect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>
              <a:off x="3119834" y="1576458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Прямоугольник 55"/>
            <p:cNvSpPr/>
            <p:nvPr/>
          </p:nvSpPr>
          <p:spPr>
            <a:xfrm>
              <a:off x="3666950" y="1451885"/>
              <a:ext cx="539110" cy="253997"/>
            </a:xfrm>
            <a:prstGeom prst="rect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cxnSp>
          <p:nvCxnSpPr>
            <p:cNvPr id="57" name="Прямая соединительная линия 56"/>
            <p:cNvCxnSpPr/>
            <p:nvPr/>
          </p:nvCxnSpPr>
          <p:spPr>
            <a:xfrm>
              <a:off x="1578713" y="2601058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2103525" y="2602587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2642651" y="2601818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Прямоугольник 59"/>
            <p:cNvSpPr/>
            <p:nvPr/>
          </p:nvSpPr>
          <p:spPr>
            <a:xfrm>
              <a:off x="3144220" y="2477246"/>
              <a:ext cx="539110" cy="253997"/>
            </a:xfrm>
            <a:prstGeom prst="rect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cxnSp>
          <p:nvCxnSpPr>
            <p:cNvPr id="61" name="Прямая соединительная линия 60"/>
            <p:cNvCxnSpPr/>
            <p:nvPr/>
          </p:nvCxnSpPr>
          <p:spPr>
            <a:xfrm>
              <a:off x="3678945" y="2591764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4208187" y="1576458"/>
              <a:ext cx="539110" cy="0"/>
            </a:xfrm>
            <a:prstGeom prst="line">
              <a:avLst/>
            </a:prstGeom>
            <a:ln w="25400"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4215588" y="259563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4754416" y="1581115"/>
              <a:ext cx="0" cy="101689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4754447" y="1574803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5284562" y="1574816"/>
              <a:ext cx="0" cy="178091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4747297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2590772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3683329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4218051" y="3355713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Прямоугольник 70"/>
            <p:cNvSpPr/>
            <p:nvPr/>
          </p:nvSpPr>
          <p:spPr>
            <a:xfrm>
              <a:off x="3144220" y="3228660"/>
              <a:ext cx="539110" cy="253997"/>
            </a:xfrm>
            <a:prstGeom prst="rect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cxnSp>
          <p:nvCxnSpPr>
            <p:cNvPr id="72" name="Прямая соединительная линия 71"/>
            <p:cNvCxnSpPr/>
            <p:nvPr/>
          </p:nvCxnSpPr>
          <p:spPr>
            <a:xfrm>
              <a:off x="2051644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>
              <a:off x="1564417" y="3355713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>
              <a:off x="1037686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498578" y="3355713"/>
              <a:ext cx="539110" cy="0"/>
            </a:xfrm>
            <a:prstGeom prst="line">
              <a:avLst/>
            </a:prstGeom>
            <a:ln w="25400"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Поле 89"/>
            <p:cNvSpPr txBox="1"/>
            <p:nvPr/>
          </p:nvSpPr>
          <p:spPr>
            <a:xfrm>
              <a:off x="143949" y="1380703"/>
              <a:ext cx="354602" cy="3587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dirty="0">
                  <a:effectLst/>
                  <a:ea typeface="Calibri"/>
                  <a:cs typeface="Times New Roman"/>
                </a:rPr>
                <a:t>+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77" name="Поле 90"/>
            <p:cNvSpPr txBox="1"/>
            <p:nvPr/>
          </p:nvSpPr>
          <p:spPr>
            <a:xfrm>
              <a:off x="143949" y="3128234"/>
              <a:ext cx="658748" cy="6229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dirty="0">
                  <a:effectLst/>
                  <a:ea typeface="Calibri"/>
                  <a:cs typeface="Times New Roman"/>
                </a:rPr>
                <a:t>-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78" name="Поле 91"/>
            <p:cNvSpPr txBox="1"/>
            <p:nvPr/>
          </p:nvSpPr>
          <p:spPr>
            <a:xfrm>
              <a:off x="327199" y="1180903"/>
              <a:ext cx="865905" cy="397020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dirty="0">
                  <a:latin typeface="Times New Roman"/>
                  <a:ea typeface="Calibri"/>
                  <a:cs typeface="Times New Roman"/>
                </a:rPr>
                <a:t>I</a:t>
              </a:r>
              <a:endParaRPr lang="ru-RU" sz="1200" b="1" dirty="0">
                <a:ea typeface="Calibri"/>
                <a:cs typeface="Times New Roman"/>
              </a:endParaRPr>
            </a:p>
          </p:txBody>
        </p:sp>
        <p:sp>
          <p:nvSpPr>
            <p:cNvPr id="79" name="Поле 91"/>
            <p:cNvSpPr txBox="1"/>
            <p:nvPr/>
          </p:nvSpPr>
          <p:spPr>
            <a:xfrm>
              <a:off x="1490885" y="1180933"/>
              <a:ext cx="751309" cy="59953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latin typeface="Times New Roman"/>
                  <a:ea typeface="Calibri"/>
                </a:rPr>
                <a:t>I</a:t>
              </a:r>
              <a:r>
                <a:rPr lang="en-US" sz="1600" baseline="-25000" dirty="0">
                  <a:latin typeface="Times New Roman"/>
                  <a:ea typeface="Calibri"/>
                </a:rPr>
                <a:t>1,2</a:t>
              </a:r>
              <a:endParaRPr lang="ru-RU" sz="1400" dirty="0">
                <a:latin typeface="Times New Roman"/>
                <a:ea typeface="Times New Roman"/>
              </a:endParaRPr>
            </a:p>
          </p:txBody>
        </p:sp>
        <p:sp>
          <p:nvSpPr>
            <p:cNvPr id="80" name="Поле 93"/>
            <p:cNvSpPr txBox="1"/>
            <p:nvPr/>
          </p:nvSpPr>
          <p:spPr>
            <a:xfrm>
              <a:off x="2384564" y="1093246"/>
              <a:ext cx="857250" cy="48466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US" sz="1600" baseline="-25000" dirty="0">
                  <a:latin typeface="Times New Roman"/>
                  <a:ea typeface="Calibri"/>
                  <a:cs typeface="Times New Roman"/>
                </a:rPr>
                <a:t>1</a:t>
              </a:r>
              <a:endParaRPr lang="ru-RU" sz="1200" dirty="0">
                <a:ea typeface="Calibri"/>
                <a:cs typeface="Times New Roman"/>
              </a:endParaRPr>
            </a:p>
          </p:txBody>
        </p:sp>
        <p:sp>
          <p:nvSpPr>
            <p:cNvPr id="81" name="Поле 93"/>
            <p:cNvSpPr txBox="1"/>
            <p:nvPr/>
          </p:nvSpPr>
          <p:spPr>
            <a:xfrm>
              <a:off x="3584714" y="1093246"/>
              <a:ext cx="857250" cy="48466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latin typeface="Times New Roman"/>
                  <a:ea typeface="Calibri"/>
                </a:rPr>
                <a:t>R</a:t>
              </a:r>
              <a:r>
                <a:rPr lang="en-US" sz="1600" baseline="-25000" dirty="0">
                  <a:latin typeface="Times New Roman"/>
                  <a:ea typeface="Calibri"/>
                </a:rPr>
                <a:t>2</a:t>
              </a:r>
              <a:endParaRPr lang="ru-RU" sz="1400" dirty="0">
                <a:latin typeface="Times New Roman"/>
                <a:ea typeface="Times New Roman"/>
              </a:endParaRPr>
            </a:p>
          </p:txBody>
        </p:sp>
        <p:sp>
          <p:nvSpPr>
            <p:cNvPr id="82" name="Блок-схема: узел 81"/>
            <p:cNvSpPr/>
            <p:nvPr/>
          </p:nvSpPr>
          <p:spPr>
            <a:xfrm>
              <a:off x="435191" y="1531472"/>
              <a:ext cx="107992" cy="101759"/>
            </a:xfrm>
            <a:prstGeom prst="flowChartConnector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83" name="Блок-схема: узел 82"/>
            <p:cNvSpPr/>
            <p:nvPr/>
          </p:nvSpPr>
          <p:spPr>
            <a:xfrm>
              <a:off x="435182" y="3299455"/>
              <a:ext cx="107636" cy="101423"/>
            </a:xfrm>
            <a:prstGeom prst="flowChartConnector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cxnSp>
          <p:nvCxnSpPr>
            <p:cNvPr id="84" name="Прямая соединительная линия 83"/>
            <p:cNvCxnSpPr/>
            <p:nvPr/>
          </p:nvCxnSpPr>
          <p:spPr>
            <a:xfrm flipH="1">
              <a:off x="403953" y="3268213"/>
              <a:ext cx="169257" cy="159487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flipH="1">
              <a:off x="405567" y="1497591"/>
              <a:ext cx="168601" cy="15886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Поле 93"/>
            <p:cNvSpPr txBox="1"/>
            <p:nvPr/>
          </p:nvSpPr>
          <p:spPr>
            <a:xfrm>
              <a:off x="2974583" y="2132040"/>
              <a:ext cx="857250" cy="484661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latin typeface="Times New Roman"/>
                  <a:ea typeface="Calibri"/>
                </a:rPr>
                <a:t>R</a:t>
              </a:r>
              <a:r>
                <a:rPr lang="en-US" sz="1600" baseline="-25000" dirty="0">
                  <a:latin typeface="Times New Roman"/>
                  <a:ea typeface="Calibri"/>
                </a:rPr>
                <a:t>3</a:t>
              </a:r>
              <a:endParaRPr lang="ru-RU" sz="1400" dirty="0">
                <a:latin typeface="Times New Roman"/>
                <a:ea typeface="Times New Roman"/>
              </a:endParaRPr>
            </a:p>
          </p:txBody>
        </p:sp>
        <p:sp>
          <p:nvSpPr>
            <p:cNvPr id="87" name="Поле 93"/>
            <p:cNvSpPr txBox="1"/>
            <p:nvPr/>
          </p:nvSpPr>
          <p:spPr>
            <a:xfrm>
              <a:off x="2974584" y="2881000"/>
              <a:ext cx="857250" cy="484661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latin typeface="Times New Roman"/>
                  <a:ea typeface="Calibri"/>
                </a:rPr>
                <a:t>R</a:t>
              </a:r>
              <a:r>
                <a:rPr lang="en-US" sz="1600" baseline="-25000" dirty="0">
                  <a:latin typeface="Times New Roman"/>
                  <a:ea typeface="Calibri"/>
                </a:rPr>
                <a:t>4</a:t>
              </a:r>
              <a:endParaRPr lang="ru-RU" sz="1400" dirty="0">
                <a:latin typeface="Times New Roman"/>
                <a:ea typeface="Times New Roman"/>
              </a:endParaRPr>
            </a:p>
          </p:txBody>
        </p:sp>
        <p:sp>
          <p:nvSpPr>
            <p:cNvPr id="88" name="Поле 91"/>
            <p:cNvSpPr txBox="1"/>
            <p:nvPr/>
          </p:nvSpPr>
          <p:spPr>
            <a:xfrm>
              <a:off x="337736" y="2138225"/>
              <a:ext cx="865832" cy="396709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dirty="0">
                  <a:latin typeface="Times New Roman"/>
                  <a:ea typeface="Calibri"/>
                </a:rPr>
                <a:t>U</a:t>
              </a:r>
              <a:endParaRPr lang="ru-RU" sz="1400" b="1" dirty="0">
                <a:latin typeface="Times New Roman"/>
                <a:ea typeface="Times New Roman"/>
              </a:endParaRPr>
            </a:p>
          </p:txBody>
        </p:sp>
        <p:sp>
          <p:nvSpPr>
            <p:cNvPr id="89" name="Поле 102"/>
            <p:cNvSpPr txBox="1"/>
            <p:nvPr/>
          </p:nvSpPr>
          <p:spPr>
            <a:xfrm>
              <a:off x="5514975" y="720080"/>
              <a:ext cx="2571750" cy="338437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2000" dirty="0">
                  <a:latin typeface="Times New Roman"/>
                  <a:ea typeface="Calibri"/>
                  <a:cs typeface="Times New Roman"/>
                </a:rPr>
                <a:t>Дано:</a:t>
              </a:r>
              <a:endParaRPr lang="ru-RU" sz="1600" dirty="0"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2000" dirty="0">
                  <a:latin typeface="Times New Roman"/>
                  <a:ea typeface="Calibri"/>
                  <a:cs typeface="Times New Roman"/>
                </a:rPr>
                <a:t>U</a:t>
              </a:r>
              <a:r>
                <a:rPr lang="ru-RU" sz="2000" dirty="0">
                  <a:latin typeface="Times New Roman"/>
                  <a:ea typeface="Calibri"/>
                  <a:cs typeface="Times New Roman"/>
                </a:rPr>
                <a:t>=100 В</a:t>
              </a:r>
              <a:endParaRPr lang="ru-RU" sz="1600" dirty="0"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2000" dirty="0"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ru-RU" sz="2000" baseline="-25000" dirty="0">
                  <a:latin typeface="Times New Roman"/>
                  <a:ea typeface="Calibri"/>
                  <a:cs typeface="Times New Roman"/>
                </a:rPr>
                <a:t>1</a:t>
              </a:r>
              <a:r>
                <a:rPr lang="ru-RU" sz="2000" dirty="0">
                  <a:latin typeface="Times New Roman"/>
                  <a:ea typeface="Calibri"/>
                  <a:cs typeface="Times New Roman"/>
                </a:rPr>
                <a:t>=4 Ом</a:t>
              </a:r>
              <a:endParaRPr lang="ru-RU" sz="1600" dirty="0"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2000" dirty="0"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ru-RU" sz="2000" baseline="-25000" dirty="0">
                  <a:latin typeface="Times New Roman"/>
                  <a:ea typeface="Calibri"/>
                  <a:cs typeface="Times New Roman"/>
                </a:rPr>
                <a:t>2</a:t>
              </a:r>
              <a:r>
                <a:rPr lang="ru-RU" sz="2000" dirty="0">
                  <a:latin typeface="Times New Roman"/>
                  <a:ea typeface="Calibri"/>
                  <a:cs typeface="Times New Roman"/>
                </a:rPr>
                <a:t>=6 Ом</a:t>
              </a:r>
              <a:endParaRPr lang="ru-RU" sz="1600" dirty="0"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2000" dirty="0"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ru-RU" sz="2000" baseline="-25000" dirty="0">
                  <a:latin typeface="Times New Roman"/>
                  <a:ea typeface="Calibri"/>
                  <a:cs typeface="Times New Roman"/>
                </a:rPr>
                <a:t>3</a:t>
              </a:r>
              <a:r>
                <a:rPr lang="ru-RU" sz="2000" dirty="0">
                  <a:latin typeface="Times New Roman"/>
                  <a:ea typeface="Calibri"/>
                  <a:cs typeface="Times New Roman"/>
                </a:rPr>
                <a:t>=15 Ом</a:t>
              </a:r>
              <a:endParaRPr lang="ru-RU" sz="1600" dirty="0"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ru-RU" sz="2000" baseline="-25000" dirty="0">
                  <a:latin typeface="Times New Roman"/>
                  <a:ea typeface="Calibri"/>
                  <a:cs typeface="Times New Roman"/>
                </a:rPr>
                <a:t>4</a:t>
              </a:r>
              <a:r>
                <a:rPr lang="ru-RU" sz="2000" dirty="0">
                  <a:latin typeface="Times New Roman"/>
                  <a:ea typeface="Calibri"/>
                  <a:cs typeface="Times New Roman"/>
                </a:rPr>
                <a:t>=14 Ом</a:t>
              </a:r>
              <a:endParaRPr lang="ru-RU" sz="1600" dirty="0"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ru-RU" sz="2000" dirty="0">
                  <a:latin typeface="Times New Roman"/>
                  <a:ea typeface="Calibri"/>
                  <a:cs typeface="Times New Roman"/>
                </a:rPr>
                <a:t>Определить:</a:t>
              </a:r>
              <a:endParaRPr lang="ru-RU" sz="1600" dirty="0"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2000" dirty="0">
                  <a:latin typeface="Times New Roman"/>
                  <a:ea typeface="Calibri"/>
                  <a:cs typeface="Times New Roman"/>
                </a:rPr>
                <a:t>I</a:t>
              </a:r>
              <a:r>
                <a:rPr lang="en-US" sz="2000" baseline="-25000" dirty="0">
                  <a:latin typeface="Times New Roman"/>
                  <a:ea typeface="Calibri"/>
                  <a:cs typeface="Times New Roman"/>
                </a:rPr>
                <a:t>1</a:t>
              </a:r>
              <a:r>
                <a:rPr lang="en-US" sz="2000" dirty="0">
                  <a:latin typeface="Times New Roman"/>
                  <a:ea typeface="Calibri"/>
                  <a:cs typeface="Times New Roman"/>
                </a:rPr>
                <a:t>, I</a:t>
              </a:r>
              <a:r>
                <a:rPr lang="en-US" sz="2000" baseline="-25000" dirty="0">
                  <a:latin typeface="Times New Roman"/>
                  <a:ea typeface="Calibri"/>
                  <a:cs typeface="Times New Roman"/>
                </a:rPr>
                <a:t>2</a:t>
              </a:r>
              <a:r>
                <a:rPr lang="en-US" sz="2000" dirty="0">
                  <a:latin typeface="Times New Roman"/>
                  <a:ea typeface="Calibri"/>
                  <a:cs typeface="Times New Roman"/>
                </a:rPr>
                <a:t>, I</a:t>
              </a:r>
              <a:r>
                <a:rPr lang="en-US" sz="2000" baseline="-25000" dirty="0">
                  <a:latin typeface="Times New Roman"/>
                  <a:ea typeface="Calibri"/>
                  <a:cs typeface="Times New Roman"/>
                </a:rPr>
                <a:t>3</a:t>
              </a:r>
              <a:r>
                <a:rPr lang="en-US" sz="2000" dirty="0">
                  <a:latin typeface="Times New Roman"/>
                  <a:ea typeface="Calibri"/>
                  <a:cs typeface="Times New Roman"/>
                </a:rPr>
                <a:t>, I</a:t>
              </a:r>
              <a:r>
                <a:rPr lang="en-US" sz="2000" baseline="-25000" dirty="0">
                  <a:latin typeface="Times New Roman"/>
                  <a:ea typeface="Calibri"/>
                  <a:cs typeface="Times New Roman"/>
                </a:rPr>
                <a:t>4</a:t>
              </a:r>
              <a:endParaRPr lang="ru-RU" sz="1600" dirty="0"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latin typeface="Times New Roman"/>
                  <a:ea typeface="Calibri"/>
                  <a:cs typeface="Times New Roman"/>
                </a:rPr>
                <a:t>U</a:t>
              </a:r>
              <a:r>
                <a:rPr lang="en-US" sz="2000" baseline="-25000" dirty="0">
                  <a:latin typeface="Times New Roman"/>
                  <a:ea typeface="Calibri"/>
                  <a:cs typeface="Times New Roman"/>
                </a:rPr>
                <a:t>1</a:t>
              </a:r>
              <a:r>
                <a:rPr lang="en-US" sz="2000" dirty="0">
                  <a:latin typeface="Times New Roman"/>
                  <a:ea typeface="Calibri"/>
                  <a:cs typeface="Times New Roman"/>
                </a:rPr>
                <a:t>, U</a:t>
              </a:r>
              <a:r>
                <a:rPr lang="en-US" sz="2000" baseline="-25000" dirty="0">
                  <a:latin typeface="Times New Roman"/>
                  <a:ea typeface="Calibri"/>
                  <a:cs typeface="Times New Roman"/>
                </a:rPr>
                <a:t>2</a:t>
              </a:r>
              <a:r>
                <a:rPr lang="en-US" sz="2000" dirty="0">
                  <a:latin typeface="Times New Roman"/>
                  <a:ea typeface="Calibri"/>
                  <a:cs typeface="Times New Roman"/>
                </a:rPr>
                <a:t>, U</a:t>
              </a:r>
              <a:r>
                <a:rPr lang="en-US" sz="2000" baseline="-25000" dirty="0">
                  <a:latin typeface="Times New Roman"/>
                  <a:ea typeface="Calibri"/>
                  <a:cs typeface="Times New Roman"/>
                </a:rPr>
                <a:t>3</a:t>
              </a:r>
              <a:r>
                <a:rPr lang="en-US" sz="2000" dirty="0">
                  <a:latin typeface="Times New Roman"/>
                  <a:ea typeface="Calibri"/>
                  <a:cs typeface="Times New Roman"/>
                </a:rPr>
                <a:t>, U</a:t>
              </a:r>
              <a:r>
                <a:rPr lang="en-US" sz="2000" baseline="-25000" dirty="0">
                  <a:latin typeface="Times New Roman"/>
                  <a:ea typeface="Calibri"/>
                  <a:cs typeface="Times New Roman"/>
                </a:rPr>
                <a:t>4</a:t>
              </a:r>
              <a:endParaRPr lang="ru-RU" sz="1600" dirty="0">
                <a:ea typeface="Calibri"/>
                <a:cs typeface="Times New Roman"/>
              </a:endParaRPr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 flipH="1">
              <a:off x="400024" y="1512738"/>
              <a:ext cx="168601" cy="15886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516717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Обозначим электрические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узлы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42910" y="8572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называется электрическим узлом?</a:t>
            </a:r>
            <a:endParaRPr lang="ru-RU" sz="3600" dirty="0"/>
          </a:p>
        </p:txBody>
      </p:sp>
      <p:grpSp>
        <p:nvGrpSpPr>
          <p:cNvPr id="49" name="Полотно 1"/>
          <p:cNvGrpSpPr/>
          <p:nvPr/>
        </p:nvGrpSpPr>
        <p:grpSpPr>
          <a:xfrm>
            <a:off x="467544" y="1844824"/>
            <a:ext cx="8229600" cy="4525010"/>
            <a:chOff x="0" y="0"/>
            <a:chExt cx="8229600" cy="4525010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0" y="0"/>
              <a:ext cx="8229600" cy="4525010"/>
            </a:xfrm>
            <a:prstGeom prst="rect">
              <a:avLst/>
            </a:prstGeom>
          </p:spPr>
        </p:sp>
        <p:cxnSp>
          <p:nvCxnSpPr>
            <p:cNvPr id="51" name="Прямая соединительная линия 50"/>
            <p:cNvCxnSpPr/>
            <p:nvPr/>
          </p:nvCxnSpPr>
          <p:spPr>
            <a:xfrm>
              <a:off x="1692252" y="1581857"/>
              <a:ext cx="539996" cy="0"/>
            </a:xfrm>
            <a:prstGeom prst="line">
              <a:avLst/>
            </a:prstGeom>
            <a:ln w="25400"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2232248" y="1581857"/>
              <a:ext cx="539110" cy="0"/>
            </a:xfrm>
            <a:prstGeom prst="line">
              <a:avLst/>
            </a:prstGeom>
            <a:ln w="25400"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2735992" y="1576473"/>
              <a:ext cx="539110" cy="0"/>
            </a:xfrm>
            <a:prstGeom prst="line">
              <a:avLst/>
            </a:prstGeom>
            <a:ln w="254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3212316" y="1577202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2760514" y="1576458"/>
              <a:ext cx="0" cy="101765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Прямоугольник 55"/>
            <p:cNvSpPr/>
            <p:nvPr/>
          </p:nvSpPr>
          <p:spPr>
            <a:xfrm>
              <a:off x="3751421" y="1451887"/>
              <a:ext cx="539996" cy="254414"/>
            </a:xfrm>
            <a:prstGeom prst="rect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7" name="Прямая соединительная линия 56"/>
            <p:cNvCxnSpPr/>
            <p:nvPr/>
          </p:nvCxnSpPr>
          <p:spPr>
            <a:xfrm>
              <a:off x="4291409" y="1576458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Прямоугольник 57"/>
            <p:cNvSpPr/>
            <p:nvPr/>
          </p:nvSpPr>
          <p:spPr>
            <a:xfrm>
              <a:off x="4838525" y="1451885"/>
              <a:ext cx="539110" cy="253997"/>
            </a:xfrm>
            <a:prstGeom prst="rect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>
              <a:off x="2750288" y="2601058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3275100" y="2602587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3814226" y="2601818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Прямоугольник 61"/>
            <p:cNvSpPr/>
            <p:nvPr/>
          </p:nvSpPr>
          <p:spPr>
            <a:xfrm>
              <a:off x="4315795" y="2477246"/>
              <a:ext cx="539110" cy="253997"/>
            </a:xfrm>
            <a:prstGeom prst="rect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>
              <a:off x="4850520" y="2591764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>
              <a:off x="5379762" y="1576458"/>
              <a:ext cx="539110" cy="0"/>
            </a:xfrm>
            <a:prstGeom prst="line">
              <a:avLst/>
            </a:prstGeom>
            <a:ln w="25400"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5387163" y="259563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5925991" y="1581115"/>
              <a:ext cx="0" cy="101689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5926022" y="1574803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6456137" y="1574816"/>
              <a:ext cx="0" cy="178091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5918872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3762347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>
              <a:off x="4854904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5389626" y="3355713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Прямоугольник 72"/>
            <p:cNvSpPr/>
            <p:nvPr/>
          </p:nvSpPr>
          <p:spPr>
            <a:xfrm>
              <a:off x="4315795" y="3228660"/>
              <a:ext cx="539110" cy="253997"/>
            </a:xfrm>
            <a:prstGeom prst="rect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4" name="Прямая соединительная линия 73"/>
            <p:cNvCxnSpPr/>
            <p:nvPr/>
          </p:nvCxnSpPr>
          <p:spPr>
            <a:xfrm>
              <a:off x="3223219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2735992" y="3355713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2209261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1670153" y="3355713"/>
              <a:ext cx="539110" cy="0"/>
            </a:xfrm>
            <a:prstGeom prst="line">
              <a:avLst/>
            </a:prstGeom>
            <a:ln w="25400"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Поле 89"/>
            <p:cNvSpPr txBox="1"/>
            <p:nvPr/>
          </p:nvSpPr>
          <p:spPr>
            <a:xfrm>
              <a:off x="1315524" y="1380703"/>
              <a:ext cx="354602" cy="3587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/>
                  <a:cs typeface="Times New Roman"/>
                </a:rPr>
                <a:t>+</a:t>
              </a:r>
              <a:endPara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sp>
          <p:nvSpPr>
            <p:cNvPr id="79" name="Поле 90"/>
            <p:cNvSpPr txBox="1"/>
            <p:nvPr/>
          </p:nvSpPr>
          <p:spPr>
            <a:xfrm>
              <a:off x="1315524" y="3128234"/>
              <a:ext cx="658748" cy="6229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/>
                  <a:cs typeface="Times New Roman"/>
                </a:rPr>
                <a:t>-</a:t>
              </a:r>
              <a:endPara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sp>
          <p:nvSpPr>
            <p:cNvPr id="80" name="Поле 91"/>
            <p:cNvSpPr txBox="1"/>
            <p:nvPr/>
          </p:nvSpPr>
          <p:spPr>
            <a:xfrm>
              <a:off x="1498774" y="1180903"/>
              <a:ext cx="865905" cy="397020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I</a:t>
              </a:r>
              <a:endPara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sp>
          <p:nvSpPr>
            <p:cNvPr id="81" name="Поле 91"/>
            <p:cNvSpPr txBox="1"/>
            <p:nvPr/>
          </p:nvSpPr>
          <p:spPr>
            <a:xfrm>
              <a:off x="2662460" y="1180933"/>
              <a:ext cx="751309" cy="59953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I</a:t>
              </a:r>
              <a:r>
                <a:rPr lang="en-US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1,2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endParaRPr>
            </a:p>
          </p:txBody>
        </p:sp>
        <p:sp>
          <p:nvSpPr>
            <p:cNvPr id="82" name="Поле 93"/>
            <p:cNvSpPr txBox="1"/>
            <p:nvPr/>
          </p:nvSpPr>
          <p:spPr>
            <a:xfrm>
              <a:off x="3556139" y="1093246"/>
              <a:ext cx="857250" cy="48466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US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1</a:t>
              </a:r>
              <a:endPara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sp>
          <p:nvSpPr>
            <p:cNvPr id="83" name="Поле 93"/>
            <p:cNvSpPr txBox="1"/>
            <p:nvPr/>
          </p:nvSpPr>
          <p:spPr>
            <a:xfrm>
              <a:off x="4756289" y="1093246"/>
              <a:ext cx="857250" cy="48466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R</a:t>
              </a:r>
              <a:r>
                <a:rPr lang="en-US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2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endParaRPr>
            </a:p>
          </p:txBody>
        </p:sp>
        <p:sp>
          <p:nvSpPr>
            <p:cNvPr id="84" name="Блок-схема: узел 83"/>
            <p:cNvSpPr/>
            <p:nvPr/>
          </p:nvSpPr>
          <p:spPr>
            <a:xfrm>
              <a:off x="1606766" y="1531472"/>
              <a:ext cx="107992" cy="101759"/>
            </a:xfrm>
            <a:prstGeom prst="flowChartConnector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5" name="Блок-схема: узел 84"/>
            <p:cNvSpPr/>
            <p:nvPr/>
          </p:nvSpPr>
          <p:spPr>
            <a:xfrm>
              <a:off x="1606757" y="3299455"/>
              <a:ext cx="107636" cy="101423"/>
            </a:xfrm>
            <a:prstGeom prst="flowChartConnector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6" name="Прямая соединительная линия 85"/>
            <p:cNvCxnSpPr/>
            <p:nvPr/>
          </p:nvCxnSpPr>
          <p:spPr>
            <a:xfrm flipH="1">
              <a:off x="1575528" y="3268213"/>
              <a:ext cx="169257" cy="159487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flipH="1">
              <a:off x="1577142" y="1497591"/>
              <a:ext cx="168601" cy="15886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Поле 93"/>
            <p:cNvSpPr txBox="1"/>
            <p:nvPr/>
          </p:nvSpPr>
          <p:spPr>
            <a:xfrm>
              <a:off x="4146158" y="2132040"/>
              <a:ext cx="857250" cy="484661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R</a:t>
              </a:r>
              <a:r>
                <a:rPr lang="en-US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3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endParaRPr>
            </a:p>
          </p:txBody>
        </p:sp>
        <p:sp>
          <p:nvSpPr>
            <p:cNvPr id="89" name="Поле 93"/>
            <p:cNvSpPr txBox="1"/>
            <p:nvPr/>
          </p:nvSpPr>
          <p:spPr>
            <a:xfrm>
              <a:off x="4146159" y="2881000"/>
              <a:ext cx="857250" cy="484661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R</a:t>
              </a:r>
              <a:r>
                <a:rPr lang="en-US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4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endParaRPr>
            </a:p>
          </p:txBody>
        </p:sp>
        <p:sp>
          <p:nvSpPr>
            <p:cNvPr id="90" name="Поле 91"/>
            <p:cNvSpPr txBox="1"/>
            <p:nvPr/>
          </p:nvSpPr>
          <p:spPr>
            <a:xfrm>
              <a:off x="889746" y="2138225"/>
              <a:ext cx="1485397" cy="396709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U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endParaRPr>
            </a:p>
          </p:txBody>
        </p:sp>
        <p:sp>
          <p:nvSpPr>
            <p:cNvPr id="91" name="Поле 103"/>
            <p:cNvSpPr txBox="1"/>
            <p:nvPr/>
          </p:nvSpPr>
          <p:spPr>
            <a:xfrm>
              <a:off x="2462971" y="1538758"/>
              <a:ext cx="287317" cy="35862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a</a:t>
              </a:r>
              <a:endPara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sp>
          <p:nvSpPr>
            <p:cNvPr id="92" name="Поле 103"/>
            <p:cNvSpPr txBox="1"/>
            <p:nvPr/>
          </p:nvSpPr>
          <p:spPr>
            <a:xfrm>
              <a:off x="5899822" y="1542092"/>
              <a:ext cx="287020" cy="3581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б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83401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Полотно 1"/>
          <p:cNvGrpSpPr/>
          <p:nvPr/>
        </p:nvGrpSpPr>
        <p:grpSpPr>
          <a:xfrm>
            <a:off x="-31736" y="980728"/>
            <a:ext cx="12740640" cy="4525010"/>
            <a:chOff x="0" y="0"/>
            <a:chExt cx="12740640" cy="452501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12740640" cy="4525010"/>
            </a:xfrm>
            <a:prstGeom prst="rect">
              <a:avLst/>
            </a:prstGeom>
          </p:spPr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878691" y="1581857"/>
              <a:ext cx="539996" cy="0"/>
            </a:xfrm>
            <a:prstGeom prst="line">
              <a:avLst/>
            </a:prstGeom>
            <a:ln w="25400"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406307" y="1581857"/>
              <a:ext cx="539110" cy="0"/>
            </a:xfrm>
            <a:prstGeom prst="line">
              <a:avLst/>
            </a:prstGeom>
            <a:ln w="25400"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1945417" y="1576473"/>
              <a:ext cx="539110" cy="0"/>
            </a:xfrm>
            <a:prstGeom prst="line">
              <a:avLst/>
            </a:prstGeom>
            <a:ln w="254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421741" y="1577202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950324" y="1570725"/>
              <a:ext cx="0" cy="101765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Прямоугольник 9"/>
            <p:cNvSpPr/>
            <p:nvPr/>
          </p:nvSpPr>
          <p:spPr>
            <a:xfrm>
              <a:off x="3507954" y="1451887"/>
              <a:ext cx="539996" cy="254414"/>
            </a:xfrm>
            <a:prstGeom prst="rect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958149" y="1570725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959713" y="2601058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2484525" y="2602587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023651" y="2601818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Прямоугольник 14"/>
            <p:cNvSpPr/>
            <p:nvPr/>
          </p:nvSpPr>
          <p:spPr>
            <a:xfrm>
              <a:off x="3525220" y="2477246"/>
              <a:ext cx="539110" cy="253997"/>
            </a:xfrm>
            <a:prstGeom prst="rect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059945" y="2591764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4589187" y="1576458"/>
              <a:ext cx="539110" cy="0"/>
            </a:xfrm>
            <a:prstGeom prst="line">
              <a:avLst/>
            </a:prstGeom>
            <a:ln w="25400"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4596588" y="259563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5135416" y="1581115"/>
              <a:ext cx="0" cy="101689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135447" y="1574803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5665562" y="1574816"/>
              <a:ext cx="0" cy="178091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5128297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2971772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4064329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4599051" y="3355713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Прямоугольник 25"/>
            <p:cNvSpPr/>
            <p:nvPr/>
          </p:nvSpPr>
          <p:spPr>
            <a:xfrm>
              <a:off x="3525220" y="3228660"/>
              <a:ext cx="539110" cy="253997"/>
            </a:xfrm>
            <a:prstGeom prst="rect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2432644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1945417" y="3355713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1418686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879578" y="3355713"/>
              <a:ext cx="539110" cy="0"/>
            </a:xfrm>
            <a:prstGeom prst="line">
              <a:avLst/>
            </a:prstGeom>
            <a:ln w="25400"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Поле 89"/>
            <p:cNvSpPr txBox="1"/>
            <p:nvPr/>
          </p:nvSpPr>
          <p:spPr>
            <a:xfrm>
              <a:off x="524949" y="1380703"/>
              <a:ext cx="354602" cy="3587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/>
                  <a:cs typeface="Times New Roman"/>
                </a:rPr>
                <a:t>+</a:t>
              </a:r>
              <a:endPara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sp>
          <p:nvSpPr>
            <p:cNvPr id="32" name="Поле 90"/>
            <p:cNvSpPr txBox="1"/>
            <p:nvPr/>
          </p:nvSpPr>
          <p:spPr>
            <a:xfrm>
              <a:off x="519873" y="3163859"/>
              <a:ext cx="658748" cy="6229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/>
                  <a:cs typeface="Times New Roman"/>
                </a:rPr>
                <a:t>-</a:t>
              </a:r>
              <a:endPara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sp>
          <p:nvSpPr>
            <p:cNvPr id="33" name="Поле 91"/>
            <p:cNvSpPr txBox="1"/>
            <p:nvPr/>
          </p:nvSpPr>
          <p:spPr>
            <a:xfrm>
              <a:off x="708199" y="1180903"/>
              <a:ext cx="865905" cy="397020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I</a:t>
              </a:r>
              <a:endPara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sp>
          <p:nvSpPr>
            <p:cNvPr id="34" name="Поле 91"/>
            <p:cNvSpPr txBox="1"/>
            <p:nvPr/>
          </p:nvSpPr>
          <p:spPr>
            <a:xfrm>
              <a:off x="1871885" y="1180933"/>
              <a:ext cx="751309" cy="59953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I</a:t>
              </a:r>
              <a:r>
                <a:rPr lang="en-US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1,2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endParaRPr>
            </a:p>
          </p:txBody>
        </p:sp>
        <p:sp>
          <p:nvSpPr>
            <p:cNvPr id="35" name="Поле 93"/>
            <p:cNvSpPr txBox="1"/>
            <p:nvPr/>
          </p:nvSpPr>
          <p:spPr>
            <a:xfrm>
              <a:off x="3337887" y="1098425"/>
              <a:ext cx="857250" cy="48466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US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1</a:t>
              </a:r>
              <a:r>
                <a:rPr lang="ru-RU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,2</a:t>
              </a:r>
              <a:endPara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sp>
          <p:nvSpPr>
            <p:cNvPr id="36" name="Блок-схема: узел 35"/>
            <p:cNvSpPr/>
            <p:nvPr/>
          </p:nvSpPr>
          <p:spPr>
            <a:xfrm>
              <a:off x="816191" y="1531472"/>
              <a:ext cx="107992" cy="101759"/>
            </a:xfrm>
            <a:prstGeom prst="flowChartConnector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Блок-схема: узел 36"/>
            <p:cNvSpPr/>
            <p:nvPr/>
          </p:nvSpPr>
          <p:spPr>
            <a:xfrm>
              <a:off x="816182" y="3299455"/>
              <a:ext cx="107636" cy="101423"/>
            </a:xfrm>
            <a:prstGeom prst="flowChartConnector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784953" y="3268213"/>
              <a:ext cx="169257" cy="159487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H="1">
              <a:off x="786567" y="1497591"/>
              <a:ext cx="168601" cy="15886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Поле 93"/>
            <p:cNvSpPr txBox="1"/>
            <p:nvPr/>
          </p:nvSpPr>
          <p:spPr>
            <a:xfrm>
              <a:off x="3355583" y="2132040"/>
              <a:ext cx="857250" cy="484661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R</a:t>
              </a:r>
              <a:r>
                <a:rPr lang="en-US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3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endParaRPr>
            </a:p>
          </p:txBody>
        </p:sp>
        <p:sp>
          <p:nvSpPr>
            <p:cNvPr id="41" name="Поле 93"/>
            <p:cNvSpPr txBox="1"/>
            <p:nvPr/>
          </p:nvSpPr>
          <p:spPr>
            <a:xfrm>
              <a:off x="3355584" y="2881000"/>
              <a:ext cx="857250" cy="484661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R</a:t>
              </a:r>
              <a:r>
                <a:rPr lang="en-US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4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endParaRPr>
            </a:p>
          </p:txBody>
        </p:sp>
        <p:sp>
          <p:nvSpPr>
            <p:cNvPr id="42" name="Поле 91"/>
            <p:cNvSpPr txBox="1"/>
            <p:nvPr/>
          </p:nvSpPr>
          <p:spPr>
            <a:xfrm>
              <a:off x="718736" y="2138225"/>
              <a:ext cx="865832" cy="396709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U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endParaRPr>
            </a:p>
          </p:txBody>
        </p:sp>
        <p:sp>
          <p:nvSpPr>
            <p:cNvPr id="43" name="Поле 103"/>
            <p:cNvSpPr txBox="1"/>
            <p:nvPr/>
          </p:nvSpPr>
          <p:spPr>
            <a:xfrm>
              <a:off x="1672396" y="1538758"/>
              <a:ext cx="287317" cy="35862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a</a:t>
              </a:r>
              <a:endPara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sp>
          <p:nvSpPr>
            <p:cNvPr id="44" name="Поле 103"/>
            <p:cNvSpPr txBox="1"/>
            <p:nvPr/>
          </p:nvSpPr>
          <p:spPr>
            <a:xfrm>
              <a:off x="5109247" y="1542092"/>
              <a:ext cx="287020" cy="3581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б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endParaRPr>
            </a:p>
          </p:txBody>
        </p:sp>
        <p:sp>
          <p:nvSpPr>
            <p:cNvPr id="45" name="Поле 106"/>
            <p:cNvSpPr txBox="1"/>
            <p:nvPr/>
          </p:nvSpPr>
          <p:spPr>
            <a:xfrm>
              <a:off x="6124575" y="1296144"/>
              <a:ext cx="2647950" cy="253639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dirty="0">
                  <a:latin typeface="Times New Roman"/>
                  <a:ea typeface="Calibri"/>
                  <a:cs typeface="Times New Roman"/>
                </a:rPr>
                <a:t>Сопротивление </a:t>
              </a:r>
              <a:r>
                <a:rPr lang="en-US" sz="2000" dirty="0" smtClean="0"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ru-RU" sz="2000" baseline="-25000" dirty="0">
                  <a:latin typeface="Times New Roman"/>
                  <a:ea typeface="Calibri"/>
                  <a:cs typeface="Times New Roman"/>
                </a:rPr>
                <a:t>1</a:t>
              </a:r>
              <a:r>
                <a:rPr lang="ru-RU" sz="20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ru-RU" sz="2000" dirty="0">
                  <a:latin typeface="Times New Roman"/>
                  <a:ea typeface="Calibri"/>
                  <a:cs typeface="Times New Roman"/>
                </a:rPr>
                <a:t>и </a:t>
              </a:r>
              <a:r>
                <a:rPr lang="en-US" sz="2000" dirty="0" smtClean="0"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ru-RU" sz="2000" baseline="-25000" dirty="0">
                  <a:latin typeface="Times New Roman"/>
                  <a:ea typeface="Calibri"/>
                  <a:cs typeface="Times New Roman"/>
                </a:rPr>
                <a:t>2</a:t>
              </a:r>
              <a:r>
                <a:rPr lang="ru-RU" sz="2000" dirty="0" smtClean="0"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ru-RU" sz="2000" dirty="0">
                  <a:latin typeface="Times New Roman"/>
                  <a:ea typeface="Calibri"/>
                  <a:cs typeface="Times New Roman"/>
                </a:rPr>
                <a:t>соединены последовательно, т.к. между ними нет разветвления (электрического узла)</a:t>
              </a:r>
              <a:endParaRPr lang="ru-RU" sz="1400" dirty="0">
                <a:ea typeface="Calibri"/>
                <a:cs typeface="Times New Roman"/>
              </a:endParaRPr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>
              <a:off x="4050707" y="1574803"/>
              <a:ext cx="53848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Поле 108"/>
            <p:cNvSpPr txBox="1"/>
            <p:nvPr/>
          </p:nvSpPr>
          <p:spPr>
            <a:xfrm>
              <a:off x="629392" y="3621973"/>
              <a:ext cx="5045165" cy="59376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US" sz="20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1,2 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= R</a:t>
              </a:r>
              <a:r>
                <a:rPr lang="en-US" sz="20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1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+R</a:t>
              </a:r>
              <a:r>
                <a:rPr lang="en-US" sz="20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2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 = </a:t>
              </a:r>
              <a:r>
                <a: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4+6 = 10 Ом</a:t>
              </a:r>
              <a:endPara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/>
                  <a:cs typeface="Times New Roman"/>
                </a:rPr>
                <a:t> 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238867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Полотно 1"/>
          <p:cNvGrpSpPr/>
          <p:nvPr/>
        </p:nvGrpSpPr>
        <p:grpSpPr>
          <a:xfrm>
            <a:off x="107504" y="941035"/>
            <a:ext cx="12740640" cy="5008245"/>
            <a:chOff x="0" y="0"/>
            <a:chExt cx="12740640" cy="500824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12740640" cy="5008245"/>
            </a:xfrm>
            <a:prstGeom prst="rect">
              <a:avLst/>
            </a:prstGeom>
          </p:spPr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878691" y="1581857"/>
              <a:ext cx="539996" cy="0"/>
            </a:xfrm>
            <a:prstGeom prst="line">
              <a:avLst/>
            </a:prstGeom>
            <a:ln w="25400"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406307" y="1581857"/>
              <a:ext cx="539110" cy="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1945417" y="1576473"/>
              <a:ext cx="539110" cy="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421741" y="1577202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Прямоугольник 8"/>
            <p:cNvSpPr/>
            <p:nvPr/>
          </p:nvSpPr>
          <p:spPr>
            <a:xfrm>
              <a:off x="3507954" y="1451887"/>
              <a:ext cx="539996" cy="254414"/>
            </a:xfrm>
            <a:prstGeom prst="rect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2958149" y="1579747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589187" y="1574816"/>
              <a:ext cx="539110" cy="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5135447" y="1574803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665562" y="1574816"/>
              <a:ext cx="0" cy="178091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5128297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971772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064329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4599051" y="3355713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Прямоугольник 17"/>
            <p:cNvSpPr/>
            <p:nvPr/>
          </p:nvSpPr>
          <p:spPr>
            <a:xfrm>
              <a:off x="3525220" y="3228660"/>
              <a:ext cx="539110" cy="253997"/>
            </a:xfrm>
            <a:prstGeom prst="rect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432644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945417" y="3355713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418686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879578" y="3355713"/>
              <a:ext cx="539110" cy="0"/>
            </a:xfrm>
            <a:prstGeom prst="line">
              <a:avLst/>
            </a:prstGeom>
            <a:ln w="25400"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Поле 89"/>
            <p:cNvSpPr txBox="1"/>
            <p:nvPr/>
          </p:nvSpPr>
          <p:spPr>
            <a:xfrm>
              <a:off x="524949" y="1380703"/>
              <a:ext cx="354602" cy="3587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/>
                  <a:cs typeface="Times New Roman"/>
                </a:rPr>
                <a:t>+</a:t>
              </a:r>
              <a:endPara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sp>
          <p:nvSpPr>
            <p:cNvPr id="24" name="Поле 90"/>
            <p:cNvSpPr txBox="1"/>
            <p:nvPr/>
          </p:nvSpPr>
          <p:spPr>
            <a:xfrm>
              <a:off x="519873" y="3163859"/>
              <a:ext cx="658748" cy="6229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/>
                  <a:cs typeface="Times New Roman"/>
                </a:rPr>
                <a:t>-</a:t>
              </a:r>
              <a:endPara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sp>
          <p:nvSpPr>
            <p:cNvPr id="25" name="Поле 91"/>
            <p:cNvSpPr txBox="1"/>
            <p:nvPr/>
          </p:nvSpPr>
          <p:spPr>
            <a:xfrm>
              <a:off x="708199" y="1180903"/>
              <a:ext cx="865905" cy="397020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I</a:t>
              </a:r>
              <a:endPara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sp>
          <p:nvSpPr>
            <p:cNvPr id="26" name="Поле 93"/>
            <p:cNvSpPr txBox="1"/>
            <p:nvPr/>
          </p:nvSpPr>
          <p:spPr>
            <a:xfrm>
              <a:off x="3337887" y="1098425"/>
              <a:ext cx="857250" cy="48466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US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1</a:t>
              </a:r>
              <a:r>
                <a:rPr lang="ru-RU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,2,3</a:t>
              </a:r>
              <a:endPara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sp>
          <p:nvSpPr>
            <p:cNvPr id="27" name="Блок-схема: узел 26"/>
            <p:cNvSpPr/>
            <p:nvPr/>
          </p:nvSpPr>
          <p:spPr>
            <a:xfrm>
              <a:off x="816191" y="1531472"/>
              <a:ext cx="107992" cy="101759"/>
            </a:xfrm>
            <a:prstGeom prst="flowChartConnector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Блок-схема: узел 27"/>
            <p:cNvSpPr/>
            <p:nvPr/>
          </p:nvSpPr>
          <p:spPr>
            <a:xfrm>
              <a:off x="816182" y="3299455"/>
              <a:ext cx="107636" cy="101423"/>
            </a:xfrm>
            <a:prstGeom prst="flowChartConnector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784953" y="3268213"/>
              <a:ext cx="169257" cy="159487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786567" y="1497591"/>
              <a:ext cx="168601" cy="15886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Поле 93"/>
            <p:cNvSpPr txBox="1"/>
            <p:nvPr/>
          </p:nvSpPr>
          <p:spPr>
            <a:xfrm>
              <a:off x="3355584" y="2881000"/>
              <a:ext cx="857250" cy="484661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R</a:t>
              </a:r>
              <a:r>
                <a:rPr lang="en-US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4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endParaRPr>
            </a:p>
          </p:txBody>
        </p:sp>
        <p:sp>
          <p:nvSpPr>
            <p:cNvPr id="32" name="Поле 91"/>
            <p:cNvSpPr txBox="1"/>
            <p:nvPr/>
          </p:nvSpPr>
          <p:spPr>
            <a:xfrm>
              <a:off x="718736" y="2138225"/>
              <a:ext cx="865832" cy="396709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U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endParaRPr>
            </a:p>
          </p:txBody>
        </p:sp>
        <p:sp>
          <p:nvSpPr>
            <p:cNvPr id="33" name="Поле 106"/>
            <p:cNvSpPr txBox="1"/>
            <p:nvPr/>
          </p:nvSpPr>
          <p:spPr>
            <a:xfrm>
              <a:off x="6124575" y="1500756"/>
              <a:ext cx="2647950" cy="221657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dirty="0">
                  <a:latin typeface="Times New Roman"/>
                  <a:ea typeface="Calibri"/>
                  <a:cs typeface="Times New Roman"/>
                </a:rPr>
                <a:t>Сопротивление </a:t>
              </a:r>
              <a:r>
                <a:rPr lang="en-US" sz="2000" dirty="0"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ru-RU" sz="2000" baseline="-25000" dirty="0">
                  <a:latin typeface="Times New Roman"/>
                  <a:ea typeface="Calibri"/>
                  <a:cs typeface="Times New Roman"/>
                </a:rPr>
                <a:t>1,2</a:t>
              </a:r>
              <a:r>
                <a:rPr lang="ru-RU" sz="2000" dirty="0">
                  <a:latin typeface="Times New Roman"/>
                  <a:ea typeface="Calibri"/>
                  <a:cs typeface="Times New Roman"/>
                </a:rPr>
                <a:t> и </a:t>
              </a:r>
              <a:r>
                <a:rPr lang="en-US" sz="2000" dirty="0"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ru-RU" sz="2000" baseline="-25000" dirty="0">
                  <a:latin typeface="Times New Roman"/>
                  <a:ea typeface="Calibri"/>
                  <a:cs typeface="Times New Roman"/>
                </a:rPr>
                <a:t>3</a:t>
              </a:r>
              <a:r>
                <a:rPr lang="ru-RU" sz="2000" dirty="0">
                  <a:latin typeface="Times New Roman"/>
                  <a:ea typeface="Calibri"/>
                  <a:cs typeface="Times New Roman"/>
                </a:rPr>
                <a:t> соединены параллельно, т.к. они присоединены к одной и той же паре точек </a:t>
              </a:r>
              <a:r>
                <a:rPr lang="ru-RU" sz="2000" b="1" dirty="0">
                  <a:solidFill>
                    <a:srgbClr val="0070C0"/>
                  </a:solidFill>
                  <a:latin typeface="Times New Roman"/>
                  <a:ea typeface="Calibri"/>
                  <a:cs typeface="Times New Roman"/>
                </a:rPr>
                <a:t>а</a:t>
              </a:r>
              <a:r>
                <a:rPr lang="ru-RU" sz="2000" dirty="0">
                  <a:latin typeface="Times New Roman"/>
                  <a:ea typeface="Calibri"/>
                  <a:cs typeface="Times New Roman"/>
                </a:rPr>
                <a:t> и</a:t>
              </a:r>
              <a:r>
                <a:rPr lang="ru-RU" sz="2000" dirty="0">
                  <a:solidFill>
                    <a:srgbClr val="0070C0"/>
                  </a:solidFill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ru-RU" sz="2000" b="1" dirty="0">
                  <a:solidFill>
                    <a:srgbClr val="0070C0"/>
                  </a:solidFill>
                  <a:latin typeface="Times New Roman"/>
                  <a:ea typeface="Calibri"/>
                  <a:cs typeface="Times New Roman"/>
                </a:rPr>
                <a:t>б</a:t>
              </a:r>
              <a:endParaRPr lang="ru-RU" sz="1100" dirty="0"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 </a:t>
              </a:r>
              <a:endPara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4050707" y="1574803"/>
              <a:ext cx="53848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5" name="TextBox 32"/>
                <p:cNvSpPr txBox="1"/>
                <p:nvPr/>
              </p:nvSpPr>
              <p:spPr>
                <a:xfrm>
                  <a:off x="617516" y="3645339"/>
                  <a:ext cx="6007219" cy="10163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800" i="1" kern="1200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800" i="1" kern="120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i="1" kern="120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Times New Roman"/>
                                <a:cs typeface="Times New Roman"/>
                              </a:rPr>
                              <m:t>1,2,3</m:t>
                            </m:r>
                          </m:sub>
                        </m:sSub>
                        <m:r>
                          <a:rPr lang="en-US" sz="2800" i="1" kern="120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f>
                          <m:fPr>
                            <m:ctrlPr>
                              <a:rPr lang="ru-RU" sz="2800" i="1" kern="120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800" i="1" kern="120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2800" i="1" kern="120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800" i="1" kern="120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1,2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Times New Roman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ru-RU" sz="2800" i="1" kern="120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2800" i="1" kern="120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800" i="1" kern="120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2800" i="1" kern="120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2800" i="1" kern="120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800" i="1" kern="120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1,2</m:t>
                                </m:r>
                              </m:sub>
                            </m:sSub>
                            <m:r>
                              <a:rPr lang="en-US" sz="2800" i="1" kern="120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sz="2800" i="1" kern="120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2800" i="1" kern="120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800" i="1" kern="120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3</m:t>
                                </m:r>
                              </m:sub>
                            </m:sSub>
                          </m:den>
                        </m:f>
                        <m:r>
                          <a:rPr lang="ru-RU" sz="2800" i="1" kern="120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Times New Roman"/>
                            <a:cs typeface="Times New Roman"/>
                          </a:rPr>
                          <m:t>=</m:t>
                        </m:r>
                        <m:f>
                          <m:fPr>
                            <m:ctrlPr>
                              <a:rPr lang="ru-RU" sz="2800" i="1" kern="120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ru-RU" sz="2800" i="1" kern="120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Times New Roman"/>
                                <a:cs typeface="Times New Roman"/>
                              </a:rPr>
                              <m:t>10</m:t>
                            </m:r>
                            <m:r>
                              <a:rPr lang="ru-RU" sz="2800" i="1" kern="1200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Times New Roman"/>
                              </a:rPr>
                              <m:t>∙</m:t>
                            </m:r>
                            <m:r>
                              <a:rPr lang="ru-RU" sz="2800" i="1" kern="120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Times New Roman"/>
                                <a:cs typeface="Times New Roman"/>
                              </a:rPr>
                              <m:t>15</m:t>
                            </m:r>
                          </m:num>
                          <m:den>
                            <m:r>
                              <a:rPr lang="ru-RU" sz="2800" i="1" kern="120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Times New Roman"/>
                                <a:cs typeface="Times New Roman"/>
                              </a:rPr>
                              <m:t>10+15</m:t>
                            </m:r>
                          </m:den>
                        </m:f>
                        <m:r>
                          <a:rPr lang="ru-RU" sz="2800" kern="120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Times New Roman"/>
                            <a:cs typeface="Times New Roman"/>
                          </a:rPr>
                          <m:t>=6</m:t>
                        </m:r>
                        <m:r>
                          <a:rPr lang="ru-RU" sz="2800" i="1" kern="120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lang="ru-RU" sz="2800" kern="120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Times New Roman"/>
                            <a:cs typeface="Times New Roman"/>
                          </a:rPr>
                          <m:t>Ом</m:t>
                        </m:r>
                      </m:oMath>
                    </m:oMathPara>
                  </a14:m>
                  <a:endParaRPr lang="ru-RU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ea typeface="Times New Roman"/>
                  </a:endParaRPr>
                </a:p>
              </p:txBody>
            </p:sp>
          </mc:Choice>
          <mc:Fallback>
            <p:sp>
              <p:nvSpPr>
                <p:cNvPr id="35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516" y="3645339"/>
                  <a:ext cx="6007219" cy="101636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119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="" xmlns:p14="http://schemas.microsoft.com/office/powerpoint/2010/main" val="344116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Сопротивления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1,2,3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соединены последовательно</a:t>
            </a:r>
          </a:p>
        </p:txBody>
      </p:sp>
      <p:grpSp>
        <p:nvGrpSpPr>
          <p:cNvPr id="3" name="Полотно 1"/>
          <p:cNvGrpSpPr/>
          <p:nvPr/>
        </p:nvGrpSpPr>
        <p:grpSpPr>
          <a:xfrm>
            <a:off x="256296" y="924877"/>
            <a:ext cx="12740640" cy="5008245"/>
            <a:chOff x="0" y="0"/>
            <a:chExt cx="12740640" cy="500824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12740640" cy="5008245"/>
            </a:xfrm>
            <a:prstGeom prst="rect">
              <a:avLst/>
            </a:prstGeom>
          </p:spPr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1733691" y="1581857"/>
              <a:ext cx="539996" cy="0"/>
            </a:xfrm>
            <a:prstGeom prst="line">
              <a:avLst/>
            </a:prstGeom>
            <a:ln w="25400"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2261307" y="1581857"/>
              <a:ext cx="539110" cy="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2629812" y="1576458"/>
              <a:ext cx="539110" cy="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3128522" y="1574803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3667632" y="1574816"/>
              <a:ext cx="0" cy="178091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3128522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639676" y="3355713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273686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734578" y="3355713"/>
              <a:ext cx="539110" cy="0"/>
            </a:xfrm>
            <a:prstGeom prst="line">
              <a:avLst/>
            </a:prstGeom>
            <a:ln w="25400"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Поле 89"/>
            <p:cNvSpPr txBox="1"/>
            <p:nvPr/>
          </p:nvSpPr>
          <p:spPr>
            <a:xfrm>
              <a:off x="1379949" y="1380703"/>
              <a:ext cx="354602" cy="3587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dirty="0">
                  <a:effectLst/>
                  <a:ea typeface="Calibri"/>
                  <a:cs typeface="Times New Roman"/>
                </a:rPr>
                <a:t>+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5" name="Поле 90"/>
            <p:cNvSpPr txBox="1"/>
            <p:nvPr/>
          </p:nvSpPr>
          <p:spPr>
            <a:xfrm>
              <a:off x="1405435" y="3165489"/>
              <a:ext cx="658748" cy="6229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dirty="0">
                  <a:effectLst/>
                  <a:ea typeface="Calibri"/>
                  <a:cs typeface="Times New Roman"/>
                </a:rPr>
                <a:t>-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6" name="Поле 91"/>
            <p:cNvSpPr txBox="1"/>
            <p:nvPr/>
          </p:nvSpPr>
          <p:spPr>
            <a:xfrm>
              <a:off x="1563199" y="1180903"/>
              <a:ext cx="865905" cy="397020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I</a:t>
              </a:r>
              <a:endPara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sp>
          <p:nvSpPr>
            <p:cNvPr id="17" name="Поле 93"/>
            <p:cNvSpPr txBox="1"/>
            <p:nvPr/>
          </p:nvSpPr>
          <p:spPr>
            <a:xfrm>
              <a:off x="3596532" y="2333909"/>
              <a:ext cx="857250" cy="48466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ru-RU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Э</a:t>
              </a:r>
              <a:endPara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sp>
          <p:nvSpPr>
            <p:cNvPr id="18" name="Блок-схема: узел 17"/>
            <p:cNvSpPr/>
            <p:nvPr/>
          </p:nvSpPr>
          <p:spPr>
            <a:xfrm>
              <a:off x="1671191" y="1531472"/>
              <a:ext cx="107992" cy="101759"/>
            </a:xfrm>
            <a:prstGeom prst="flowChartConnector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19" name="Блок-схема: узел 18"/>
            <p:cNvSpPr/>
            <p:nvPr/>
          </p:nvSpPr>
          <p:spPr>
            <a:xfrm>
              <a:off x="1671182" y="3299455"/>
              <a:ext cx="107636" cy="101423"/>
            </a:xfrm>
            <a:prstGeom prst="flowChartConnector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 flipH="1">
              <a:off x="1639953" y="3268213"/>
              <a:ext cx="169257" cy="159487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1641567" y="1497591"/>
              <a:ext cx="168601" cy="15886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Поле 91"/>
            <p:cNvSpPr txBox="1"/>
            <p:nvPr/>
          </p:nvSpPr>
          <p:spPr>
            <a:xfrm>
              <a:off x="1573736" y="2304475"/>
              <a:ext cx="865832" cy="396709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U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endParaRPr>
            </a:p>
          </p:txBody>
        </p:sp>
        <p:sp>
          <p:nvSpPr>
            <p:cNvPr id="23" name="Поле 106"/>
            <p:cNvSpPr txBox="1"/>
            <p:nvPr/>
          </p:nvSpPr>
          <p:spPr>
            <a:xfrm>
              <a:off x="4381223" y="2216091"/>
              <a:ext cx="4254961" cy="221657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dirty="0"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ru-RU" sz="2400" baseline="-25000" dirty="0">
                  <a:latin typeface="Times New Roman"/>
                  <a:ea typeface="Calibri"/>
                  <a:cs typeface="Times New Roman"/>
                </a:rPr>
                <a:t>Э</a:t>
              </a:r>
              <a:r>
                <a:rPr lang="ru-RU" sz="2400" dirty="0">
                  <a:latin typeface="Times New Roman"/>
                  <a:ea typeface="Calibri"/>
                  <a:cs typeface="Times New Roman"/>
                </a:rPr>
                <a:t>=</a:t>
              </a:r>
              <a:r>
                <a:rPr lang="en-US" sz="2400" dirty="0"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US" sz="2400" baseline="-25000" dirty="0">
                  <a:latin typeface="Times New Roman"/>
                  <a:ea typeface="Calibri"/>
                  <a:cs typeface="Times New Roman"/>
                </a:rPr>
                <a:t>1,2,3</a:t>
              </a:r>
              <a:r>
                <a:rPr lang="en-US" sz="2400" dirty="0" smtClean="0">
                  <a:latin typeface="Times New Roman"/>
                  <a:ea typeface="Calibri"/>
                  <a:cs typeface="Times New Roman"/>
                </a:rPr>
                <a:t>+ R</a:t>
              </a:r>
              <a:r>
                <a:rPr lang="en-US" sz="2400" baseline="-25000" dirty="0" smtClean="0">
                  <a:latin typeface="Times New Roman"/>
                  <a:ea typeface="Calibri"/>
                  <a:cs typeface="Times New Roman"/>
                </a:rPr>
                <a:t>4</a:t>
              </a:r>
              <a:r>
                <a:rPr lang="ru-RU" sz="2400" dirty="0">
                  <a:latin typeface="Times New Roman"/>
                  <a:ea typeface="Calibri"/>
                  <a:cs typeface="Times New Roman"/>
                </a:rPr>
                <a:t>=6+14 = 20 Ом</a:t>
              </a:r>
              <a:endParaRPr lang="ru-RU" sz="1200" dirty="0"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 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574526" y="2233200"/>
              <a:ext cx="270000" cy="54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1879040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2270" y="1600047"/>
            <a:ext cx="7859728" cy="3602163"/>
            <a:chOff x="342579" y="1511896"/>
            <a:chExt cx="8355055" cy="3403711"/>
          </a:xfrm>
        </p:grpSpPr>
        <p:sp>
          <p:nvSpPr>
            <p:cNvPr id="3" name="AutoShape 27"/>
            <p:cNvSpPr/>
            <p:nvPr/>
          </p:nvSpPr>
          <p:spPr>
            <a:xfrm>
              <a:off x="342579" y="1511896"/>
              <a:ext cx="8355055" cy="3132002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grpSp>
          <p:nvGrpSpPr>
            <p:cNvPr id="4" name="Group 24"/>
            <p:cNvGrpSpPr/>
            <p:nvPr/>
          </p:nvGrpSpPr>
          <p:grpSpPr>
            <a:xfrm>
              <a:off x="1003325" y="2165647"/>
              <a:ext cx="444590" cy="450588"/>
              <a:chOff x="1003325" y="2165647"/>
              <a:chExt cx="444590" cy="450588"/>
            </a:xfrm>
          </p:grpSpPr>
          <p:sp>
            <p:nvSpPr>
              <p:cNvPr id="5" name="AutoShape 26"/>
              <p:cNvSpPr/>
              <p:nvPr/>
            </p:nvSpPr>
            <p:spPr>
              <a:xfrm>
                <a:off x="1003325" y="2390333"/>
                <a:ext cx="444590" cy="1243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?: f4 f0 1"/>
                  <a:gd name="f8" fmla="?: f5 f1 1"/>
                  <a:gd name="f9" fmla="?: f6 f2 1"/>
                  <a:gd name="f10" fmla="*/ f7 1 21600"/>
                  <a:gd name="f11" fmla="*/ f8 1 21600"/>
                  <a:gd name="f12" fmla="*/ 21600 f7 1"/>
                  <a:gd name="f13" fmla="*/ 21600 f8 1"/>
                  <a:gd name="f14" fmla="min f11 f10"/>
                  <a:gd name="f15" fmla="*/ f12 1 f9"/>
                  <a:gd name="f16" fmla="*/ f13 1 f9"/>
                  <a:gd name="f17" fmla="val f15"/>
                  <a:gd name="f18" fmla="val f16"/>
                  <a:gd name="f19" fmla="*/ f3 f14 1"/>
                  <a:gd name="f20" fmla="*/ f17 f14 1"/>
                  <a:gd name="f21" fmla="*/ f18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19" r="f20" b="f21"/>
                <a:pathLst>
                  <a:path fill="none">
                    <a:moveTo>
                      <a:pt x="f19" y="f19"/>
                    </a:moveTo>
                    <a:lnTo>
                      <a:pt x="f20" y="f21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292934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Arial"/>
                </a:endParaRPr>
              </a:p>
            </p:txBody>
          </p:sp>
          <p:sp>
            <p:nvSpPr>
              <p:cNvPr id="6" name="AutoShape 25"/>
              <p:cNvSpPr/>
              <p:nvPr/>
            </p:nvSpPr>
            <p:spPr>
              <a:xfrm rot="18599998">
                <a:off x="790579" y="2390548"/>
                <a:ext cx="450588" cy="786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?: f4 f0 1"/>
                  <a:gd name="f8" fmla="?: f5 f1 1"/>
                  <a:gd name="f9" fmla="?: f6 f2 1"/>
                  <a:gd name="f10" fmla="*/ f7 1 21600"/>
                  <a:gd name="f11" fmla="*/ f8 1 21600"/>
                  <a:gd name="f12" fmla="*/ 21600 f7 1"/>
                  <a:gd name="f13" fmla="*/ 21600 f8 1"/>
                  <a:gd name="f14" fmla="min f11 f10"/>
                  <a:gd name="f15" fmla="*/ f12 1 f9"/>
                  <a:gd name="f16" fmla="*/ f13 1 f9"/>
                  <a:gd name="f17" fmla="val f15"/>
                  <a:gd name="f18" fmla="val f16"/>
                  <a:gd name="f19" fmla="*/ f3 f14 1"/>
                  <a:gd name="f20" fmla="*/ f17 f14 1"/>
                  <a:gd name="f21" fmla="*/ f18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19" r="f20" b="f21"/>
                <a:pathLst>
                  <a:path fill="none">
                    <a:moveTo>
                      <a:pt x="f19" y="f19"/>
                    </a:moveTo>
                    <a:lnTo>
                      <a:pt x="f20" y="f21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292934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Arial"/>
                </a:endParaRPr>
              </a:p>
            </p:txBody>
          </p:sp>
        </p:grpSp>
        <p:sp>
          <p:nvSpPr>
            <p:cNvPr id="7" name="Rectangle 23"/>
            <p:cNvSpPr/>
            <p:nvPr/>
          </p:nvSpPr>
          <p:spPr>
            <a:xfrm>
              <a:off x="1444230" y="2266962"/>
              <a:ext cx="445815" cy="244318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8" name="Rectangle 22"/>
            <p:cNvSpPr/>
            <p:nvPr/>
          </p:nvSpPr>
          <p:spPr>
            <a:xfrm>
              <a:off x="2328492" y="2269421"/>
              <a:ext cx="445815" cy="244318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9" name="Rectangle 21"/>
            <p:cNvSpPr/>
            <p:nvPr/>
          </p:nvSpPr>
          <p:spPr>
            <a:xfrm>
              <a:off x="3212753" y="2269421"/>
              <a:ext cx="445815" cy="244318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10" name="AutoShape 20"/>
            <p:cNvSpPr/>
            <p:nvPr/>
          </p:nvSpPr>
          <p:spPr>
            <a:xfrm>
              <a:off x="1886361" y="2394649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11" name="AutoShape 19"/>
            <p:cNvSpPr/>
            <p:nvPr/>
          </p:nvSpPr>
          <p:spPr>
            <a:xfrm>
              <a:off x="2770622" y="2394649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12" name="AutoShape 18"/>
            <p:cNvSpPr/>
            <p:nvPr/>
          </p:nvSpPr>
          <p:spPr>
            <a:xfrm>
              <a:off x="3654884" y="2394649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13" name="AutoShape 17"/>
            <p:cNvSpPr/>
            <p:nvPr/>
          </p:nvSpPr>
          <p:spPr>
            <a:xfrm>
              <a:off x="3654884" y="3278636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14" name="AutoShape 16"/>
            <p:cNvSpPr/>
            <p:nvPr/>
          </p:nvSpPr>
          <p:spPr>
            <a:xfrm>
              <a:off x="3212753" y="3278636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15" name="AutoShape 15"/>
            <p:cNvSpPr/>
            <p:nvPr/>
          </p:nvSpPr>
          <p:spPr>
            <a:xfrm>
              <a:off x="2770622" y="3278636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16" name="AutoShape 14"/>
            <p:cNvSpPr/>
            <p:nvPr/>
          </p:nvSpPr>
          <p:spPr>
            <a:xfrm>
              <a:off x="2328492" y="3278636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17" name="AutoShape 13"/>
            <p:cNvSpPr/>
            <p:nvPr/>
          </p:nvSpPr>
          <p:spPr>
            <a:xfrm>
              <a:off x="1886361" y="3278636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18" name="AutoShape 12"/>
            <p:cNvSpPr/>
            <p:nvPr/>
          </p:nvSpPr>
          <p:spPr>
            <a:xfrm>
              <a:off x="1444230" y="3278636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grpSp>
          <p:nvGrpSpPr>
            <p:cNvPr id="19" name="Group 9"/>
            <p:cNvGrpSpPr/>
            <p:nvPr/>
          </p:nvGrpSpPr>
          <p:grpSpPr>
            <a:xfrm>
              <a:off x="1003325" y="3049634"/>
              <a:ext cx="444590" cy="450588"/>
              <a:chOff x="1003325" y="3049634"/>
              <a:chExt cx="444590" cy="450588"/>
            </a:xfrm>
          </p:grpSpPr>
          <p:sp>
            <p:nvSpPr>
              <p:cNvPr id="20" name="AutoShape 11"/>
              <p:cNvSpPr/>
              <p:nvPr/>
            </p:nvSpPr>
            <p:spPr>
              <a:xfrm>
                <a:off x="1003325" y="3274320"/>
                <a:ext cx="444590" cy="1243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?: f4 f0 1"/>
                  <a:gd name="f8" fmla="?: f5 f1 1"/>
                  <a:gd name="f9" fmla="?: f6 f2 1"/>
                  <a:gd name="f10" fmla="*/ f7 1 21600"/>
                  <a:gd name="f11" fmla="*/ f8 1 21600"/>
                  <a:gd name="f12" fmla="*/ 21600 f7 1"/>
                  <a:gd name="f13" fmla="*/ 21600 f8 1"/>
                  <a:gd name="f14" fmla="min f11 f10"/>
                  <a:gd name="f15" fmla="*/ f12 1 f9"/>
                  <a:gd name="f16" fmla="*/ f13 1 f9"/>
                  <a:gd name="f17" fmla="val f15"/>
                  <a:gd name="f18" fmla="val f16"/>
                  <a:gd name="f19" fmla="*/ f3 f14 1"/>
                  <a:gd name="f20" fmla="*/ f17 f14 1"/>
                  <a:gd name="f21" fmla="*/ f18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19" r="f20" b="f21"/>
                <a:pathLst>
                  <a:path fill="none">
                    <a:moveTo>
                      <a:pt x="f19" y="f19"/>
                    </a:moveTo>
                    <a:lnTo>
                      <a:pt x="f20" y="f21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292934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Arial"/>
                </a:endParaRPr>
              </a:p>
            </p:txBody>
          </p:sp>
          <p:sp>
            <p:nvSpPr>
              <p:cNvPr id="21" name="AutoShape 10"/>
              <p:cNvSpPr/>
              <p:nvPr/>
            </p:nvSpPr>
            <p:spPr>
              <a:xfrm rot="18599998">
                <a:off x="790579" y="3274535"/>
                <a:ext cx="450588" cy="786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?: f4 f0 1"/>
                  <a:gd name="f8" fmla="?: f5 f1 1"/>
                  <a:gd name="f9" fmla="?: f6 f2 1"/>
                  <a:gd name="f10" fmla="*/ f7 1 21600"/>
                  <a:gd name="f11" fmla="*/ f8 1 21600"/>
                  <a:gd name="f12" fmla="*/ 21600 f7 1"/>
                  <a:gd name="f13" fmla="*/ 21600 f8 1"/>
                  <a:gd name="f14" fmla="min f11 f10"/>
                  <a:gd name="f15" fmla="*/ f12 1 f9"/>
                  <a:gd name="f16" fmla="*/ f13 1 f9"/>
                  <a:gd name="f17" fmla="val f15"/>
                  <a:gd name="f18" fmla="val f16"/>
                  <a:gd name="f19" fmla="*/ f3 f14 1"/>
                  <a:gd name="f20" fmla="*/ f17 f14 1"/>
                  <a:gd name="f21" fmla="*/ f18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19" r="f20" b="f21"/>
                <a:pathLst>
                  <a:path fill="none">
                    <a:moveTo>
                      <a:pt x="f19" y="f19"/>
                    </a:moveTo>
                    <a:lnTo>
                      <a:pt x="f20" y="f21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292934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Arial"/>
                </a:endParaRPr>
              </a:p>
            </p:txBody>
          </p:sp>
        </p:grpSp>
        <p:sp>
          <p:nvSpPr>
            <p:cNvPr id="22" name="AutoShape 8"/>
            <p:cNvSpPr/>
            <p:nvPr/>
          </p:nvSpPr>
          <p:spPr>
            <a:xfrm rot="5400013">
              <a:off x="3877248" y="3060094"/>
              <a:ext cx="445678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3" name="AutoShape 7"/>
            <p:cNvSpPr/>
            <p:nvPr/>
          </p:nvSpPr>
          <p:spPr>
            <a:xfrm rot="5400013">
              <a:off x="3877248" y="2618100"/>
              <a:ext cx="445678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4" name="Text Box 6"/>
            <p:cNvSpPr txBox="1"/>
            <p:nvPr/>
          </p:nvSpPr>
          <p:spPr>
            <a:xfrm>
              <a:off x="342579" y="2616875"/>
              <a:ext cx="1105326" cy="42480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00" b="0" i="1" u="none" strike="noStrike" kern="1200" cap="none" spc="0" baseline="0">
                  <a:solidFill>
                    <a:srgbClr val="292934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U</a:t>
              </a:r>
              <a:endParaRPr lang="en-US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5" name="Text Box 5"/>
            <p:cNvSpPr txBox="1"/>
            <p:nvPr/>
          </p:nvSpPr>
          <p:spPr>
            <a:xfrm>
              <a:off x="563654" y="1750079"/>
              <a:ext cx="1326392" cy="51934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0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1</a:t>
              </a:r>
              <a:r>
                <a:rPr lang="en-US" sz="20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=5 </a:t>
              </a:r>
              <a:r>
                <a:rPr lang="en-US" sz="2000" b="1" i="1" u="none" strike="noStrike" kern="1200" cap="none" spc="0" baseline="0" dirty="0" err="1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Ом</a:t>
              </a:r>
              <a:endParaRPr lang="en-US" sz="44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6" name="Text Box 4"/>
            <p:cNvSpPr txBox="1"/>
            <p:nvPr/>
          </p:nvSpPr>
          <p:spPr>
            <a:xfrm>
              <a:off x="1890046" y="1750079"/>
              <a:ext cx="1326392" cy="64579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0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2</a:t>
              </a:r>
              <a:r>
                <a:rPr lang="en-US" sz="20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=9 </a:t>
              </a:r>
              <a:r>
                <a:rPr lang="en-US" sz="2000" b="1" i="1" u="none" strike="noStrike" kern="1200" cap="none" spc="0" baseline="0" dirty="0" err="1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Ом</a:t>
              </a:r>
              <a:endParaRPr lang="en-US" sz="44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7" name="Text Box 3"/>
            <p:cNvSpPr txBox="1"/>
            <p:nvPr/>
          </p:nvSpPr>
          <p:spPr>
            <a:xfrm>
              <a:off x="3216438" y="1750079"/>
              <a:ext cx="1326392" cy="63965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0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3</a:t>
              </a:r>
              <a:r>
                <a:rPr lang="en-US" sz="20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=7 </a:t>
              </a:r>
              <a:r>
                <a:rPr lang="en-US" sz="2000" b="1" i="1" u="none" strike="noStrike" kern="1200" cap="none" spc="0" baseline="0" dirty="0" err="1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Ом</a:t>
              </a:r>
              <a:endParaRPr lang="en-US" sz="4400" b="1" i="1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8" name="Text Box 2"/>
            <p:cNvSpPr txBox="1"/>
            <p:nvPr/>
          </p:nvSpPr>
          <p:spPr>
            <a:xfrm>
              <a:off x="1063126" y="4252622"/>
              <a:ext cx="3096149" cy="66298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На участке №__</a:t>
              </a:r>
              <a:endParaRPr lang="ru-RU" sz="48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sp>
        <p:nvSpPr>
          <p:cNvPr id="29" name="Rectangle 24"/>
          <p:cNvSpPr/>
          <p:nvPr/>
        </p:nvSpPr>
        <p:spPr>
          <a:xfrm>
            <a:off x="1185290" y="2675315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Trebuchet MS"/>
              <a:ea typeface=""/>
              <a:cs typeface=""/>
            </a:endParaRPr>
          </a:p>
        </p:txBody>
      </p:sp>
      <p:sp>
        <p:nvSpPr>
          <p:cNvPr id="30" name="Rectangle 28"/>
          <p:cNvSpPr/>
          <p:nvPr/>
        </p:nvSpPr>
        <p:spPr>
          <a:xfrm>
            <a:off x="372178" y="228077"/>
            <a:ext cx="4105712" cy="11387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>
                <a:solidFill>
                  <a:sysClr val="windowText" lastClr="000000"/>
                </a:solidFill>
                <a:uFillTx/>
                <a:latin typeface="Times New Roman" pitchFamily="18" charset="0"/>
                <a:ea typeface="Calibri" pitchFamily="34"/>
                <a:cs typeface="Times New Roman" pitchFamily="18" charset="0"/>
              </a:rPr>
              <a:t>3. На каком участке цепи наибольшее </a:t>
            </a:r>
            <a:r>
              <a:rPr lang="ru-RU" sz="2400" b="0" i="0" u="none" strike="noStrike" kern="1200" cap="none" spc="0" baseline="0" dirty="0" smtClean="0">
                <a:solidFill>
                  <a:sysClr val="windowText" lastClr="000000"/>
                </a:solidFill>
                <a:uFillTx/>
                <a:latin typeface="Times New Roman" pitchFamily="18" charset="0"/>
                <a:ea typeface="Calibri" pitchFamily="34"/>
                <a:cs typeface="Times New Roman" pitchFamily="18" charset="0"/>
              </a:rPr>
              <a:t>напряжение?</a:t>
            </a:r>
            <a:endParaRPr lang="ru-RU" sz="2400" b="0" i="0" u="none" strike="noStrike" kern="1200" cap="none" spc="0" baseline="0" dirty="0">
              <a:solidFill>
                <a:sysClr val="windowText" lastClr="000000"/>
              </a:solidFill>
              <a:uFillTx/>
              <a:latin typeface="Times New Roman" pitchFamily="18" charset="0"/>
              <a:ea typeface=""/>
              <a:cs typeface="Times New Roman" pitchFamily="18" charset="0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0" i="0" u="none" strike="noStrike" kern="1200" cap="none" spc="0" baseline="0" dirty="0">
              <a:solidFill>
                <a:sysClr val="windowText" lastClr="000000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Arial"/>
              <a:ea typeface=""/>
              <a:cs typeface=""/>
            </a:endParaRPr>
          </a:p>
        </p:txBody>
      </p:sp>
      <p:sp>
        <p:nvSpPr>
          <p:cNvPr id="31" name="Прямоугольник 56"/>
          <p:cNvSpPr/>
          <p:nvPr/>
        </p:nvSpPr>
        <p:spPr>
          <a:xfrm>
            <a:off x="4653679" y="194877"/>
            <a:ext cx="4253613" cy="90563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>
                <a:solidFill>
                  <a:sysClr val="windowText" lastClr="000000"/>
                </a:solidFill>
                <a:uFillTx/>
                <a:latin typeface="Times New Roman" pitchFamily="18" charset="0"/>
                <a:ea typeface="Calibri" pitchFamily="34"/>
                <a:cs typeface="Times New Roman" pitchFamily="18" charset="0"/>
              </a:rPr>
              <a:t>4. Какое равенство для данной цепи </a:t>
            </a:r>
            <a:r>
              <a:rPr lang="ru-RU" sz="2400" b="0" i="0" u="none" strike="noStrike" kern="1200" cap="none" spc="0" baseline="0" dirty="0" smtClean="0">
                <a:solidFill>
                  <a:sysClr val="windowText" lastClr="000000"/>
                </a:solidFill>
                <a:uFillTx/>
                <a:latin typeface="Times New Roman" pitchFamily="18" charset="0"/>
                <a:ea typeface="Calibri" pitchFamily="34"/>
                <a:cs typeface="Times New Roman" pitchFamily="18" charset="0"/>
              </a:rPr>
              <a:t>лишнее?</a:t>
            </a:r>
            <a:endParaRPr lang="ru-RU" sz="1400" b="0" i="0" u="none" strike="noStrike" kern="1200" cap="none" spc="0" baseline="0" dirty="0">
              <a:solidFill>
                <a:sysClr val="windowText" lastClr="000000"/>
              </a:solidFill>
              <a:uFillTx/>
              <a:latin typeface="Times New Roman" pitchFamily="18" charset="0"/>
              <a:ea typeface="Calibri" pitchFamily="34"/>
              <a:cs typeface="Times New Roman" pitchFamily="18" charset="0"/>
            </a:endParaRPr>
          </a:p>
        </p:txBody>
      </p:sp>
      <p:sp>
        <p:nvSpPr>
          <p:cNvPr id="32" name="Прямоугольник 74"/>
          <p:cNvSpPr/>
          <p:nvPr/>
        </p:nvSpPr>
        <p:spPr>
          <a:xfrm>
            <a:off x="535546" y="5355753"/>
            <a:ext cx="8507228" cy="115416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 dirty="0">
                <a:solidFill>
                  <a:sysClr val="windowText" lastClr="000000"/>
                </a:solidFill>
                <a:uFillTx/>
                <a:latin typeface="Times New Roman" pitchFamily="18" charset="0"/>
                <a:ea typeface="Calibri" pitchFamily="34"/>
                <a:cs typeface="Times New Roman" pitchFamily="18" charset="0"/>
              </a:rPr>
              <a:t>5. Несколько одинаковых резисторов сопротивлением </a:t>
            </a:r>
            <a:r>
              <a:rPr lang="en-US" sz="2000" b="0" i="0" u="none" strike="noStrike" kern="1200" cap="none" spc="0" baseline="0" dirty="0">
                <a:solidFill>
                  <a:sysClr val="windowText" lastClr="000000"/>
                </a:solidFill>
                <a:uFillTx/>
                <a:latin typeface="Times New Roman" pitchFamily="18" charset="0"/>
                <a:ea typeface="Calibri" pitchFamily="34"/>
                <a:cs typeface="Times New Roman" pitchFamily="18" charset="0"/>
              </a:rPr>
              <a:t>R</a:t>
            </a:r>
            <a:r>
              <a:rPr lang="ru-RU" sz="2000" b="0" i="0" u="none" strike="noStrike" kern="1200" cap="none" spc="0" baseline="0" dirty="0">
                <a:solidFill>
                  <a:sysClr val="windowText" lastClr="000000"/>
                </a:solidFill>
                <a:uFillTx/>
                <a:latin typeface="Times New Roman" pitchFamily="18" charset="0"/>
                <a:ea typeface="Calibri" pitchFamily="34"/>
                <a:cs typeface="Times New Roman" pitchFamily="18" charset="0"/>
              </a:rPr>
              <a:t>=78 Ом каждый соединены параллельно. Определите их количество «</a:t>
            </a:r>
            <a:r>
              <a:rPr lang="en-US" sz="2000" b="0" i="0" u="none" strike="noStrike" kern="1200" cap="none" spc="0" baseline="0" dirty="0">
                <a:solidFill>
                  <a:sysClr val="windowText" lastClr="000000"/>
                </a:solidFill>
                <a:uFillTx/>
                <a:latin typeface="Times New Roman" pitchFamily="18" charset="0"/>
                <a:ea typeface="Calibri" pitchFamily="34"/>
                <a:cs typeface="Times New Roman" pitchFamily="18" charset="0"/>
              </a:rPr>
              <a:t>n</a:t>
            </a:r>
            <a:r>
              <a:rPr lang="ru-RU" sz="2000" b="0" i="0" u="none" strike="noStrike" kern="1200" cap="none" spc="0" baseline="0" dirty="0">
                <a:solidFill>
                  <a:sysClr val="windowText" lastClr="000000"/>
                </a:solidFill>
                <a:uFillTx/>
                <a:latin typeface="Times New Roman" pitchFamily="18" charset="0"/>
                <a:ea typeface="Calibri" pitchFamily="34"/>
                <a:cs typeface="Times New Roman" pitchFamily="18" charset="0"/>
              </a:rPr>
              <a:t>», если известно, что эквивалентное сопротивление цепи </a:t>
            </a:r>
            <a:r>
              <a:rPr lang="en-US" sz="2000" b="0" i="0" u="none" strike="noStrike" kern="1200" cap="none" spc="0" baseline="0" dirty="0">
                <a:solidFill>
                  <a:sysClr val="windowText" lastClr="000000"/>
                </a:solidFill>
                <a:uFillTx/>
                <a:latin typeface="Times New Roman" pitchFamily="18" charset="0"/>
                <a:ea typeface="Calibri" pitchFamily="34"/>
                <a:cs typeface="Times New Roman" pitchFamily="18" charset="0"/>
              </a:rPr>
              <a:t>R</a:t>
            </a:r>
            <a:r>
              <a:rPr lang="ru-RU" sz="2000" b="0" i="0" u="none" strike="noStrike" kern="1200" cap="none" spc="0" baseline="-25000" dirty="0">
                <a:solidFill>
                  <a:sysClr val="windowText" lastClr="000000"/>
                </a:solidFill>
                <a:uFillTx/>
                <a:latin typeface="Times New Roman" pitchFamily="18" charset="0"/>
                <a:ea typeface="Calibri" pitchFamily="34"/>
                <a:cs typeface="Times New Roman" pitchFamily="18" charset="0"/>
              </a:rPr>
              <a:t>Э</a:t>
            </a:r>
            <a:r>
              <a:rPr lang="ru-RU" sz="2000" b="0" i="0" u="none" strike="noStrike" kern="1200" cap="none" spc="0" baseline="0" dirty="0">
                <a:solidFill>
                  <a:sysClr val="windowText" lastClr="000000"/>
                </a:solidFill>
                <a:uFillTx/>
                <a:latin typeface="Times New Roman" pitchFamily="18" charset="0"/>
                <a:ea typeface="Calibri" pitchFamily="34"/>
                <a:cs typeface="Times New Roman" pitchFamily="18" charset="0"/>
              </a:rPr>
              <a:t>=13 Ом.</a:t>
            </a:r>
            <a:endParaRPr lang="ru-RU" sz="1200" b="0" i="0" u="none" strike="noStrike" kern="1200" cap="none" spc="0" baseline="0" dirty="0">
              <a:solidFill>
                <a:sysClr val="windowText" lastClr="000000"/>
              </a:solidFill>
              <a:uFillTx/>
              <a:latin typeface="Times New Roman" pitchFamily="18" charset="0"/>
              <a:ea typeface="Calibri" pitchFamily="34"/>
              <a:cs typeface="Times New Roman" pitchFamily="18" charset="0"/>
            </a:endParaRPr>
          </a:p>
        </p:txBody>
      </p:sp>
      <p:sp>
        <p:nvSpPr>
          <p:cNvPr id="36" name="Rectangle 28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sp>
        <p:nvSpPr>
          <p:cNvPr id="37" name="Rectangle 53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5102347" y="2258511"/>
            <a:ext cx="121914" cy="1513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Group 34"/>
          <p:cNvGrpSpPr/>
          <p:nvPr/>
        </p:nvGrpSpPr>
        <p:grpSpPr>
          <a:xfrm>
            <a:off x="4494083" y="1394101"/>
            <a:ext cx="7859728" cy="3734291"/>
            <a:chOff x="5074023" y="1511896"/>
            <a:chExt cx="8355055" cy="3528559"/>
          </a:xfrm>
        </p:grpSpPr>
        <p:sp>
          <p:nvSpPr>
            <p:cNvPr id="39" name="AutoShape 52"/>
            <p:cNvSpPr/>
            <p:nvPr/>
          </p:nvSpPr>
          <p:spPr>
            <a:xfrm>
              <a:off x="5074023" y="1511896"/>
              <a:ext cx="8355055" cy="3132002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grpSp>
          <p:nvGrpSpPr>
            <p:cNvPr id="40" name="Group 49"/>
            <p:cNvGrpSpPr/>
            <p:nvPr/>
          </p:nvGrpSpPr>
          <p:grpSpPr>
            <a:xfrm>
              <a:off x="5737219" y="2220613"/>
              <a:ext cx="444590" cy="450588"/>
              <a:chOff x="5737219" y="2220613"/>
              <a:chExt cx="444590" cy="450588"/>
            </a:xfrm>
          </p:grpSpPr>
          <p:sp>
            <p:nvSpPr>
              <p:cNvPr id="41" name="AutoShape 51"/>
              <p:cNvSpPr/>
              <p:nvPr/>
            </p:nvSpPr>
            <p:spPr>
              <a:xfrm>
                <a:off x="5737219" y="2398928"/>
                <a:ext cx="444590" cy="1243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?: f4 f0 1"/>
                  <a:gd name="f8" fmla="?: f5 f1 1"/>
                  <a:gd name="f9" fmla="?: f6 f2 1"/>
                  <a:gd name="f10" fmla="*/ f7 1 21600"/>
                  <a:gd name="f11" fmla="*/ f8 1 21600"/>
                  <a:gd name="f12" fmla="*/ 21600 f7 1"/>
                  <a:gd name="f13" fmla="*/ 21600 f8 1"/>
                  <a:gd name="f14" fmla="min f11 f10"/>
                  <a:gd name="f15" fmla="*/ f12 1 f9"/>
                  <a:gd name="f16" fmla="*/ f13 1 f9"/>
                  <a:gd name="f17" fmla="val f15"/>
                  <a:gd name="f18" fmla="val f16"/>
                  <a:gd name="f19" fmla="*/ f3 f14 1"/>
                  <a:gd name="f20" fmla="*/ f17 f14 1"/>
                  <a:gd name="f21" fmla="*/ f18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19" r="f20" b="f21"/>
                <a:pathLst>
                  <a:path fill="none">
                    <a:moveTo>
                      <a:pt x="f19" y="f19"/>
                    </a:moveTo>
                    <a:lnTo>
                      <a:pt x="f20" y="f21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292934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Arial"/>
                </a:endParaRPr>
              </a:p>
            </p:txBody>
          </p:sp>
          <p:sp>
            <p:nvSpPr>
              <p:cNvPr id="42" name="AutoShape 50"/>
              <p:cNvSpPr/>
              <p:nvPr/>
            </p:nvSpPr>
            <p:spPr>
              <a:xfrm rot="18599998">
                <a:off x="5524476" y="2445514"/>
                <a:ext cx="450588" cy="786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?: f4 f0 1"/>
                  <a:gd name="f8" fmla="?: f5 f1 1"/>
                  <a:gd name="f9" fmla="?: f6 f2 1"/>
                  <a:gd name="f10" fmla="*/ f7 1 21600"/>
                  <a:gd name="f11" fmla="*/ f8 1 21600"/>
                  <a:gd name="f12" fmla="*/ 21600 f7 1"/>
                  <a:gd name="f13" fmla="*/ 21600 f8 1"/>
                  <a:gd name="f14" fmla="min f11 f10"/>
                  <a:gd name="f15" fmla="*/ f12 1 f9"/>
                  <a:gd name="f16" fmla="*/ f13 1 f9"/>
                  <a:gd name="f17" fmla="val f15"/>
                  <a:gd name="f18" fmla="val f16"/>
                  <a:gd name="f19" fmla="*/ f3 f14 1"/>
                  <a:gd name="f20" fmla="*/ f17 f14 1"/>
                  <a:gd name="f21" fmla="*/ f18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19" r="f20" b="f21"/>
                <a:pathLst>
                  <a:path fill="none">
                    <a:moveTo>
                      <a:pt x="f19" y="f19"/>
                    </a:moveTo>
                    <a:lnTo>
                      <a:pt x="f20" y="f21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292934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Arial"/>
                </a:endParaRPr>
              </a:p>
            </p:txBody>
          </p:sp>
        </p:grpSp>
        <p:grpSp>
          <p:nvGrpSpPr>
            <p:cNvPr id="43" name="Group 46"/>
            <p:cNvGrpSpPr/>
            <p:nvPr/>
          </p:nvGrpSpPr>
          <p:grpSpPr>
            <a:xfrm>
              <a:off x="5737219" y="3049634"/>
              <a:ext cx="444590" cy="450588"/>
              <a:chOff x="5737219" y="3049634"/>
              <a:chExt cx="444590" cy="450588"/>
            </a:xfrm>
          </p:grpSpPr>
          <p:sp>
            <p:nvSpPr>
              <p:cNvPr id="44" name="AutoShape 48"/>
              <p:cNvSpPr/>
              <p:nvPr/>
            </p:nvSpPr>
            <p:spPr>
              <a:xfrm>
                <a:off x="5737219" y="3274320"/>
                <a:ext cx="444590" cy="1243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?: f4 f0 1"/>
                  <a:gd name="f8" fmla="?: f5 f1 1"/>
                  <a:gd name="f9" fmla="?: f6 f2 1"/>
                  <a:gd name="f10" fmla="*/ f7 1 21600"/>
                  <a:gd name="f11" fmla="*/ f8 1 21600"/>
                  <a:gd name="f12" fmla="*/ 21600 f7 1"/>
                  <a:gd name="f13" fmla="*/ 21600 f8 1"/>
                  <a:gd name="f14" fmla="min f11 f10"/>
                  <a:gd name="f15" fmla="*/ f12 1 f9"/>
                  <a:gd name="f16" fmla="*/ f13 1 f9"/>
                  <a:gd name="f17" fmla="val f15"/>
                  <a:gd name="f18" fmla="val f16"/>
                  <a:gd name="f19" fmla="*/ f3 f14 1"/>
                  <a:gd name="f20" fmla="*/ f17 f14 1"/>
                  <a:gd name="f21" fmla="*/ f18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19" r="f20" b="f21"/>
                <a:pathLst>
                  <a:path fill="none">
                    <a:moveTo>
                      <a:pt x="f19" y="f19"/>
                    </a:moveTo>
                    <a:lnTo>
                      <a:pt x="f20" y="f21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292934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Arial"/>
                </a:endParaRPr>
              </a:p>
            </p:txBody>
          </p:sp>
          <p:sp>
            <p:nvSpPr>
              <p:cNvPr id="45" name="AutoShape 47"/>
              <p:cNvSpPr/>
              <p:nvPr/>
            </p:nvSpPr>
            <p:spPr>
              <a:xfrm rot="18599998">
                <a:off x="5524474" y="3274535"/>
                <a:ext cx="450588" cy="786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?: f4 f0 1"/>
                  <a:gd name="f8" fmla="?: f5 f1 1"/>
                  <a:gd name="f9" fmla="?: f6 f2 1"/>
                  <a:gd name="f10" fmla="*/ f7 1 21600"/>
                  <a:gd name="f11" fmla="*/ f8 1 21600"/>
                  <a:gd name="f12" fmla="*/ 21600 f7 1"/>
                  <a:gd name="f13" fmla="*/ 21600 f8 1"/>
                  <a:gd name="f14" fmla="min f11 f10"/>
                  <a:gd name="f15" fmla="*/ f12 1 f9"/>
                  <a:gd name="f16" fmla="*/ f13 1 f9"/>
                  <a:gd name="f17" fmla="val f15"/>
                  <a:gd name="f18" fmla="val f16"/>
                  <a:gd name="f19" fmla="*/ f3 f14 1"/>
                  <a:gd name="f20" fmla="*/ f17 f14 1"/>
                  <a:gd name="f21" fmla="*/ f18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19" r="f20" b="f21"/>
                <a:pathLst>
                  <a:path fill="none">
                    <a:moveTo>
                      <a:pt x="f19" y="f19"/>
                    </a:moveTo>
                    <a:lnTo>
                      <a:pt x="f20" y="f21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292934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Arial"/>
                </a:endParaRPr>
              </a:p>
            </p:txBody>
          </p:sp>
        </p:grpSp>
        <p:sp>
          <p:nvSpPr>
            <p:cNvPr id="46" name="AutoShape 45"/>
            <p:cNvSpPr/>
            <p:nvPr/>
          </p:nvSpPr>
          <p:spPr>
            <a:xfrm rot="5400013">
              <a:off x="6841394" y="3060094"/>
              <a:ext cx="445678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47" name="AutoShape 44"/>
            <p:cNvSpPr/>
            <p:nvPr/>
          </p:nvSpPr>
          <p:spPr>
            <a:xfrm rot="5400013">
              <a:off x="6840160" y="2618100"/>
              <a:ext cx="445678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48" name="AutoShape 43"/>
            <p:cNvSpPr/>
            <p:nvPr/>
          </p:nvSpPr>
          <p:spPr>
            <a:xfrm>
              <a:off x="6621481" y="3278626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49" name="AutoShape 42"/>
            <p:cNvSpPr/>
            <p:nvPr/>
          </p:nvSpPr>
          <p:spPr>
            <a:xfrm>
              <a:off x="6621481" y="2394649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50" name="Rectangle 41"/>
            <p:cNvSpPr/>
            <p:nvPr/>
          </p:nvSpPr>
          <p:spPr>
            <a:xfrm>
              <a:off x="6179350" y="3153399"/>
              <a:ext cx="445815" cy="244318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51" name="Rectangle 40"/>
            <p:cNvSpPr/>
            <p:nvPr/>
          </p:nvSpPr>
          <p:spPr>
            <a:xfrm>
              <a:off x="6179350" y="2273097"/>
              <a:ext cx="445815" cy="244318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52" name="Text Box 39"/>
            <p:cNvSpPr txBox="1"/>
            <p:nvPr/>
          </p:nvSpPr>
          <p:spPr>
            <a:xfrm>
              <a:off x="5749500" y="1750079"/>
              <a:ext cx="1314111" cy="42480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1</a:t>
              </a:r>
              <a:endParaRPr lang="en-US" sz="48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3" name="Text Box 38"/>
            <p:cNvSpPr txBox="1"/>
            <p:nvPr/>
          </p:nvSpPr>
          <p:spPr>
            <a:xfrm>
              <a:off x="5074023" y="2634057"/>
              <a:ext cx="1105326" cy="42480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U</a:t>
              </a:r>
              <a:endParaRPr lang="en-US" sz="48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4" name="Text Box 37"/>
            <p:cNvSpPr txBox="1"/>
            <p:nvPr/>
          </p:nvSpPr>
          <p:spPr>
            <a:xfrm>
              <a:off x="5894423" y="3518044"/>
              <a:ext cx="1169188" cy="42480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2</a:t>
              </a:r>
              <a:endParaRPr lang="en-US" sz="48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5" name="Text Box 36"/>
            <p:cNvSpPr txBox="1"/>
            <p:nvPr/>
          </p:nvSpPr>
          <p:spPr>
            <a:xfrm>
              <a:off x="7359113" y="2084641"/>
              <a:ext cx="2210653" cy="289381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/>
            <a:p>
              <a:pPr marL="457200" marR="0" lvl="0" indent="-45720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Calibri"/>
                <a:buAutoNum type="arabicPeriod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I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1</a:t>
              </a: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=I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2</a:t>
              </a: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=I</a:t>
              </a:r>
              <a:endParaRPr lang="en-US" sz="24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  <a:p>
              <a:pPr marL="457200" marR="0" lvl="0" indent="-45720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Calibri"/>
                <a:buAutoNum type="arabicPeriod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U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1</a:t>
              </a: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=U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2</a:t>
              </a: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=U</a:t>
              </a:r>
              <a:endParaRPr lang="en-US" sz="24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  <a:p>
              <a:pPr marL="457200" marR="0" lvl="0" indent="-45720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Calibri"/>
                <a:buAutoNum type="arabicPeriod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1</a:t>
              </a: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+R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2</a:t>
              </a: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=R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Э</a:t>
              </a:r>
              <a:endParaRPr lang="en-US" sz="24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  <a:p>
              <a:pPr marL="457200" marR="0" lvl="0" indent="-45720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Calibri"/>
                <a:buAutoNum type="arabicPeriod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U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1</a:t>
              </a: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+U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2</a:t>
              </a: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=U</a:t>
              </a:r>
              <a:endParaRPr lang="en-US" sz="24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6" name="Text Box 35"/>
            <p:cNvSpPr txBox="1"/>
            <p:nvPr/>
          </p:nvSpPr>
          <p:spPr>
            <a:xfrm>
              <a:off x="5362635" y="4377470"/>
              <a:ext cx="3334405" cy="66298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400" b="1" i="1" u="none" strike="noStrike" kern="1200" cap="none" spc="0" baseline="0" dirty="0" smtClean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Равенство </a:t>
              </a:r>
              <a:r>
                <a:rPr lang="ru-RU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№__</a:t>
              </a:r>
              <a:endParaRPr lang="ru-RU" sz="48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755576" y="2258511"/>
            <a:ext cx="353615" cy="510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5068811" y="3207331"/>
            <a:ext cx="121914" cy="1513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960260" y="3399337"/>
            <a:ext cx="121914" cy="1513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95" y="2454820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802106" y="3207331"/>
            <a:ext cx="339714" cy="4414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11" y="3399337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4976225" y="2190594"/>
            <a:ext cx="289621" cy="3748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4976225" y="3003328"/>
            <a:ext cx="289621" cy="439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258" y="2258511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012" y="3187640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936988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схемах общий ток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ɪ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оставался неизменным, так как сопротивления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заменялись эквивалентными сопротивлениями и напряжение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зажимах не изменялось.</a:t>
            </a:r>
            <a:endParaRPr lang="ru-RU" sz="4400" dirty="0" smtClean="0"/>
          </a:p>
        </p:txBody>
      </p:sp>
    </p:spTree>
    <p:extLst>
      <p:ext uri="{BB962C8B-B14F-4D97-AF65-F5344CB8AC3E}">
        <p14:creationId xmlns="" xmlns:p14="http://schemas.microsoft.com/office/powerpoint/2010/main" val="40311400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пределим общий ток в цепи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Полотно 1"/>
          <p:cNvGrpSpPr/>
          <p:nvPr/>
        </p:nvGrpSpPr>
        <p:grpSpPr>
          <a:xfrm>
            <a:off x="179512" y="924877"/>
            <a:ext cx="12740640" cy="5008245"/>
            <a:chOff x="0" y="0"/>
            <a:chExt cx="12740640" cy="5008245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0" y="0"/>
              <a:ext cx="12740640" cy="5008245"/>
            </a:xfrm>
            <a:prstGeom prst="rect">
              <a:avLst/>
            </a:prstGeom>
          </p:spPr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733691" y="1581857"/>
              <a:ext cx="539996" cy="0"/>
            </a:xfrm>
            <a:prstGeom prst="line">
              <a:avLst/>
            </a:prstGeom>
            <a:ln w="25400"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2261307" y="1581857"/>
              <a:ext cx="539110" cy="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629812" y="1576458"/>
              <a:ext cx="539110" cy="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3176072" y="1574803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3706187" y="1574816"/>
              <a:ext cx="0" cy="178091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3168922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2639676" y="3355713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2273686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1734578" y="3355713"/>
              <a:ext cx="539110" cy="0"/>
            </a:xfrm>
            <a:prstGeom prst="line">
              <a:avLst/>
            </a:prstGeom>
            <a:ln w="25400"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Поле 89"/>
            <p:cNvSpPr txBox="1"/>
            <p:nvPr/>
          </p:nvSpPr>
          <p:spPr>
            <a:xfrm>
              <a:off x="1379949" y="1380703"/>
              <a:ext cx="354602" cy="3587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/>
                  <a:cs typeface="Times New Roman"/>
                </a:rPr>
                <a:t>+</a:t>
              </a:r>
              <a:endPara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sp>
          <p:nvSpPr>
            <p:cNvPr id="33" name="Поле 90"/>
            <p:cNvSpPr txBox="1"/>
            <p:nvPr/>
          </p:nvSpPr>
          <p:spPr>
            <a:xfrm>
              <a:off x="1405435" y="3165489"/>
              <a:ext cx="658748" cy="6229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/>
                  <a:cs typeface="Times New Roman"/>
                </a:rPr>
                <a:t>-</a:t>
              </a:r>
              <a:endPara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sp>
          <p:nvSpPr>
            <p:cNvPr id="34" name="Поле 91"/>
            <p:cNvSpPr txBox="1"/>
            <p:nvPr/>
          </p:nvSpPr>
          <p:spPr>
            <a:xfrm>
              <a:off x="1563199" y="1180903"/>
              <a:ext cx="865905" cy="397020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I</a:t>
              </a:r>
              <a:endPara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sp>
          <p:nvSpPr>
            <p:cNvPr id="35" name="Поле 93"/>
            <p:cNvSpPr txBox="1"/>
            <p:nvPr/>
          </p:nvSpPr>
          <p:spPr>
            <a:xfrm>
              <a:off x="3596532" y="2333909"/>
              <a:ext cx="857250" cy="48466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ru-RU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Э</a:t>
              </a:r>
              <a:endPara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sp>
          <p:nvSpPr>
            <p:cNvPr id="36" name="Блок-схема: узел 35"/>
            <p:cNvSpPr/>
            <p:nvPr/>
          </p:nvSpPr>
          <p:spPr>
            <a:xfrm>
              <a:off x="1671191" y="1531472"/>
              <a:ext cx="107992" cy="101759"/>
            </a:xfrm>
            <a:prstGeom prst="flowChartConnector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Блок-схема: узел 36"/>
            <p:cNvSpPr/>
            <p:nvPr/>
          </p:nvSpPr>
          <p:spPr>
            <a:xfrm>
              <a:off x="1671182" y="3299455"/>
              <a:ext cx="107636" cy="101423"/>
            </a:xfrm>
            <a:prstGeom prst="flowChartConnector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1639953" y="3268213"/>
              <a:ext cx="169257" cy="159487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H="1">
              <a:off x="1641567" y="1497591"/>
              <a:ext cx="168601" cy="15886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Поле 91"/>
            <p:cNvSpPr txBox="1"/>
            <p:nvPr/>
          </p:nvSpPr>
          <p:spPr>
            <a:xfrm>
              <a:off x="1573736" y="2304475"/>
              <a:ext cx="865832" cy="396709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U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1" name="Поле 106"/>
                <p:cNvSpPr txBox="1"/>
                <p:nvPr/>
              </p:nvSpPr>
              <p:spPr>
                <a:xfrm>
                  <a:off x="4165199" y="1799720"/>
                  <a:ext cx="4187729" cy="2216571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24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Calibri"/>
                      <a:cs typeface="Times New Roman"/>
                    </a:rPr>
                    <a:t>ɪ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libri"/>
                              <a:cs typeface="Times New Roman"/>
                            </a:rPr>
                            <m:t>U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libri"/>
                              <a:cs typeface="Times New Roman"/>
                            </a:rPr>
                            <m:t>R</m:t>
                          </m:r>
                          <m:r>
                            <a:rPr lang="ru-RU" sz="2400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libri"/>
                              <a:cs typeface="Times New Roman"/>
                            </a:rPr>
                            <m:t>э</m:t>
                          </m:r>
                        </m:den>
                      </m:f>
                    </m:oMath>
                  </a14:m>
                  <a:r>
                    <a:rPr lang="ru-RU" sz="2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Calibri"/>
                      <a:cs typeface="Times New Roman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240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ru-RU" sz="2400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libri"/>
                              <a:cs typeface="Times New Roman"/>
                            </a:rPr>
                            <m:t>100</m:t>
                          </m:r>
                        </m:num>
                        <m:den>
                          <m:r>
                            <a:rPr lang="ru-RU" sz="2400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libri"/>
                              <a:cs typeface="Times New Roman"/>
                            </a:rPr>
                            <m:t>20</m:t>
                          </m:r>
                        </m:den>
                      </m:f>
                    </m:oMath>
                  </a14:m>
                  <a:r>
                    <a:rPr lang="ru-RU" sz="2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Calibri"/>
                      <a:cs typeface="Times New Roman"/>
                    </a:rPr>
                    <a:t> = 5 А</a:t>
                  </a:r>
                  <a:endParaRPr lang="ru-RU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/>
                    <a:cs typeface="Times New Roman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sz="24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Calibri"/>
                      <a:cs typeface="Times New Roman"/>
                    </a:rPr>
                    <a:t>Закон Ома для участка цепи</a:t>
                  </a:r>
                  <a:endParaRPr lang="ru-RU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/>
                    <a:cs typeface="Times New Roman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Calibri"/>
                      <a:cs typeface="Times New Roman"/>
                    </a:rPr>
                    <a:t> </a:t>
                  </a:r>
                  <a:endParaRPr lang="ru-RU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/>
                    <a:cs typeface="Times New Roman"/>
                  </a:endParaRPr>
                </a:p>
              </p:txBody>
            </p:sp>
          </mc:Choice>
          <mc:Fallback>
            <p:sp>
              <p:nvSpPr>
                <p:cNvPr id="41" name="Поле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5199" y="1799720"/>
                  <a:ext cx="4187729" cy="221657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475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Прямоугольник 41"/>
            <p:cNvSpPr/>
            <p:nvPr/>
          </p:nvSpPr>
          <p:spPr>
            <a:xfrm>
              <a:off x="3574526" y="2233200"/>
              <a:ext cx="270000" cy="54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11812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же ток протекает в следующей схеме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Полотно 1"/>
          <p:cNvGrpSpPr/>
          <p:nvPr/>
        </p:nvGrpSpPr>
        <p:grpSpPr>
          <a:xfrm>
            <a:off x="-252536" y="838674"/>
            <a:ext cx="12740640" cy="5008245"/>
            <a:chOff x="0" y="0"/>
            <a:chExt cx="12740640" cy="5008245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0" y="0"/>
              <a:ext cx="12740640" cy="5008245"/>
            </a:xfrm>
            <a:prstGeom prst="rect">
              <a:avLst/>
            </a:prstGeom>
          </p:spPr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878691" y="1581857"/>
              <a:ext cx="539996" cy="0"/>
            </a:xfrm>
            <a:prstGeom prst="line">
              <a:avLst/>
            </a:prstGeom>
            <a:ln w="25400"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1406307" y="1581857"/>
              <a:ext cx="539110" cy="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1945417" y="1576473"/>
              <a:ext cx="539110" cy="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421741" y="1577202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3507954" y="1451887"/>
              <a:ext cx="539996" cy="254414"/>
            </a:xfrm>
            <a:prstGeom prst="rect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>
              <a:off x="2958149" y="1579747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4589187" y="1576458"/>
              <a:ext cx="539110" cy="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5135447" y="1574803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5665562" y="1574816"/>
              <a:ext cx="0" cy="178091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5128297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2971772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4064329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4599051" y="3355713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Прямоугольник 40"/>
            <p:cNvSpPr/>
            <p:nvPr/>
          </p:nvSpPr>
          <p:spPr>
            <a:xfrm>
              <a:off x="3525220" y="3228660"/>
              <a:ext cx="539110" cy="253997"/>
            </a:xfrm>
            <a:prstGeom prst="rect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>
              <a:off x="2432644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1945417" y="3355713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1418686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879578" y="3355713"/>
              <a:ext cx="539110" cy="0"/>
            </a:xfrm>
            <a:prstGeom prst="line">
              <a:avLst/>
            </a:prstGeom>
            <a:ln w="25400"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Поле 89"/>
            <p:cNvSpPr txBox="1"/>
            <p:nvPr/>
          </p:nvSpPr>
          <p:spPr>
            <a:xfrm>
              <a:off x="524949" y="1380703"/>
              <a:ext cx="354602" cy="3587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/>
                  <a:cs typeface="Times New Roman"/>
                </a:rPr>
                <a:t>+</a:t>
              </a:r>
              <a:endPara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sp>
          <p:nvSpPr>
            <p:cNvPr id="47" name="Поле 90"/>
            <p:cNvSpPr txBox="1"/>
            <p:nvPr/>
          </p:nvSpPr>
          <p:spPr>
            <a:xfrm>
              <a:off x="519873" y="3163859"/>
              <a:ext cx="658748" cy="6229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/>
                  <a:cs typeface="Times New Roman"/>
                </a:rPr>
                <a:t>-</a:t>
              </a:r>
              <a:endPara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sp>
          <p:nvSpPr>
            <p:cNvPr id="48" name="Поле 91"/>
            <p:cNvSpPr txBox="1"/>
            <p:nvPr/>
          </p:nvSpPr>
          <p:spPr>
            <a:xfrm>
              <a:off x="708199" y="1180903"/>
              <a:ext cx="865905" cy="397020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I</a:t>
              </a:r>
              <a:endPara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sp>
          <p:nvSpPr>
            <p:cNvPr id="49" name="Поле 93"/>
            <p:cNvSpPr txBox="1"/>
            <p:nvPr/>
          </p:nvSpPr>
          <p:spPr>
            <a:xfrm>
              <a:off x="3337887" y="1098425"/>
              <a:ext cx="857250" cy="48466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US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1</a:t>
              </a:r>
              <a:r>
                <a:rPr lang="ru-RU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,2,3</a:t>
              </a:r>
              <a:endPara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sp>
          <p:nvSpPr>
            <p:cNvPr id="50" name="Блок-схема: узел 49"/>
            <p:cNvSpPr/>
            <p:nvPr/>
          </p:nvSpPr>
          <p:spPr>
            <a:xfrm>
              <a:off x="816191" y="1531472"/>
              <a:ext cx="107992" cy="101759"/>
            </a:xfrm>
            <a:prstGeom prst="flowChartConnector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Блок-схема: узел 50"/>
            <p:cNvSpPr/>
            <p:nvPr/>
          </p:nvSpPr>
          <p:spPr>
            <a:xfrm>
              <a:off x="816182" y="3299455"/>
              <a:ext cx="107636" cy="101423"/>
            </a:xfrm>
            <a:prstGeom prst="flowChartConnector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2" name="Прямая соединительная линия 51"/>
            <p:cNvCxnSpPr/>
            <p:nvPr/>
          </p:nvCxnSpPr>
          <p:spPr>
            <a:xfrm flipH="1">
              <a:off x="784953" y="3268213"/>
              <a:ext cx="169257" cy="159487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786567" y="1497591"/>
              <a:ext cx="168601" cy="15886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Поле 93"/>
            <p:cNvSpPr txBox="1"/>
            <p:nvPr/>
          </p:nvSpPr>
          <p:spPr>
            <a:xfrm>
              <a:off x="3355584" y="2881000"/>
              <a:ext cx="857250" cy="484661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R</a:t>
              </a:r>
              <a:r>
                <a:rPr lang="en-US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4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endParaRPr>
            </a:p>
          </p:txBody>
        </p:sp>
        <p:sp>
          <p:nvSpPr>
            <p:cNvPr id="55" name="Поле 91"/>
            <p:cNvSpPr txBox="1"/>
            <p:nvPr/>
          </p:nvSpPr>
          <p:spPr>
            <a:xfrm>
              <a:off x="718736" y="2138225"/>
              <a:ext cx="865832" cy="396709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U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endParaRPr>
            </a:p>
          </p:txBody>
        </p:sp>
        <p:sp>
          <p:nvSpPr>
            <p:cNvPr id="56" name="Поле 106"/>
            <p:cNvSpPr txBox="1"/>
            <p:nvPr/>
          </p:nvSpPr>
          <p:spPr>
            <a:xfrm>
              <a:off x="6124574" y="1500756"/>
              <a:ext cx="2948433" cy="221657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Так как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R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1,2,3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соединены 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последовательно,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</a:t>
              </a:r>
              <a:r>
                <a:rPr lang="ru-RU" sz="1600" dirty="0">
                  <a:latin typeface="Times New Roman"/>
                  <a:ea typeface="Calibri"/>
                  <a:cs typeface="Times New Roman"/>
                </a:rPr>
                <a:t> </a:t>
              </a:r>
              <a:endParaRPr lang="ru-RU" sz="1100" dirty="0">
                <a:ea typeface="Calibri"/>
                <a:cs typeface="Times New Roman"/>
              </a:endParaRPr>
            </a:p>
          </p:txBody>
        </p:sp>
        <p:cxnSp>
          <p:nvCxnSpPr>
            <p:cNvPr id="57" name="Прямая соединительная линия 56"/>
            <p:cNvCxnSpPr/>
            <p:nvPr/>
          </p:nvCxnSpPr>
          <p:spPr>
            <a:xfrm>
              <a:off x="4050707" y="1574803"/>
              <a:ext cx="53848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Прямоугольник 23"/>
          <p:cNvSpPr/>
          <p:nvPr/>
        </p:nvSpPr>
        <p:spPr>
          <a:xfrm>
            <a:off x="4716016" y="3605669"/>
            <a:ext cx="4821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1,2,3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5А </a:t>
            </a:r>
          </a:p>
        </p:txBody>
      </p:sp>
    </p:spTree>
    <p:extLst>
      <p:ext uri="{BB962C8B-B14F-4D97-AF65-F5344CB8AC3E}">
        <p14:creationId xmlns="" xmlns:p14="http://schemas.microsoft.com/office/powerpoint/2010/main" val="1476314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 напряжение на участках с сопротивлением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1,2,3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979712" y="2086301"/>
            <a:ext cx="1593850" cy="90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1,2,3</a:t>
            </a:r>
            <a:r>
              <a:rPr lang="en-US" dirty="0" smtClean="0"/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  <a:p>
            <a:pPr marL="0" indent="0">
              <a:buNone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0896" y="2951404"/>
            <a:ext cx="1116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1844824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ɪ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·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1,2,3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·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= 30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2629361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ɪ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·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· 14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70 В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54493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1,2,3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30+70= 100 В</a:t>
            </a:r>
          </a:p>
          <a:p>
            <a:pPr marL="0" indent="0" algn="ctr">
              <a:buNone/>
            </a:pP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соответствует заданному напряжению на зажимах цепи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098363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658096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Напряжение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1,2,3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соответствует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напряжению между точками 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Полотно 1"/>
          <p:cNvGrpSpPr/>
          <p:nvPr/>
        </p:nvGrpSpPr>
        <p:grpSpPr>
          <a:xfrm>
            <a:off x="-175752" y="1556792"/>
            <a:ext cx="12740640" cy="4525010"/>
            <a:chOff x="0" y="0"/>
            <a:chExt cx="12740640" cy="4525010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0" y="0"/>
              <a:ext cx="12740640" cy="4525010"/>
            </a:xfrm>
            <a:prstGeom prst="rect">
              <a:avLst/>
            </a:prstGeom>
          </p:spPr>
        </p:sp>
        <p:cxnSp>
          <p:nvCxnSpPr>
            <p:cNvPr id="38" name="Прямая соединительная линия 37"/>
            <p:cNvCxnSpPr/>
            <p:nvPr/>
          </p:nvCxnSpPr>
          <p:spPr>
            <a:xfrm>
              <a:off x="878691" y="1581857"/>
              <a:ext cx="539996" cy="0"/>
            </a:xfrm>
            <a:prstGeom prst="line">
              <a:avLst/>
            </a:prstGeom>
            <a:ln w="25400"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1406307" y="1581857"/>
              <a:ext cx="539110" cy="0"/>
            </a:xfrm>
            <a:prstGeom prst="line">
              <a:avLst/>
            </a:prstGeom>
            <a:ln w="25400"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1945417" y="1576473"/>
              <a:ext cx="539110" cy="0"/>
            </a:xfrm>
            <a:prstGeom prst="line">
              <a:avLst/>
            </a:prstGeom>
            <a:ln w="254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2421741" y="1577202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1950324" y="1570725"/>
              <a:ext cx="0" cy="101765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Прямоугольник 42"/>
            <p:cNvSpPr/>
            <p:nvPr/>
          </p:nvSpPr>
          <p:spPr>
            <a:xfrm>
              <a:off x="3507954" y="1451887"/>
              <a:ext cx="539996" cy="254414"/>
            </a:xfrm>
            <a:prstGeom prst="rect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>
              <a:off x="2947552" y="1577202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1959713" y="2601058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2484525" y="2602587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3023651" y="2601818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Прямоугольник 47"/>
            <p:cNvSpPr/>
            <p:nvPr/>
          </p:nvSpPr>
          <p:spPr>
            <a:xfrm>
              <a:off x="3525220" y="2477246"/>
              <a:ext cx="539110" cy="253997"/>
            </a:xfrm>
            <a:prstGeom prst="rect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>
              <a:off x="4059945" y="2591764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4589187" y="1576458"/>
              <a:ext cx="539110" cy="0"/>
            </a:xfrm>
            <a:prstGeom prst="line">
              <a:avLst/>
            </a:prstGeom>
            <a:ln w="25400"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4596588" y="259563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5135416" y="1581115"/>
              <a:ext cx="0" cy="101689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5135447" y="1574803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5665562" y="1574816"/>
              <a:ext cx="0" cy="178091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5128297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2971772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4064329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4599051" y="3355713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Прямоугольник 58"/>
            <p:cNvSpPr/>
            <p:nvPr/>
          </p:nvSpPr>
          <p:spPr>
            <a:xfrm>
              <a:off x="3525220" y="3228660"/>
              <a:ext cx="539110" cy="253997"/>
            </a:xfrm>
            <a:prstGeom prst="rect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0" name="Прямая соединительная линия 59"/>
            <p:cNvCxnSpPr/>
            <p:nvPr/>
          </p:nvCxnSpPr>
          <p:spPr>
            <a:xfrm>
              <a:off x="2432644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1945417" y="3355713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1418686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>
              <a:off x="879578" y="3355713"/>
              <a:ext cx="539110" cy="0"/>
            </a:xfrm>
            <a:prstGeom prst="line">
              <a:avLst/>
            </a:prstGeom>
            <a:ln w="25400"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6" name="Поле 89"/>
            <p:cNvSpPr txBox="1"/>
            <p:nvPr/>
          </p:nvSpPr>
          <p:spPr>
            <a:xfrm>
              <a:off x="524949" y="1380703"/>
              <a:ext cx="354602" cy="3587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/>
                  <a:cs typeface="Times New Roman"/>
                </a:rPr>
                <a:t>+</a:t>
              </a:r>
              <a:endParaRPr lang="ru-RU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sp>
          <p:nvSpPr>
            <p:cNvPr id="97" name="Поле 90"/>
            <p:cNvSpPr txBox="1"/>
            <p:nvPr/>
          </p:nvSpPr>
          <p:spPr>
            <a:xfrm>
              <a:off x="519873" y="3163859"/>
              <a:ext cx="658748" cy="6229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/>
                  <a:cs typeface="Times New Roman"/>
                </a:rPr>
                <a:t>-</a:t>
              </a:r>
              <a:endParaRPr lang="ru-RU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sp>
          <p:nvSpPr>
            <p:cNvPr id="98" name="Поле 91"/>
            <p:cNvSpPr txBox="1"/>
            <p:nvPr/>
          </p:nvSpPr>
          <p:spPr>
            <a:xfrm>
              <a:off x="708199" y="1180903"/>
              <a:ext cx="865905" cy="397020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dirty="0">
                  <a:latin typeface="Times New Roman"/>
                  <a:ea typeface="Calibri"/>
                  <a:cs typeface="Times New Roman"/>
                </a:rPr>
                <a:t>I</a:t>
              </a:r>
              <a:endParaRPr lang="ru-RU" sz="1100" dirty="0">
                <a:ea typeface="Calibri"/>
                <a:cs typeface="Times New Roman"/>
              </a:endParaRPr>
            </a:p>
          </p:txBody>
        </p:sp>
        <p:sp>
          <p:nvSpPr>
            <p:cNvPr id="99" name="Поле 91"/>
            <p:cNvSpPr txBox="1"/>
            <p:nvPr/>
          </p:nvSpPr>
          <p:spPr>
            <a:xfrm>
              <a:off x="1871885" y="1180933"/>
              <a:ext cx="751309" cy="59953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latin typeface="Times New Roman"/>
                  <a:ea typeface="Calibri"/>
                </a:rPr>
                <a:t>I</a:t>
              </a:r>
              <a:r>
                <a:rPr lang="en-US" sz="1600" baseline="-25000" dirty="0">
                  <a:latin typeface="Times New Roman"/>
                  <a:ea typeface="Calibri"/>
                </a:rPr>
                <a:t>1,2</a:t>
              </a:r>
              <a:endParaRPr lang="ru-RU" sz="1200" dirty="0">
                <a:latin typeface="Times New Roman"/>
                <a:ea typeface="Times New Roman"/>
              </a:endParaRPr>
            </a:p>
          </p:txBody>
        </p:sp>
        <p:sp>
          <p:nvSpPr>
            <p:cNvPr id="100" name="Поле 93"/>
            <p:cNvSpPr txBox="1"/>
            <p:nvPr/>
          </p:nvSpPr>
          <p:spPr>
            <a:xfrm>
              <a:off x="3337887" y="1098425"/>
              <a:ext cx="857250" cy="48466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US" sz="1600" baseline="-25000" dirty="0">
                  <a:latin typeface="Times New Roman"/>
                  <a:ea typeface="Calibri"/>
                  <a:cs typeface="Times New Roman"/>
                </a:rPr>
                <a:t>1</a:t>
              </a:r>
              <a:r>
                <a:rPr lang="ru-RU" sz="1600" baseline="-25000" dirty="0">
                  <a:latin typeface="Times New Roman"/>
                  <a:ea typeface="Calibri"/>
                  <a:cs typeface="Times New Roman"/>
                </a:rPr>
                <a:t>,2</a:t>
              </a:r>
              <a:endParaRPr lang="ru-RU" sz="1100" dirty="0">
                <a:ea typeface="Calibri"/>
                <a:cs typeface="Times New Roman"/>
              </a:endParaRPr>
            </a:p>
          </p:txBody>
        </p:sp>
        <p:sp>
          <p:nvSpPr>
            <p:cNvPr id="101" name="Блок-схема: узел 100"/>
            <p:cNvSpPr/>
            <p:nvPr/>
          </p:nvSpPr>
          <p:spPr>
            <a:xfrm>
              <a:off x="816191" y="1531472"/>
              <a:ext cx="107992" cy="101759"/>
            </a:xfrm>
            <a:prstGeom prst="flowChartConnector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Блок-схема: узел 101"/>
            <p:cNvSpPr/>
            <p:nvPr/>
          </p:nvSpPr>
          <p:spPr>
            <a:xfrm>
              <a:off x="816182" y="3299455"/>
              <a:ext cx="107636" cy="101423"/>
            </a:xfrm>
            <a:prstGeom prst="flowChartConnector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3" name="Прямая соединительная линия 102"/>
            <p:cNvCxnSpPr/>
            <p:nvPr/>
          </p:nvCxnSpPr>
          <p:spPr>
            <a:xfrm flipH="1">
              <a:off x="784953" y="3268213"/>
              <a:ext cx="169257" cy="159487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 flipH="1">
              <a:off x="786567" y="1497591"/>
              <a:ext cx="168601" cy="15886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Поле 93"/>
            <p:cNvSpPr txBox="1"/>
            <p:nvPr/>
          </p:nvSpPr>
          <p:spPr>
            <a:xfrm>
              <a:off x="3355583" y="2132040"/>
              <a:ext cx="857250" cy="484661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latin typeface="Times New Roman"/>
                  <a:ea typeface="Calibri"/>
                </a:rPr>
                <a:t>R</a:t>
              </a:r>
              <a:r>
                <a:rPr lang="en-US" sz="1600" baseline="-25000" dirty="0">
                  <a:latin typeface="Times New Roman"/>
                  <a:ea typeface="Calibri"/>
                </a:rPr>
                <a:t>3</a:t>
              </a:r>
              <a:endParaRPr lang="ru-RU" sz="1200" dirty="0">
                <a:latin typeface="Times New Roman"/>
                <a:ea typeface="Times New Roman"/>
              </a:endParaRPr>
            </a:p>
          </p:txBody>
        </p:sp>
        <p:sp>
          <p:nvSpPr>
            <p:cNvPr id="106" name="Поле 93"/>
            <p:cNvSpPr txBox="1"/>
            <p:nvPr/>
          </p:nvSpPr>
          <p:spPr>
            <a:xfrm>
              <a:off x="3355584" y="2881000"/>
              <a:ext cx="857250" cy="484661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latin typeface="Times New Roman"/>
                  <a:ea typeface="Calibri"/>
                </a:rPr>
                <a:t>R</a:t>
              </a:r>
              <a:r>
                <a:rPr lang="en-US" sz="1600" baseline="-25000" dirty="0">
                  <a:latin typeface="Times New Roman"/>
                  <a:ea typeface="Calibri"/>
                </a:rPr>
                <a:t>4</a:t>
              </a:r>
              <a:endParaRPr lang="ru-RU" sz="1200" dirty="0">
                <a:latin typeface="Times New Roman"/>
                <a:ea typeface="Times New Roman"/>
              </a:endParaRPr>
            </a:p>
          </p:txBody>
        </p:sp>
        <p:sp>
          <p:nvSpPr>
            <p:cNvPr id="107" name="Поле 91"/>
            <p:cNvSpPr txBox="1"/>
            <p:nvPr/>
          </p:nvSpPr>
          <p:spPr>
            <a:xfrm>
              <a:off x="718736" y="2138225"/>
              <a:ext cx="865832" cy="396709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U</a:t>
              </a:r>
              <a:endPara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endParaRPr>
            </a:p>
          </p:txBody>
        </p:sp>
        <p:sp>
          <p:nvSpPr>
            <p:cNvPr id="108" name="Поле 103"/>
            <p:cNvSpPr txBox="1"/>
            <p:nvPr/>
          </p:nvSpPr>
          <p:spPr>
            <a:xfrm>
              <a:off x="1672396" y="1538758"/>
              <a:ext cx="287317" cy="35862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800" b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a</a:t>
              </a:r>
              <a:endParaRPr lang="ru-RU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sp>
          <p:nvSpPr>
            <p:cNvPr id="109" name="Поле 103"/>
            <p:cNvSpPr txBox="1"/>
            <p:nvPr/>
          </p:nvSpPr>
          <p:spPr>
            <a:xfrm>
              <a:off x="5109247" y="1542092"/>
              <a:ext cx="287020" cy="3581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800" b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б</a:t>
              </a:r>
              <a:endPara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endParaRPr>
            </a:p>
          </p:txBody>
        </p:sp>
        <p:sp>
          <p:nvSpPr>
            <p:cNvPr id="110" name="Поле 106"/>
            <p:cNvSpPr txBox="1"/>
            <p:nvPr/>
          </p:nvSpPr>
          <p:spPr>
            <a:xfrm>
              <a:off x="5890760" y="1014952"/>
              <a:ext cx="3000395" cy="252955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U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1,2,3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30 B,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но</a:t>
              </a:r>
            </a:p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1,2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, 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так как сопротивление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1,2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соединены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параллельно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4047950" y="1577202"/>
              <a:ext cx="53848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Поле 108"/>
            <p:cNvSpPr txBox="1"/>
            <p:nvPr/>
          </p:nvSpPr>
          <p:spPr>
            <a:xfrm>
              <a:off x="629392" y="3621973"/>
              <a:ext cx="5045165" cy="59376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/>
                  <a:cs typeface="Times New Roman"/>
                </a:rPr>
                <a:t> 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2107601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 токи 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ɪ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ɪ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Полотно 1"/>
          <p:cNvGrpSpPr/>
          <p:nvPr/>
        </p:nvGrpSpPr>
        <p:grpSpPr>
          <a:xfrm>
            <a:off x="285720" y="285728"/>
            <a:ext cx="11572956" cy="4929222"/>
            <a:chOff x="0" y="0"/>
            <a:chExt cx="12740640" cy="4525010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0" y="0"/>
              <a:ext cx="12740640" cy="4525010"/>
            </a:xfrm>
            <a:prstGeom prst="rect">
              <a:avLst/>
            </a:prstGeom>
          </p:spPr>
        </p:sp>
        <p:cxnSp>
          <p:nvCxnSpPr>
            <p:cNvPr id="38" name="Прямая соединительная линия 37"/>
            <p:cNvCxnSpPr/>
            <p:nvPr/>
          </p:nvCxnSpPr>
          <p:spPr>
            <a:xfrm>
              <a:off x="878691" y="1581857"/>
              <a:ext cx="539996" cy="0"/>
            </a:xfrm>
            <a:prstGeom prst="line">
              <a:avLst/>
            </a:prstGeom>
            <a:ln w="25400">
              <a:headEnd type="none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1406307" y="1581857"/>
              <a:ext cx="539110" cy="0"/>
            </a:xfrm>
            <a:prstGeom prst="line">
              <a:avLst/>
            </a:prstGeom>
            <a:ln w="25400"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1945417" y="1576473"/>
              <a:ext cx="539110" cy="0"/>
            </a:xfrm>
            <a:prstGeom prst="line">
              <a:avLst/>
            </a:prstGeom>
            <a:ln w="254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2421741" y="1577202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1950324" y="1570725"/>
              <a:ext cx="0" cy="101765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Прямоугольник 42"/>
            <p:cNvSpPr/>
            <p:nvPr/>
          </p:nvSpPr>
          <p:spPr>
            <a:xfrm>
              <a:off x="3507954" y="1451887"/>
              <a:ext cx="539996" cy="254414"/>
            </a:xfrm>
            <a:prstGeom prst="rect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>
              <a:off x="2947552" y="1577202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1959713" y="2601058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2484525" y="2602587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3023651" y="2601818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Прямоугольник 47"/>
            <p:cNvSpPr/>
            <p:nvPr/>
          </p:nvSpPr>
          <p:spPr>
            <a:xfrm>
              <a:off x="3525220" y="2477246"/>
              <a:ext cx="539110" cy="253997"/>
            </a:xfrm>
            <a:prstGeom prst="rect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>
              <a:off x="4059945" y="2591764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4589187" y="1576458"/>
              <a:ext cx="539110" cy="0"/>
            </a:xfrm>
            <a:prstGeom prst="line">
              <a:avLst/>
            </a:prstGeom>
            <a:ln w="25400"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4596588" y="259563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5135416" y="1581115"/>
              <a:ext cx="0" cy="101689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5135447" y="1574803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5665562" y="1574816"/>
              <a:ext cx="0" cy="178091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5128297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>
              <a:off x="2971772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4064329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4599051" y="3355713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Прямоугольник 58"/>
            <p:cNvSpPr/>
            <p:nvPr/>
          </p:nvSpPr>
          <p:spPr>
            <a:xfrm>
              <a:off x="3525220" y="3228660"/>
              <a:ext cx="539110" cy="253997"/>
            </a:xfrm>
            <a:prstGeom prst="rect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0" name="Прямая соединительная линия 59"/>
            <p:cNvCxnSpPr/>
            <p:nvPr/>
          </p:nvCxnSpPr>
          <p:spPr>
            <a:xfrm>
              <a:off x="2432644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1945417" y="3355713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1418686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>
              <a:off x="879578" y="3355713"/>
              <a:ext cx="539110" cy="0"/>
            </a:xfrm>
            <a:prstGeom prst="line">
              <a:avLst/>
            </a:prstGeom>
            <a:ln w="25400"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Поле 89"/>
            <p:cNvSpPr txBox="1"/>
            <p:nvPr/>
          </p:nvSpPr>
          <p:spPr>
            <a:xfrm>
              <a:off x="524949" y="1380703"/>
              <a:ext cx="354602" cy="3587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/>
                  <a:cs typeface="Times New Roman"/>
                </a:rPr>
                <a:t>+</a:t>
              </a:r>
              <a:endParaRPr lang="ru-RU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sp>
          <p:nvSpPr>
            <p:cNvPr id="65" name="Поле 90"/>
            <p:cNvSpPr txBox="1"/>
            <p:nvPr/>
          </p:nvSpPr>
          <p:spPr>
            <a:xfrm>
              <a:off x="519873" y="3163859"/>
              <a:ext cx="658748" cy="6229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/>
                  <a:cs typeface="Times New Roman"/>
                </a:rPr>
                <a:t>-</a:t>
              </a:r>
              <a:endParaRPr lang="ru-RU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sp>
          <p:nvSpPr>
            <p:cNvPr id="66" name="Поле 91"/>
            <p:cNvSpPr txBox="1"/>
            <p:nvPr/>
          </p:nvSpPr>
          <p:spPr>
            <a:xfrm>
              <a:off x="708199" y="1180903"/>
              <a:ext cx="865905" cy="397020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I</a:t>
              </a:r>
              <a:endParaRPr lang="ru-RU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sp>
          <p:nvSpPr>
            <p:cNvPr id="67" name="Поле 91"/>
            <p:cNvSpPr txBox="1"/>
            <p:nvPr/>
          </p:nvSpPr>
          <p:spPr>
            <a:xfrm>
              <a:off x="1871885" y="905002"/>
              <a:ext cx="751309" cy="87546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I</a:t>
              </a:r>
              <a:r>
                <a:rPr lang="en-US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1,2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endParaRPr>
            </a:p>
          </p:txBody>
        </p:sp>
        <p:sp>
          <p:nvSpPr>
            <p:cNvPr id="68" name="Поле 93"/>
            <p:cNvSpPr txBox="1"/>
            <p:nvPr/>
          </p:nvSpPr>
          <p:spPr>
            <a:xfrm>
              <a:off x="3337887" y="804446"/>
              <a:ext cx="857250" cy="77863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en-US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1</a:t>
              </a:r>
              <a:r>
                <a:rPr lang="ru-RU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,2</a:t>
              </a:r>
              <a:endPara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sp>
          <p:nvSpPr>
            <p:cNvPr id="69" name="Блок-схема: узел 68"/>
            <p:cNvSpPr/>
            <p:nvPr/>
          </p:nvSpPr>
          <p:spPr>
            <a:xfrm>
              <a:off x="816191" y="1531472"/>
              <a:ext cx="107992" cy="101759"/>
            </a:xfrm>
            <a:prstGeom prst="flowChartConnector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0" name="Блок-схема: узел 69"/>
            <p:cNvSpPr/>
            <p:nvPr/>
          </p:nvSpPr>
          <p:spPr>
            <a:xfrm>
              <a:off x="816182" y="3299455"/>
              <a:ext cx="107636" cy="101423"/>
            </a:xfrm>
            <a:prstGeom prst="flowChartConnector">
              <a:avLst/>
            </a:prstGeom>
            <a:ln w="254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1" name="Прямая соединительная линия 70"/>
            <p:cNvCxnSpPr/>
            <p:nvPr/>
          </p:nvCxnSpPr>
          <p:spPr>
            <a:xfrm flipH="1">
              <a:off x="784953" y="3268213"/>
              <a:ext cx="169257" cy="159487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flipH="1">
              <a:off x="786567" y="1497591"/>
              <a:ext cx="168601" cy="15886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Поле 93"/>
            <p:cNvSpPr txBox="1"/>
            <p:nvPr/>
          </p:nvSpPr>
          <p:spPr>
            <a:xfrm>
              <a:off x="3355583" y="1910561"/>
              <a:ext cx="857250" cy="603335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R</a:t>
              </a:r>
              <a:r>
                <a:rPr lang="en-US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3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endParaRPr>
            </a:p>
          </p:txBody>
        </p:sp>
        <p:sp>
          <p:nvSpPr>
            <p:cNvPr id="74" name="Поле 93"/>
            <p:cNvSpPr txBox="1"/>
            <p:nvPr/>
          </p:nvSpPr>
          <p:spPr>
            <a:xfrm>
              <a:off x="3355584" y="2715006"/>
              <a:ext cx="857250" cy="650654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R</a:t>
              </a:r>
              <a:r>
                <a:rPr lang="en-US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4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endParaRPr>
            </a:p>
          </p:txBody>
        </p:sp>
        <p:sp>
          <p:nvSpPr>
            <p:cNvPr id="75" name="Поле 91"/>
            <p:cNvSpPr txBox="1"/>
            <p:nvPr/>
          </p:nvSpPr>
          <p:spPr>
            <a:xfrm>
              <a:off x="718736" y="2138225"/>
              <a:ext cx="865832" cy="396709"/>
            </a:xfrm>
            <a:prstGeom prst="rect">
              <a:avLst/>
            </a:prstGeom>
            <a:noFill/>
            <a:ln w="254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U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endParaRPr>
            </a:p>
          </p:txBody>
        </p:sp>
        <p:sp>
          <p:nvSpPr>
            <p:cNvPr id="76" name="Поле 103"/>
            <p:cNvSpPr txBox="1"/>
            <p:nvPr/>
          </p:nvSpPr>
          <p:spPr>
            <a:xfrm>
              <a:off x="1572919" y="1538758"/>
              <a:ext cx="550521" cy="35862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a</a:t>
              </a:r>
              <a:endPara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sp>
          <p:nvSpPr>
            <p:cNvPr id="77" name="Поле 103"/>
            <p:cNvSpPr txBox="1"/>
            <p:nvPr/>
          </p:nvSpPr>
          <p:spPr>
            <a:xfrm>
              <a:off x="5109247" y="1542092"/>
              <a:ext cx="287020" cy="3581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800" b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б</a:t>
              </a:r>
              <a:endPara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endParaRPr>
            </a:p>
          </p:txBody>
        </p:sp>
        <p:cxnSp>
          <p:nvCxnSpPr>
            <p:cNvPr id="79" name="Прямая соединительная линия 78"/>
            <p:cNvCxnSpPr/>
            <p:nvPr/>
          </p:nvCxnSpPr>
          <p:spPr>
            <a:xfrm>
              <a:off x="4047950" y="1577202"/>
              <a:ext cx="53848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17096"/>
            <a:ext cx="2596749" cy="212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974845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 напряжение на участках с сопротивлением 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R</a:t>
            </a:r>
            <a:r>
              <a:rPr lang="ru-RU" sz="3600" baseline="-25000" dirty="0">
                <a:latin typeface="Times New Roman"/>
                <a:ea typeface="Calibri"/>
                <a:cs typeface="Times New Roman"/>
              </a:rPr>
              <a:t>1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3600" dirty="0" smtClean="0">
                <a:latin typeface="Times New Roman"/>
                <a:ea typeface="Calibri"/>
                <a:cs typeface="Times New Roman"/>
              </a:rPr>
              <a:t>R</a:t>
            </a:r>
            <a:r>
              <a:rPr lang="ru-RU" sz="3600" baseline="-25000" dirty="0" smtClean="0">
                <a:latin typeface="Times New Roman"/>
                <a:ea typeface="Calibri"/>
                <a:cs typeface="Times New Roman"/>
              </a:rPr>
              <a:t>2</a:t>
            </a:r>
            <a:r>
              <a:rPr lang="ru-RU" sz="3600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/>
                <a:cs typeface="Times New Roman"/>
              </a:rPr>
              <a:t>U</a:t>
            </a:r>
            <a:r>
              <a:rPr lang="ru-RU" sz="3600" baseline="-25000" dirty="0" smtClean="0">
                <a:latin typeface="Times New Roman"/>
                <a:ea typeface="Calibri"/>
                <a:cs typeface="Times New Roman"/>
              </a:rPr>
              <a:t>1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dirty="0" smtClean="0">
                <a:latin typeface="Times New Roman"/>
                <a:cs typeface="Times New Roman"/>
              </a:rPr>
              <a:t>I</a:t>
            </a:r>
            <a:r>
              <a:rPr lang="ru-RU" sz="3600" baseline="-25000" dirty="0" smtClean="0">
                <a:latin typeface="Times New Roman"/>
                <a:ea typeface="Calibri"/>
                <a:cs typeface="Times New Roman"/>
              </a:rPr>
              <a:t>1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·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/>
                <a:ea typeface="Calibri"/>
                <a:cs typeface="Times New Roman"/>
              </a:rPr>
              <a:t>R</a:t>
            </a:r>
            <a:r>
              <a:rPr lang="ru-RU" sz="3600" baseline="-25000" dirty="0">
                <a:latin typeface="Times New Roman"/>
                <a:ea typeface="Calibri"/>
                <a:cs typeface="Times New Roman"/>
              </a:rPr>
              <a:t>1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=3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·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4= 12 B</a:t>
            </a:r>
          </a:p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/>
                <a:cs typeface="Times New Roman"/>
              </a:rPr>
              <a:t>U</a:t>
            </a:r>
            <a:r>
              <a:rPr lang="ru-RU" sz="3600" baseline="-25000" dirty="0" smtClean="0">
                <a:latin typeface="Times New Roman"/>
                <a:cs typeface="Times New Roman"/>
              </a:rPr>
              <a:t>2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dirty="0" smtClean="0">
                <a:latin typeface="Times New Roman"/>
                <a:cs typeface="Times New Roman"/>
              </a:rPr>
              <a:t>I</a:t>
            </a:r>
            <a:r>
              <a:rPr lang="ru-RU" sz="3600" baseline="-25000" dirty="0" smtClean="0">
                <a:latin typeface="Times New Roman"/>
                <a:cs typeface="Times New Roman"/>
              </a:rPr>
              <a:t>2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· </a:t>
            </a:r>
            <a:r>
              <a:rPr lang="en-US" sz="3600" dirty="0" smtClean="0">
                <a:latin typeface="Times New Roman"/>
                <a:ea typeface="Calibri"/>
                <a:cs typeface="Times New Roman"/>
              </a:rPr>
              <a:t>R</a:t>
            </a:r>
            <a:r>
              <a:rPr lang="ru-RU" sz="3600" baseline="-25000" dirty="0" smtClean="0">
                <a:latin typeface="Times New Roman"/>
                <a:ea typeface="Calibri"/>
                <a:cs typeface="Times New Roman"/>
              </a:rPr>
              <a:t>2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·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18 B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18235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dirty="0" smtClean="0">
                <a:latin typeface="Times New Roman"/>
                <a:cs typeface="Times New Roman"/>
              </a:rPr>
              <a:t>       I</a:t>
            </a:r>
            <a:r>
              <a:rPr lang="ru-RU" sz="3600" baseline="-25000" dirty="0">
                <a:latin typeface="Times New Roman"/>
                <a:ea typeface="Calibri"/>
                <a:cs typeface="Times New Roman"/>
              </a:rPr>
              <a:t>1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dirty="0" smtClean="0">
                <a:latin typeface="Times New Roman"/>
                <a:cs typeface="Times New Roman"/>
              </a:rPr>
              <a:t>I</a:t>
            </a:r>
            <a:r>
              <a:rPr lang="en-US" sz="3600" baseline="-25000" dirty="0" smtClean="0">
                <a:latin typeface="Times New Roman"/>
                <a:cs typeface="Times New Roman"/>
              </a:rPr>
              <a:t>2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3А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dirty="0" smtClean="0">
                <a:latin typeface="Times New Roman"/>
                <a:cs typeface="Times New Roman"/>
              </a:rPr>
              <a:t>I</a:t>
            </a:r>
            <a:r>
              <a:rPr lang="en-US" sz="3600" baseline="-25000" dirty="0" smtClean="0">
                <a:latin typeface="Times New Roman"/>
                <a:cs typeface="Times New Roman"/>
              </a:rPr>
              <a:t>3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2А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dirty="0" smtClean="0">
                <a:latin typeface="Times New Roman"/>
                <a:cs typeface="Times New Roman"/>
              </a:rPr>
              <a:t>I</a:t>
            </a:r>
            <a:r>
              <a:rPr lang="en-US" sz="3600" baseline="-25000" dirty="0">
                <a:latin typeface="Times New Roman"/>
                <a:cs typeface="Times New Roman"/>
              </a:rPr>
              <a:t>4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200" dirty="0" smtClean="0">
                <a:latin typeface="Times New Roman"/>
                <a:cs typeface="Times New Roman"/>
              </a:rPr>
              <a:t>U</a:t>
            </a:r>
            <a:r>
              <a:rPr lang="ru-RU" sz="3200" baseline="-25000" dirty="0" smtClean="0">
                <a:latin typeface="Times New Roman"/>
                <a:ea typeface="Calibri"/>
                <a:cs typeface="Times New Roman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12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dirty="0" smtClean="0">
                <a:latin typeface="Times New Roman"/>
                <a:cs typeface="Times New Roman"/>
              </a:rPr>
              <a:t>U</a:t>
            </a:r>
            <a:r>
              <a:rPr lang="en-US" sz="3200" baseline="-25000" dirty="0">
                <a:latin typeface="Times New Roman"/>
                <a:cs typeface="Times New Roman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dirty="0" smtClean="0">
                <a:latin typeface="Times New Roman"/>
                <a:cs typeface="Times New Roman"/>
              </a:rPr>
              <a:t>U</a:t>
            </a:r>
            <a:r>
              <a:rPr lang="en-US" sz="3200" baseline="-25000" dirty="0">
                <a:latin typeface="Times New Roman"/>
                <a:cs typeface="Times New Roman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dirty="0">
                <a:latin typeface="Times New Roman"/>
                <a:cs typeface="Times New Roman"/>
              </a:rPr>
              <a:t>U</a:t>
            </a:r>
            <a:r>
              <a:rPr lang="en-US" sz="3200" baseline="-25000" dirty="0" smtClean="0">
                <a:latin typeface="Times New Roman"/>
                <a:cs typeface="Times New Roman"/>
              </a:rPr>
              <a:t>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В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0647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задача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Полотно 1"/>
          <p:cNvGrpSpPr/>
          <p:nvPr/>
        </p:nvGrpSpPr>
        <p:grpSpPr>
          <a:xfrm>
            <a:off x="1408424" y="924877"/>
            <a:ext cx="12740640" cy="5008245"/>
            <a:chOff x="0" y="0"/>
            <a:chExt cx="12740640" cy="500824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12740640" cy="5008245"/>
            </a:xfrm>
            <a:prstGeom prst="rect">
              <a:avLst/>
            </a:prstGeom>
          </p:spPr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1994863" y="2156086"/>
              <a:ext cx="0" cy="1188000"/>
            </a:xfrm>
            <a:prstGeom prst="line">
              <a:avLst/>
            </a:prstGeom>
            <a:ln w="25400">
              <a:headEnd type="oval" w="med" len="med"/>
              <a:tailEnd type="oval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2261307" y="1581857"/>
              <a:ext cx="539110" cy="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2629812" y="1576458"/>
              <a:ext cx="539110" cy="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1182447" y="1588985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3168922" y="1588997"/>
              <a:ext cx="0" cy="178091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629812" y="2156103"/>
              <a:ext cx="539110" cy="0"/>
            </a:xfrm>
            <a:prstGeom prst="line">
              <a:avLst/>
            </a:prstGeom>
            <a:ln w="25400"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639676" y="3355713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273686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Поле 93"/>
            <p:cNvSpPr txBox="1"/>
            <p:nvPr/>
          </p:nvSpPr>
          <p:spPr>
            <a:xfrm>
              <a:off x="1552589" y="1157651"/>
              <a:ext cx="857250" cy="48466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ru-RU" sz="1600" baseline="-25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1</a:t>
              </a:r>
              <a:endParaRPr lang="ru-RU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sp>
          <p:nvSpPr>
            <p:cNvPr id="14" name="Поле 106"/>
            <p:cNvSpPr txBox="1"/>
            <p:nvPr/>
          </p:nvSpPr>
          <p:spPr>
            <a:xfrm>
              <a:off x="4336141" y="758998"/>
              <a:ext cx="3399435" cy="344090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libri"/>
                  <a:cs typeface="Times New Roman"/>
                </a:rPr>
                <a:t>Дано:</a:t>
              </a:r>
              <a:endPara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libri"/>
                  <a:cs typeface="Times New Roman"/>
                </a:rPr>
                <a:t>R</a:t>
              </a:r>
              <a:r>
                <a:rPr lang="ru-RU" sz="20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libri"/>
                  <a:cs typeface="Times New Roman"/>
                </a:rPr>
                <a:t>1</a:t>
              </a:r>
              <a:r>
                <a: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libri"/>
                  <a:cs typeface="Times New Roman"/>
                </a:rPr>
                <a:t>=15 Ом</a:t>
              </a:r>
              <a:endPara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libri"/>
                  <a:cs typeface="Times New Roman"/>
                </a:rPr>
                <a:t>R</a:t>
              </a:r>
              <a:r>
                <a:rPr lang="ru-RU" sz="20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libri"/>
                  <a:cs typeface="Times New Roman"/>
                </a:rPr>
                <a:t>2</a:t>
              </a:r>
              <a:r>
                <a: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libri"/>
                  <a:cs typeface="Times New Roman"/>
                </a:rPr>
                <a:t>=8 Ом</a:t>
              </a:r>
              <a:endPara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libri"/>
                  <a:cs typeface="Times New Roman"/>
                </a:rPr>
                <a:t>R</a:t>
              </a:r>
              <a:r>
                <a:rPr lang="ru-RU" sz="20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libri"/>
                  <a:cs typeface="Times New Roman"/>
                </a:rPr>
                <a:t>3</a:t>
              </a:r>
              <a:r>
                <a: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libri"/>
                  <a:cs typeface="Times New Roman"/>
                </a:rPr>
                <a:t>=3 Ом</a:t>
              </a:r>
              <a:endPara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libri"/>
                  <a:cs typeface="Times New Roman"/>
                </a:rPr>
                <a:t>R</a:t>
              </a:r>
              <a:r>
                <a:rPr lang="ru-RU" sz="20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libri"/>
                  <a:cs typeface="Times New Roman"/>
                </a:rPr>
                <a:t>4</a:t>
              </a:r>
              <a:r>
                <a: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libri"/>
                  <a:cs typeface="Times New Roman"/>
                </a:rPr>
                <a:t>=6 Ом</a:t>
              </a:r>
              <a:endPara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libri"/>
                  <a:cs typeface="Times New Roman"/>
                </a:rPr>
                <a:t>Определить </a:t>
              </a:r>
              <a:r>
                <a:rPr lang="en-US" sz="11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/>
                  <a:cs typeface="Times New Roman"/>
                </a:rPr>
                <a:t> </a:t>
              </a:r>
              <a:r>
                <a:rPr lang="en-US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libri"/>
                  <a:cs typeface="Times New Roman"/>
                </a:rPr>
                <a:t>R</a:t>
              </a:r>
              <a:r>
                <a:rPr lang="ru-RU" sz="2000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  <a:ea typeface="Calibri"/>
                  <a:cs typeface="Times New Roman"/>
                </a:rPr>
                <a:t>Э</a:t>
              </a:r>
              <a:endPara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840729" y="2494457"/>
              <a:ext cx="270000" cy="540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273303" y="2046702"/>
              <a:ext cx="540000" cy="255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721557" y="1462535"/>
              <a:ext cx="539750" cy="2552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48228" y="1588999"/>
              <a:ext cx="538480" cy="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722948" y="2156118"/>
              <a:ext cx="53848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Прямоугольник 19"/>
            <p:cNvSpPr/>
            <p:nvPr/>
          </p:nvSpPr>
          <p:spPr>
            <a:xfrm>
              <a:off x="1195073" y="2046546"/>
              <a:ext cx="539750" cy="2552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648228" y="2156118"/>
              <a:ext cx="538480" cy="0"/>
            </a:xfrm>
            <a:prstGeom prst="line">
              <a:avLst/>
            </a:prstGeom>
            <a:ln w="25400"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48228" y="1589384"/>
              <a:ext cx="0" cy="178054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734823" y="3355526"/>
              <a:ext cx="53848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1206197" y="3355526"/>
              <a:ext cx="53848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667717" y="3355526"/>
              <a:ext cx="53848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Поле 93"/>
            <p:cNvSpPr txBox="1"/>
            <p:nvPr/>
          </p:nvSpPr>
          <p:spPr>
            <a:xfrm>
              <a:off x="1037250" y="1719532"/>
              <a:ext cx="857250" cy="4845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R</a:t>
              </a:r>
              <a:r>
                <a:rPr lang="ru-RU" sz="1600" baseline="-25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2</a:t>
              </a:r>
              <a:endPara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endParaRPr>
            </a:p>
          </p:txBody>
        </p:sp>
        <p:sp>
          <p:nvSpPr>
            <p:cNvPr id="27" name="Поле 93"/>
            <p:cNvSpPr txBox="1"/>
            <p:nvPr/>
          </p:nvSpPr>
          <p:spPr>
            <a:xfrm>
              <a:off x="2110729" y="1695251"/>
              <a:ext cx="857250" cy="4845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R</a:t>
              </a:r>
              <a:r>
                <a:rPr lang="ru-RU" sz="1600" baseline="-25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3</a:t>
              </a:r>
              <a:endPara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endParaRPr>
            </a:p>
          </p:txBody>
        </p:sp>
        <p:sp>
          <p:nvSpPr>
            <p:cNvPr id="28" name="Поле 93"/>
            <p:cNvSpPr txBox="1"/>
            <p:nvPr/>
          </p:nvSpPr>
          <p:spPr>
            <a:xfrm>
              <a:off x="1823417" y="2518471"/>
              <a:ext cx="857250" cy="4845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R</a:t>
              </a:r>
              <a:r>
                <a:rPr lang="ru-RU" sz="1600" baseline="-25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4</a:t>
              </a:r>
              <a:endPara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27512" y="2671948"/>
              <a:ext cx="498763" cy="110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>
              <a:off x="391208" y="2789708"/>
              <a:ext cx="53848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533712" y="2657338"/>
              <a:ext cx="2520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644990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7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Вариант 2</a:t>
            </a:r>
          </a:p>
        </p:txBody>
      </p:sp>
      <p:sp>
        <p:nvSpPr>
          <p:cNvPr id="3" name="Текст 65"/>
          <p:cNvSpPr txBox="1">
            <a:spLocks noGrp="1"/>
          </p:cNvSpPr>
          <p:nvPr>
            <p:ph type="body" idx="1"/>
          </p:nvPr>
        </p:nvSpPr>
        <p:spPr>
          <a:xfrm>
            <a:off x="500034" y="1357298"/>
            <a:ext cx="4040188" cy="857256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Определите неизвестный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ток.</a:t>
            </a:r>
            <a:endParaRPr lang="ru-RU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70"/>
          <p:cNvSpPr txBox="1">
            <a:spLocks noGrp="1"/>
          </p:cNvSpPr>
          <p:nvPr>
            <p:ph type="body" idx="3"/>
          </p:nvPr>
        </p:nvSpPr>
        <p:spPr>
          <a:xfrm>
            <a:off x="4572001" y="1535113"/>
            <a:ext cx="4114800" cy="639762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2. Определите эквивалентное сопротивление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цепи.</a:t>
            </a:r>
            <a:endParaRPr lang="ru-RU" sz="1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6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grpSp>
        <p:nvGrpSpPr>
          <p:cNvPr id="6" name="Group 1"/>
          <p:cNvGrpSpPr/>
          <p:nvPr/>
        </p:nvGrpSpPr>
        <p:grpSpPr>
          <a:xfrm>
            <a:off x="643018" y="2552993"/>
            <a:ext cx="7925584" cy="3864226"/>
            <a:chOff x="683541" y="2412342"/>
            <a:chExt cx="8425061" cy="3651336"/>
          </a:xfrm>
        </p:grpSpPr>
        <p:sp>
          <p:nvSpPr>
            <p:cNvPr id="7" name="AutoShape 25"/>
            <p:cNvSpPr/>
            <p:nvPr/>
          </p:nvSpPr>
          <p:spPr>
            <a:xfrm>
              <a:off x="753547" y="2412342"/>
              <a:ext cx="8355055" cy="3132002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8" name="AutoShape 24"/>
            <p:cNvSpPr/>
            <p:nvPr/>
          </p:nvSpPr>
          <p:spPr>
            <a:xfrm rot="5400013">
              <a:off x="2299844" y="4181532"/>
              <a:ext cx="445678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9" name="Rectangle 23"/>
            <p:cNvSpPr/>
            <p:nvPr/>
          </p:nvSpPr>
          <p:spPr>
            <a:xfrm rot="5400013">
              <a:off x="2297384" y="3173507"/>
              <a:ext cx="445678" cy="243175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10" name="AutoShape 22"/>
            <p:cNvSpPr/>
            <p:nvPr/>
          </p:nvSpPr>
          <p:spPr>
            <a:xfrm rot="16200004">
              <a:off x="2299858" y="5061831"/>
              <a:ext cx="445678" cy="2459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11" name="Text Box 21"/>
            <p:cNvSpPr txBox="1"/>
            <p:nvPr/>
          </p:nvSpPr>
          <p:spPr>
            <a:xfrm>
              <a:off x="753547" y="2854336"/>
              <a:ext cx="1105326" cy="4419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I=?</a:t>
              </a:r>
              <a:endParaRPr lang="en-US" sz="48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2" name="Text Box 20"/>
            <p:cNvSpPr txBox="1"/>
            <p:nvPr/>
          </p:nvSpPr>
          <p:spPr>
            <a:xfrm>
              <a:off x="2522070" y="2633334"/>
              <a:ext cx="1105326" cy="4125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I=6 А</a:t>
              </a:r>
              <a:endParaRPr lang="en-US" sz="48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3" name="Text Box 19"/>
            <p:cNvSpPr txBox="1"/>
            <p:nvPr/>
          </p:nvSpPr>
          <p:spPr>
            <a:xfrm>
              <a:off x="2522070" y="4866619"/>
              <a:ext cx="1105326" cy="41866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I=9 А</a:t>
              </a:r>
              <a:endParaRPr lang="en-US" sz="48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4" name="Text Box 18"/>
            <p:cNvSpPr txBox="1"/>
            <p:nvPr/>
          </p:nvSpPr>
          <p:spPr>
            <a:xfrm>
              <a:off x="753547" y="4180307"/>
              <a:ext cx="1105326" cy="42480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I=8 А</a:t>
              </a:r>
              <a:endParaRPr lang="en-US" sz="48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5" name="Text Box 17"/>
            <p:cNvSpPr txBox="1"/>
            <p:nvPr/>
          </p:nvSpPr>
          <p:spPr>
            <a:xfrm>
              <a:off x="3627397" y="3522232"/>
              <a:ext cx="1105326" cy="4419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I=4 А</a:t>
              </a:r>
              <a:endParaRPr lang="en-US" sz="48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 rot="5400013">
              <a:off x="2299844" y="3739548"/>
              <a:ext cx="445678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17" name="Rectangle 15"/>
            <p:cNvSpPr/>
            <p:nvPr/>
          </p:nvSpPr>
          <p:spPr>
            <a:xfrm rot="5400013">
              <a:off x="2297384" y="4499487"/>
              <a:ext cx="445678" cy="243175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18" name="AutoShape 14"/>
            <p:cNvSpPr/>
            <p:nvPr/>
          </p:nvSpPr>
          <p:spPr>
            <a:xfrm rot="5400013">
              <a:off x="2299840" y="2855556"/>
              <a:ext cx="445678" cy="2459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19" name="AutoShape 13"/>
            <p:cNvSpPr/>
            <p:nvPr/>
          </p:nvSpPr>
          <p:spPr>
            <a:xfrm>
              <a:off x="1637809" y="3958080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0" name="AutoShape 12"/>
            <p:cNvSpPr/>
            <p:nvPr/>
          </p:nvSpPr>
          <p:spPr>
            <a:xfrm>
              <a:off x="2079939" y="3958080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1" name="Rectangle 11"/>
            <p:cNvSpPr/>
            <p:nvPr/>
          </p:nvSpPr>
          <p:spPr>
            <a:xfrm>
              <a:off x="2964201" y="3841449"/>
              <a:ext cx="445815" cy="243093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2" name="AutoShape 10"/>
            <p:cNvSpPr/>
            <p:nvPr/>
          </p:nvSpPr>
          <p:spPr>
            <a:xfrm>
              <a:off x="3406332" y="3956855"/>
              <a:ext cx="445815" cy="2459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3" name="Rectangle 9"/>
            <p:cNvSpPr/>
            <p:nvPr/>
          </p:nvSpPr>
          <p:spPr>
            <a:xfrm>
              <a:off x="1195678" y="3841449"/>
              <a:ext cx="445815" cy="243093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4" name="Rectangle 8"/>
            <p:cNvSpPr/>
            <p:nvPr/>
          </p:nvSpPr>
          <p:spPr>
            <a:xfrm>
              <a:off x="1195678" y="3394545"/>
              <a:ext cx="445815" cy="243093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5" name="AutoShape 7"/>
            <p:cNvSpPr/>
            <p:nvPr/>
          </p:nvSpPr>
          <p:spPr>
            <a:xfrm rot="5399996" flipH="1">
              <a:off x="2080009" y="3520939"/>
              <a:ext cx="446903" cy="43844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6" name="AutoShape 6"/>
            <p:cNvSpPr/>
            <p:nvPr/>
          </p:nvSpPr>
          <p:spPr>
            <a:xfrm>
              <a:off x="1637809" y="3517321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7" name="AutoShape 5"/>
            <p:cNvSpPr/>
            <p:nvPr/>
          </p:nvSpPr>
          <p:spPr>
            <a:xfrm rot="10799991">
              <a:off x="753539" y="3514853"/>
              <a:ext cx="445815" cy="2459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8" name="Text Box 4"/>
            <p:cNvSpPr txBox="1"/>
            <p:nvPr/>
          </p:nvSpPr>
          <p:spPr>
            <a:xfrm>
              <a:off x="683541" y="5400693"/>
              <a:ext cx="1105326" cy="66298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I=__</a:t>
              </a:r>
              <a:endParaRPr lang="en-US" sz="48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9" name="AutoShape 3"/>
            <p:cNvSpPr/>
            <p:nvPr/>
          </p:nvSpPr>
          <p:spPr>
            <a:xfrm rot="10799991">
              <a:off x="753539" y="3956837"/>
              <a:ext cx="445815" cy="2459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30" name="AutoShape 2"/>
            <p:cNvSpPr/>
            <p:nvPr/>
          </p:nvSpPr>
          <p:spPr>
            <a:xfrm>
              <a:off x="2522070" y="3958080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headEnd type="oval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</p:grpSp>
      <p:sp>
        <p:nvSpPr>
          <p:cNvPr id="31" name="Rectangle 64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grpSp>
        <p:nvGrpSpPr>
          <p:cNvPr id="32" name="Group 33"/>
          <p:cNvGrpSpPr/>
          <p:nvPr/>
        </p:nvGrpSpPr>
        <p:grpSpPr>
          <a:xfrm>
            <a:off x="5179634" y="2514527"/>
            <a:ext cx="7859745" cy="3886309"/>
            <a:chOff x="5506059" y="2375995"/>
            <a:chExt cx="8355073" cy="3672202"/>
          </a:xfrm>
        </p:grpSpPr>
        <p:sp>
          <p:nvSpPr>
            <p:cNvPr id="33" name="AutoShape 63"/>
            <p:cNvSpPr/>
            <p:nvPr/>
          </p:nvSpPr>
          <p:spPr>
            <a:xfrm>
              <a:off x="5506059" y="2375995"/>
              <a:ext cx="8355073" cy="3132002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grpSp>
          <p:nvGrpSpPr>
            <p:cNvPr id="34" name="Group 60"/>
            <p:cNvGrpSpPr/>
            <p:nvPr/>
          </p:nvGrpSpPr>
          <p:grpSpPr>
            <a:xfrm>
              <a:off x="6169255" y="3030989"/>
              <a:ext cx="445815" cy="449354"/>
              <a:chOff x="6169255" y="3030989"/>
              <a:chExt cx="445815" cy="449354"/>
            </a:xfrm>
          </p:grpSpPr>
          <p:sp>
            <p:nvSpPr>
              <p:cNvPr id="35" name="AutoShape 62"/>
              <p:cNvSpPr/>
              <p:nvPr/>
            </p:nvSpPr>
            <p:spPr>
              <a:xfrm>
                <a:off x="6169255" y="3255044"/>
                <a:ext cx="445815" cy="1243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?: f4 f0 1"/>
                  <a:gd name="f8" fmla="?: f5 f1 1"/>
                  <a:gd name="f9" fmla="?: f6 f2 1"/>
                  <a:gd name="f10" fmla="*/ f7 1 21600"/>
                  <a:gd name="f11" fmla="*/ f8 1 21600"/>
                  <a:gd name="f12" fmla="*/ 21600 f7 1"/>
                  <a:gd name="f13" fmla="*/ 21600 f8 1"/>
                  <a:gd name="f14" fmla="min f11 f10"/>
                  <a:gd name="f15" fmla="*/ f12 1 f9"/>
                  <a:gd name="f16" fmla="*/ f13 1 f9"/>
                  <a:gd name="f17" fmla="val f15"/>
                  <a:gd name="f18" fmla="val f16"/>
                  <a:gd name="f19" fmla="*/ f3 f14 1"/>
                  <a:gd name="f20" fmla="*/ f17 f14 1"/>
                  <a:gd name="f21" fmla="*/ f18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19" r="f20" b="f21"/>
                <a:pathLst>
                  <a:path fill="none">
                    <a:moveTo>
                      <a:pt x="f19" y="f19"/>
                    </a:moveTo>
                    <a:lnTo>
                      <a:pt x="f20" y="f21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292934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Arial"/>
                </a:endParaRPr>
              </a:p>
            </p:txBody>
          </p:sp>
          <p:sp>
            <p:nvSpPr>
              <p:cNvPr id="36" name="AutoShape 61"/>
              <p:cNvSpPr/>
              <p:nvPr/>
            </p:nvSpPr>
            <p:spPr>
              <a:xfrm rot="18599998">
                <a:off x="5957160" y="3255273"/>
                <a:ext cx="449354" cy="786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?: f4 f0 1"/>
                  <a:gd name="f8" fmla="?: f5 f1 1"/>
                  <a:gd name="f9" fmla="?: f6 f2 1"/>
                  <a:gd name="f10" fmla="*/ f7 1 21600"/>
                  <a:gd name="f11" fmla="*/ f8 1 21600"/>
                  <a:gd name="f12" fmla="*/ 21600 f7 1"/>
                  <a:gd name="f13" fmla="*/ 21600 f8 1"/>
                  <a:gd name="f14" fmla="min f11 f10"/>
                  <a:gd name="f15" fmla="*/ f12 1 f9"/>
                  <a:gd name="f16" fmla="*/ f13 1 f9"/>
                  <a:gd name="f17" fmla="val f15"/>
                  <a:gd name="f18" fmla="val f16"/>
                  <a:gd name="f19" fmla="*/ f3 f14 1"/>
                  <a:gd name="f20" fmla="*/ f17 f14 1"/>
                  <a:gd name="f21" fmla="*/ f18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19" r="f20" b="f21"/>
                <a:pathLst>
                  <a:path fill="none">
                    <a:moveTo>
                      <a:pt x="f19" y="f19"/>
                    </a:moveTo>
                    <a:lnTo>
                      <a:pt x="f20" y="f21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292934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Arial"/>
                </a:endParaRPr>
              </a:p>
            </p:txBody>
          </p:sp>
        </p:grpSp>
        <p:grpSp>
          <p:nvGrpSpPr>
            <p:cNvPr id="37" name="Group 57"/>
            <p:cNvGrpSpPr/>
            <p:nvPr/>
          </p:nvGrpSpPr>
          <p:grpSpPr>
            <a:xfrm>
              <a:off x="6165966" y="3922319"/>
              <a:ext cx="445419" cy="450588"/>
              <a:chOff x="6165966" y="3922319"/>
              <a:chExt cx="445419" cy="450588"/>
            </a:xfrm>
          </p:grpSpPr>
          <p:sp>
            <p:nvSpPr>
              <p:cNvPr id="38" name="AutoShape 59"/>
              <p:cNvSpPr/>
              <p:nvPr/>
            </p:nvSpPr>
            <p:spPr>
              <a:xfrm>
                <a:off x="6166356" y="4145761"/>
                <a:ext cx="445029" cy="1243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?: f4 f0 1"/>
                  <a:gd name="f8" fmla="?: f5 f1 1"/>
                  <a:gd name="f9" fmla="?: f6 f2 1"/>
                  <a:gd name="f10" fmla="*/ f7 1 21600"/>
                  <a:gd name="f11" fmla="*/ f8 1 21600"/>
                  <a:gd name="f12" fmla="*/ 21600 f7 1"/>
                  <a:gd name="f13" fmla="*/ 21600 f8 1"/>
                  <a:gd name="f14" fmla="min f11 f10"/>
                  <a:gd name="f15" fmla="*/ f12 1 f9"/>
                  <a:gd name="f16" fmla="*/ f13 1 f9"/>
                  <a:gd name="f17" fmla="val f15"/>
                  <a:gd name="f18" fmla="val f16"/>
                  <a:gd name="f19" fmla="*/ f3 f14 1"/>
                  <a:gd name="f20" fmla="*/ f17 f14 1"/>
                  <a:gd name="f21" fmla="*/ f18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19" r="f20" b="f21"/>
                <a:pathLst>
                  <a:path fill="none">
                    <a:moveTo>
                      <a:pt x="f19" y="f19"/>
                    </a:moveTo>
                    <a:lnTo>
                      <a:pt x="f20" y="f21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292934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Arial"/>
                </a:endParaRPr>
              </a:p>
            </p:txBody>
          </p:sp>
          <p:sp>
            <p:nvSpPr>
              <p:cNvPr id="39" name="AutoShape 58"/>
              <p:cNvSpPr/>
              <p:nvPr/>
            </p:nvSpPr>
            <p:spPr>
              <a:xfrm rot="18599998">
                <a:off x="5941065" y="4147220"/>
                <a:ext cx="450588" cy="786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?: f4 f0 1"/>
                  <a:gd name="f8" fmla="?: f5 f1 1"/>
                  <a:gd name="f9" fmla="?: f6 f2 1"/>
                  <a:gd name="f10" fmla="*/ f7 1 21600"/>
                  <a:gd name="f11" fmla="*/ f8 1 21600"/>
                  <a:gd name="f12" fmla="*/ 21600 f7 1"/>
                  <a:gd name="f13" fmla="*/ 21600 f8 1"/>
                  <a:gd name="f14" fmla="min f11 f10"/>
                  <a:gd name="f15" fmla="*/ f12 1 f9"/>
                  <a:gd name="f16" fmla="*/ f13 1 f9"/>
                  <a:gd name="f17" fmla="val f15"/>
                  <a:gd name="f18" fmla="val f16"/>
                  <a:gd name="f19" fmla="*/ f3 f14 1"/>
                  <a:gd name="f20" fmla="*/ f17 f14 1"/>
                  <a:gd name="f21" fmla="*/ f18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19" r="f20" b="f21"/>
                <a:pathLst>
                  <a:path fill="none">
                    <a:moveTo>
                      <a:pt x="f19" y="f19"/>
                    </a:moveTo>
                    <a:lnTo>
                      <a:pt x="f20" y="f21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292934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Arial"/>
                </a:endParaRPr>
              </a:p>
            </p:txBody>
          </p:sp>
        </p:grpSp>
        <p:sp>
          <p:nvSpPr>
            <p:cNvPr id="40" name="AutoShape 56"/>
            <p:cNvSpPr/>
            <p:nvPr/>
          </p:nvSpPr>
          <p:spPr>
            <a:xfrm rot="5400013">
              <a:off x="8156466" y="3482199"/>
              <a:ext cx="445678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41" name="Rectangle 55"/>
            <p:cNvSpPr/>
            <p:nvPr/>
          </p:nvSpPr>
          <p:spPr>
            <a:xfrm>
              <a:off x="7499341" y="3584100"/>
              <a:ext cx="445815" cy="243093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42" name="Rectangle 54"/>
            <p:cNvSpPr/>
            <p:nvPr/>
          </p:nvSpPr>
          <p:spPr>
            <a:xfrm rot="5400013">
              <a:off x="6387934" y="3570558"/>
              <a:ext cx="445678" cy="243175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43" name="Rectangle 53"/>
            <p:cNvSpPr/>
            <p:nvPr/>
          </p:nvSpPr>
          <p:spPr>
            <a:xfrm>
              <a:off x="7495656" y="3137196"/>
              <a:ext cx="445815" cy="243093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44" name="AutoShape 52"/>
            <p:cNvSpPr/>
            <p:nvPr/>
          </p:nvSpPr>
          <p:spPr>
            <a:xfrm>
              <a:off x="6611386" y="3258747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45" name="AutoShape 51"/>
            <p:cNvSpPr/>
            <p:nvPr/>
          </p:nvSpPr>
          <p:spPr>
            <a:xfrm>
              <a:off x="6615071" y="4143960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46" name="AutoShape 50"/>
            <p:cNvSpPr/>
            <p:nvPr/>
          </p:nvSpPr>
          <p:spPr>
            <a:xfrm>
              <a:off x="7053526" y="3258747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47" name="AutoShape 49"/>
            <p:cNvSpPr/>
            <p:nvPr/>
          </p:nvSpPr>
          <p:spPr>
            <a:xfrm>
              <a:off x="7937787" y="3258747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48" name="AutoShape 48"/>
            <p:cNvSpPr/>
            <p:nvPr/>
          </p:nvSpPr>
          <p:spPr>
            <a:xfrm>
              <a:off x="7937787" y="4142725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49" name="Text Box 47"/>
            <p:cNvSpPr txBox="1"/>
            <p:nvPr/>
          </p:nvSpPr>
          <p:spPr>
            <a:xfrm>
              <a:off x="5727124" y="3498156"/>
              <a:ext cx="1105326" cy="42480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1</a:t>
              </a:r>
              <a:endParaRPr lang="en-US" sz="48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0" name="Text Box 46"/>
            <p:cNvSpPr txBox="1"/>
            <p:nvPr/>
          </p:nvSpPr>
          <p:spPr>
            <a:xfrm>
              <a:off x="7164058" y="2596987"/>
              <a:ext cx="1105326" cy="54020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2</a:t>
              </a:r>
              <a:endParaRPr lang="en-US" sz="48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1" name="Text Box 45"/>
            <p:cNvSpPr txBox="1"/>
            <p:nvPr/>
          </p:nvSpPr>
          <p:spPr>
            <a:xfrm>
              <a:off x="7210720" y="3719157"/>
              <a:ext cx="1105326" cy="42480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3</a:t>
              </a:r>
              <a:endParaRPr lang="en-US" sz="48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2" name="Text Box 44"/>
            <p:cNvSpPr txBox="1"/>
            <p:nvPr/>
          </p:nvSpPr>
          <p:spPr>
            <a:xfrm>
              <a:off x="5940820" y="4444752"/>
              <a:ext cx="2633142" cy="52301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1</a:t>
              </a: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=R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2</a:t>
              </a: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=R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3</a:t>
              </a: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=18 Ом</a:t>
              </a:r>
              <a:endParaRPr lang="en-US" sz="48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3" name="Text Box 43"/>
            <p:cNvSpPr txBox="1"/>
            <p:nvPr/>
          </p:nvSpPr>
          <p:spPr>
            <a:xfrm>
              <a:off x="5940820" y="5385212"/>
              <a:ext cx="1105326" cy="66298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Э</a:t>
              </a: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=__</a:t>
              </a:r>
              <a:endParaRPr lang="en-US" sz="48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4" name="AutoShape 42"/>
            <p:cNvSpPr/>
            <p:nvPr/>
          </p:nvSpPr>
          <p:spPr>
            <a:xfrm rot="5400013">
              <a:off x="8156466" y="3920507"/>
              <a:ext cx="445678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55" name="AutoShape 41"/>
            <p:cNvSpPr/>
            <p:nvPr/>
          </p:nvSpPr>
          <p:spPr>
            <a:xfrm rot="5400013">
              <a:off x="7935401" y="3482199"/>
              <a:ext cx="445678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headEnd type="oval" w="med" len="med"/>
              <a:tailEnd type="none" w="med" len="me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56" name="AutoShape 40"/>
            <p:cNvSpPr/>
            <p:nvPr/>
          </p:nvSpPr>
          <p:spPr>
            <a:xfrm rot="5400013">
              <a:off x="7052365" y="3482199"/>
              <a:ext cx="445678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headEnd type="oval" w="med" len="med"/>
              <a:tailEnd type="none" w="med" len="me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57" name="AutoShape 39"/>
            <p:cNvSpPr/>
            <p:nvPr/>
          </p:nvSpPr>
          <p:spPr>
            <a:xfrm>
              <a:off x="7495656" y="4142725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58" name="AutoShape 38"/>
            <p:cNvSpPr/>
            <p:nvPr/>
          </p:nvSpPr>
          <p:spPr>
            <a:xfrm>
              <a:off x="7049841" y="4142725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59" name="AutoShape 37"/>
            <p:cNvSpPr/>
            <p:nvPr/>
          </p:nvSpPr>
          <p:spPr>
            <a:xfrm rot="5400013">
              <a:off x="6500884" y="3356968"/>
              <a:ext cx="222226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headEnd type="oval" w="med" len="med"/>
              <a:tailEnd type="none" w="med" len="me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60" name="AutoShape 36"/>
            <p:cNvSpPr/>
            <p:nvPr/>
          </p:nvSpPr>
          <p:spPr>
            <a:xfrm rot="5400013">
              <a:off x="6500884" y="4032234"/>
              <a:ext cx="222226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headEnd type="none" w="med" len="med"/>
              <a:tailEnd type="oval" w="med" len="me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61" name="AutoShape 35"/>
            <p:cNvSpPr/>
            <p:nvPr/>
          </p:nvSpPr>
          <p:spPr>
            <a:xfrm>
              <a:off x="7274591" y="3701966"/>
              <a:ext cx="222290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62" name="AutoShape 34"/>
            <p:cNvSpPr/>
            <p:nvPr/>
          </p:nvSpPr>
          <p:spPr>
            <a:xfrm>
              <a:off x="7937787" y="3701966"/>
              <a:ext cx="222290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</p:grpSp>
      <p:sp>
        <p:nvSpPr>
          <p:cNvPr id="63" name="Овал 62"/>
          <p:cNvSpPr/>
          <p:nvPr/>
        </p:nvSpPr>
        <p:spPr>
          <a:xfrm>
            <a:off x="5803513" y="3374389"/>
            <a:ext cx="121914" cy="1513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5764697" y="4308611"/>
            <a:ext cx="121914" cy="1513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662226" y="3223444"/>
            <a:ext cx="292105" cy="447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647246" y="4187538"/>
            <a:ext cx="321227" cy="3847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340" y="3374389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360" y="4310021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039307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Сопротивление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</a:t>
            </a:r>
            <a:r>
              <a:rPr lang="ru-RU" baseline="-25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</a:t>
            </a:r>
            <a:r>
              <a:rPr lang="ru-RU" baseline="-25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</a:t>
            </a:r>
            <a:r>
              <a:rPr lang="ru-RU" baseline="-25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соединены параллельно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Полотно 1"/>
          <p:cNvGrpSpPr/>
          <p:nvPr/>
        </p:nvGrpSpPr>
        <p:grpSpPr>
          <a:xfrm>
            <a:off x="400312" y="924877"/>
            <a:ext cx="12740640" cy="5008245"/>
            <a:chOff x="0" y="0"/>
            <a:chExt cx="12740640" cy="500824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12740640" cy="5008245"/>
            </a:xfrm>
            <a:prstGeom prst="rect">
              <a:avLst/>
            </a:prstGeom>
          </p:spPr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2795682" y="1581857"/>
              <a:ext cx="539110" cy="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3164187" y="1576458"/>
              <a:ext cx="539110" cy="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1716822" y="1588985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3703297" y="1588997"/>
              <a:ext cx="0" cy="178091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3164187" y="2452978"/>
              <a:ext cx="539110" cy="0"/>
            </a:xfrm>
            <a:prstGeom prst="line">
              <a:avLst/>
            </a:prstGeom>
            <a:ln w="25400"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3174051" y="3355713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808061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Поле 93"/>
            <p:cNvSpPr txBox="1"/>
            <p:nvPr/>
          </p:nvSpPr>
          <p:spPr>
            <a:xfrm>
              <a:off x="2086964" y="1157651"/>
              <a:ext cx="857250" cy="48466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ru-RU" sz="1600" baseline="-25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1</a:t>
              </a:r>
              <a:endParaRPr lang="ru-RU" sz="1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3" name="Поле 106"/>
                <p:cNvSpPr txBox="1"/>
                <p:nvPr/>
              </p:nvSpPr>
              <p:spPr>
                <a:xfrm>
                  <a:off x="3713161" y="1752052"/>
                  <a:ext cx="5030527" cy="1646749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8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libri"/>
                                <a:cs typeface="Times New Roman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libri"/>
                                <a:cs typeface="Times New Roman"/>
                              </a:rPr>
                              <m:t>3,4</m:t>
                            </m:r>
                          </m:sub>
                        </m:sSub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libri"/>
                            <a:cs typeface="Times New Roman"/>
                          </a:rPr>
                          <m:t>=</m:t>
                        </m:r>
                        <m:f>
                          <m:fPr>
                            <m:ctrlPr>
                              <a:rPr lang="en-US" sz="28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Times New Roman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Times New Roman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8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Times New Roman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Times New Roman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Times New Roman"/>
                                  </a:rPr>
                                  <m:t>4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80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Times New Roman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Times New Roman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Times New Roman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cs typeface="Times New Roman"/>
                                  </a:rPr>
                                  <m:t>4</m:t>
                                </m:r>
                              </m:sub>
                            </m:sSub>
                          </m:den>
                        </m:f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/>
                          </a:rPr>
                          <m:t>=</m:t>
                        </m:r>
                        <m:f>
                          <m:fPr>
                            <m:ctrlPr>
                              <a:rPr lang="en-US" sz="2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/>
                              </a:rPr>
                              <m:t>3</m:t>
                            </m:r>
                            <m:r>
                              <a:rPr lang="en-US" sz="2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Times New Roman"/>
                              </a:rPr>
                              <m:t>∙6</m:t>
                            </m:r>
                          </m:num>
                          <m:den>
                            <m:r>
                              <a:rPr lang="en-US" sz="28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/>
                              </a:rPr>
                              <m:t>3+6</m:t>
                            </m:r>
                          </m:den>
                        </m:f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/>
                          </a:rPr>
                          <m:t>=2 </m:t>
                        </m:r>
                        <m:r>
                          <a:rPr lang="ru-RU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/>
                          </a:rPr>
                          <m:t>Ом</m:t>
                        </m:r>
                      </m:oMath>
                    </m:oMathPara>
                  </a14:m>
                  <a:endParaRPr lang="ru-RU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/>
                    <a:cs typeface="Times New Roman"/>
                  </a:endParaRPr>
                </a:p>
              </p:txBody>
            </p:sp>
          </mc:Choice>
          <mc:Fallback>
            <p:sp>
              <p:nvSpPr>
                <p:cNvPr id="13" name="Поле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3161" y="1752052"/>
                  <a:ext cx="5030527" cy="164674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Прямоугольник 13"/>
            <p:cNvSpPr/>
            <p:nvPr/>
          </p:nvSpPr>
          <p:spPr>
            <a:xfrm>
              <a:off x="2807678" y="2319827"/>
              <a:ext cx="540000" cy="255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255932" y="1462535"/>
              <a:ext cx="539750" cy="2552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182603" y="1588999"/>
              <a:ext cx="538480" cy="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2257323" y="2441118"/>
              <a:ext cx="53848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Прямоугольник 17"/>
            <p:cNvSpPr/>
            <p:nvPr/>
          </p:nvSpPr>
          <p:spPr>
            <a:xfrm>
              <a:off x="1729448" y="2319671"/>
              <a:ext cx="539750" cy="2552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182603" y="2476743"/>
              <a:ext cx="538480" cy="0"/>
            </a:xfrm>
            <a:prstGeom prst="line">
              <a:avLst/>
            </a:prstGeom>
            <a:ln w="25400"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182603" y="1589384"/>
              <a:ext cx="0" cy="178054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2269198" y="3355526"/>
              <a:ext cx="53848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1740572" y="3355526"/>
              <a:ext cx="53848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202092" y="3355526"/>
              <a:ext cx="53848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Поле 93"/>
            <p:cNvSpPr txBox="1"/>
            <p:nvPr/>
          </p:nvSpPr>
          <p:spPr>
            <a:xfrm>
              <a:off x="1571625" y="1980782"/>
              <a:ext cx="857250" cy="4845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R</a:t>
              </a:r>
              <a:r>
                <a:rPr lang="ru-RU" sz="1600" baseline="-25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2</a:t>
              </a:r>
              <a:endParaRPr lang="ru-RU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endParaRPr>
            </a:p>
          </p:txBody>
        </p:sp>
        <p:sp>
          <p:nvSpPr>
            <p:cNvPr id="25" name="Поле 93"/>
            <p:cNvSpPr txBox="1"/>
            <p:nvPr/>
          </p:nvSpPr>
          <p:spPr>
            <a:xfrm>
              <a:off x="2645104" y="1980251"/>
              <a:ext cx="857250" cy="48450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R</a:t>
              </a:r>
              <a:r>
                <a:rPr lang="ru-RU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3</a:t>
              </a:r>
              <a:r>
                <a:rPr lang="en-US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,4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961887" y="2945073"/>
              <a:ext cx="498763" cy="110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925583" y="3062833"/>
              <a:ext cx="53848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1068087" y="2930463"/>
              <a:ext cx="2520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1704591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Сопротивления 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</a:t>
            </a:r>
            <a:r>
              <a:rPr lang="ru-RU" baseline="-25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</a:t>
            </a:r>
            <a:r>
              <a:rPr lang="ru-RU" baseline="-25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</a:t>
            </a:r>
            <a:r>
              <a:rPr lang="en-US" baseline="-25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,4</a:t>
            </a:r>
            <a: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соединены последовательно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Полотно 1"/>
          <p:cNvGrpSpPr/>
          <p:nvPr/>
        </p:nvGrpSpPr>
        <p:grpSpPr>
          <a:xfrm>
            <a:off x="-103744" y="924877"/>
            <a:ext cx="12740640" cy="5008245"/>
            <a:chOff x="0" y="0"/>
            <a:chExt cx="12740640" cy="500824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12740640" cy="5008245"/>
            </a:xfrm>
            <a:prstGeom prst="rect">
              <a:avLst/>
            </a:prstGeom>
          </p:spPr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2795682" y="1581857"/>
              <a:ext cx="539110" cy="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3164187" y="1576458"/>
              <a:ext cx="539110" cy="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1716822" y="1588985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3703297" y="1588997"/>
              <a:ext cx="0" cy="178091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3164187" y="2464870"/>
              <a:ext cx="539110" cy="0"/>
            </a:xfrm>
            <a:prstGeom prst="line">
              <a:avLst/>
            </a:prstGeom>
            <a:ln w="25400"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3174051" y="3355713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808061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Поле 93"/>
            <p:cNvSpPr txBox="1"/>
            <p:nvPr/>
          </p:nvSpPr>
          <p:spPr>
            <a:xfrm>
              <a:off x="2086964" y="932487"/>
              <a:ext cx="857250" cy="7098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ru-RU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1</a:t>
              </a:r>
              <a:endPara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3" name="Поле 106"/>
                <p:cNvSpPr txBox="1"/>
                <p:nvPr/>
              </p:nvSpPr>
              <p:spPr>
                <a:xfrm>
                  <a:off x="3595624" y="2072075"/>
                  <a:ext cx="5832648" cy="1646749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8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libri"/>
                                <a:cs typeface="Times New Roman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libri"/>
                                <a:cs typeface="Times New Roman"/>
                              </a:rPr>
                              <m:t>2,3,4</m:t>
                            </m:r>
                          </m:sub>
                        </m:sSub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libri"/>
                            <a:cs typeface="Times New Roman"/>
                          </a:rPr>
                          <m:t>=</m:t>
                        </m:r>
                        <m:sSub>
                          <m:sSubPr>
                            <m:ctrlPr>
                              <a:rPr lang="ru-RU" sz="28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libri"/>
                                <a:cs typeface="Times New Roman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sSub>
                          <m:sSubPr>
                            <m:ctrlPr>
                              <a:rPr lang="ru-RU" sz="28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libri"/>
                                <a:cs typeface="Times New Roman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libri"/>
                                <a:cs typeface="Times New Roman"/>
                              </a:rPr>
                              <m:t>3,4</m:t>
                            </m:r>
                          </m:sub>
                        </m:sSub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libri"/>
                            <a:cs typeface="Times New Roman"/>
                          </a:rPr>
                          <m:t>=8+2=10 </m:t>
                        </m:r>
                        <m:r>
                          <a:rPr lang="ru-RU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libri"/>
                            <a:cs typeface="Times New Roman"/>
                          </a:rPr>
                          <m:t>Ом</m:t>
                        </m:r>
                      </m:oMath>
                    </m:oMathPara>
                  </a14:m>
                  <a:endParaRPr lang="ru-RU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/>
                    <a:cs typeface="Times New Roman"/>
                  </a:endParaRPr>
                </a:p>
              </p:txBody>
            </p:sp>
          </mc:Choice>
          <mc:Fallback>
            <p:sp>
              <p:nvSpPr>
                <p:cNvPr id="13" name="Поле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5624" y="2072075"/>
                  <a:ext cx="5832648" cy="164674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Прямоугольник 13"/>
            <p:cNvSpPr/>
            <p:nvPr/>
          </p:nvSpPr>
          <p:spPr>
            <a:xfrm>
              <a:off x="2255932" y="1462535"/>
              <a:ext cx="539750" cy="2552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182603" y="1588999"/>
              <a:ext cx="538480" cy="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711073" y="2476743"/>
              <a:ext cx="53848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191410" y="2476743"/>
              <a:ext cx="538480" cy="0"/>
            </a:xfrm>
            <a:prstGeom prst="line">
              <a:avLst/>
            </a:prstGeom>
            <a:ln w="25400"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182603" y="1589384"/>
              <a:ext cx="0" cy="178054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269198" y="3355526"/>
              <a:ext cx="53848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740572" y="3355526"/>
              <a:ext cx="53848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202092" y="3355526"/>
              <a:ext cx="53848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Поле 93"/>
            <p:cNvSpPr txBox="1"/>
            <p:nvPr/>
          </p:nvSpPr>
          <p:spPr>
            <a:xfrm>
              <a:off x="1746786" y="1861181"/>
              <a:ext cx="1541254" cy="62738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R</a:t>
              </a:r>
              <a:r>
                <a:rPr lang="ru-RU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2,3</a:t>
              </a:r>
              <a:r>
                <a:rPr lang="en-US" sz="1600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</a:rPr>
                <a:t>,4</a:t>
              </a:r>
              <a:endPara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61887" y="2945073"/>
              <a:ext cx="498763" cy="110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925583" y="3062833"/>
              <a:ext cx="53848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1068087" y="2930463"/>
              <a:ext cx="2520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2645104" y="2464870"/>
              <a:ext cx="53848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Прямоугольник 26"/>
            <p:cNvSpPr/>
            <p:nvPr/>
          </p:nvSpPr>
          <p:spPr>
            <a:xfrm>
              <a:off x="2273303" y="2319827"/>
              <a:ext cx="540000" cy="255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00312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Сопротивления</a:t>
            </a:r>
            <a:r>
              <a:rPr lang="en-US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R</a:t>
            </a:r>
            <a:r>
              <a:rPr lang="ru-RU" baseline="-25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</a:t>
            </a:r>
            <a:r>
              <a:rPr lang="ru-RU" baseline="-25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2,3,4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соединены параллельно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Полотно 1"/>
          <p:cNvGrpSpPr/>
          <p:nvPr/>
        </p:nvGrpSpPr>
        <p:grpSpPr>
          <a:xfrm>
            <a:off x="256296" y="924877"/>
            <a:ext cx="12740640" cy="5008245"/>
            <a:chOff x="0" y="0"/>
            <a:chExt cx="12740640" cy="50082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12740640" cy="5008245"/>
            </a:xfrm>
            <a:prstGeom prst="rect">
              <a:avLst/>
            </a:prstGeom>
          </p:spPr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2795682" y="1581857"/>
              <a:ext cx="539110" cy="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3164187" y="1576458"/>
              <a:ext cx="539110" cy="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1716822" y="1588985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3703297" y="1588997"/>
              <a:ext cx="0" cy="178091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3164187" y="2464870"/>
              <a:ext cx="539110" cy="0"/>
            </a:xfrm>
            <a:prstGeom prst="line">
              <a:avLst/>
            </a:prstGeom>
            <a:ln w="25400">
              <a:tail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174051" y="3355713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2808061" y="3355511"/>
              <a:ext cx="53911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Поле 93"/>
            <p:cNvSpPr txBox="1"/>
            <p:nvPr/>
          </p:nvSpPr>
          <p:spPr>
            <a:xfrm>
              <a:off x="2086964" y="1003925"/>
              <a:ext cx="857250" cy="638387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latin typeface="Times New Roman"/>
                  <a:ea typeface="Calibri"/>
                  <a:cs typeface="Times New Roman"/>
                </a:rPr>
                <a:t>R</a:t>
              </a:r>
              <a:r>
                <a:rPr lang="ru-RU" sz="1600" baseline="-25000" dirty="0">
                  <a:latin typeface="Times New Roman"/>
                  <a:ea typeface="Calibri"/>
                  <a:cs typeface="Times New Roman"/>
                </a:rPr>
                <a:t>1</a:t>
              </a:r>
              <a:endParaRPr lang="ru-RU" sz="1100" dirty="0">
                <a:ea typeface="Calibri"/>
                <a:cs typeface="Times New Roman"/>
              </a:endParaRP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4" name="Поле 106"/>
                <p:cNvSpPr txBox="1"/>
                <p:nvPr/>
              </p:nvSpPr>
              <p:spPr>
                <a:xfrm>
                  <a:off x="3829410" y="1928059"/>
                  <a:ext cx="5238822" cy="1646749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8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libri"/>
                                <a:cs typeface="Times New Roman"/>
                              </a:rPr>
                              <m:t>R</m:t>
                            </m:r>
                          </m:e>
                          <m:sub>
                            <m:r>
                              <a:rPr lang="ru-RU" sz="28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libri"/>
                                <a:cs typeface="Times New Roman"/>
                              </a:rPr>
                              <m:t>Э</m:t>
                            </m:r>
                          </m:sub>
                        </m:sSub>
                        <m: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libri"/>
                            <a:cs typeface="Times New Roman"/>
                          </a:rPr>
                          <m:t>=</m:t>
                        </m:r>
                        <m:f>
                          <m:fPr>
                            <m:ctrlPr>
                              <a:rPr lang="ru-RU" sz="28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8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US" sz="280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libri"/>
                                <a:cs typeface="Times New Roman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ru-RU" sz="28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US" sz="280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2,3,4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28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US" sz="280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sz="2800" i="1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US" sz="280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2,3,4</m:t>
                                </m:r>
                              </m:sub>
                            </m:sSub>
                          </m:den>
                        </m:f>
                        <m: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libri"/>
                            <a:cs typeface="Times New Roman"/>
                          </a:rPr>
                          <m:t>=</m:t>
                        </m:r>
                        <m:f>
                          <m:fPr>
                            <m:ctrlPr>
                              <a:rPr lang="ru-RU" sz="28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libri"/>
                                <a:cs typeface="Times New Roman"/>
                              </a:rPr>
                              <m:t>15</m:t>
                            </m:r>
                            <m:r>
                              <a:rPr lang="en-US" sz="28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libri"/>
                                <a:cs typeface="Times New Roman"/>
                              </a:rPr>
                              <m:t>∙</m:t>
                            </m:r>
                            <m:r>
                              <a:rPr lang="en-US" sz="28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libri"/>
                                <a:cs typeface="Times New Roman"/>
                              </a:rPr>
                              <m:t>10</m:t>
                            </m:r>
                          </m:num>
                          <m:den>
                            <m:r>
                              <a:rPr lang="en-US" sz="280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libri"/>
                                <a:cs typeface="Times New Roman"/>
                              </a:rPr>
                              <m:t>15+10</m:t>
                            </m:r>
                          </m:den>
                        </m:f>
                        <m:r>
                          <a:rPr lang="en-US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libri"/>
                            <a:cs typeface="Times New Roman"/>
                          </a:rPr>
                          <m:t>=6 </m:t>
                        </m:r>
                        <m:r>
                          <a:rPr lang="ru-RU" sz="280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libri"/>
                            <a:cs typeface="Times New Roman"/>
                          </a:rPr>
                          <m:t>Ом</m:t>
                        </m:r>
                      </m:oMath>
                    </m:oMathPara>
                  </a14:m>
                  <a:endParaRPr lang="ru-RU" sz="1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/>
                    <a:cs typeface="Times New Roman"/>
                  </a:endParaRPr>
                </a:p>
              </p:txBody>
            </p:sp>
          </mc:Choice>
          <mc:Fallback>
            <p:sp>
              <p:nvSpPr>
                <p:cNvPr id="14" name="Поле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9410" y="1928059"/>
                  <a:ext cx="5238822" cy="164674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Прямоугольник 14"/>
            <p:cNvSpPr/>
            <p:nvPr/>
          </p:nvSpPr>
          <p:spPr>
            <a:xfrm>
              <a:off x="2255932" y="1462535"/>
              <a:ext cx="539750" cy="2552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182603" y="1588999"/>
              <a:ext cx="538480" cy="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761000" y="2476743"/>
              <a:ext cx="53848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183332" y="2476743"/>
              <a:ext cx="576000" cy="0"/>
            </a:xfrm>
            <a:prstGeom prst="line">
              <a:avLst/>
            </a:prstGeom>
            <a:ln w="25400"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182603" y="1589384"/>
              <a:ext cx="0" cy="178054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269198" y="3355526"/>
              <a:ext cx="53848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740572" y="3355526"/>
              <a:ext cx="53848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1202092" y="3355526"/>
              <a:ext cx="53848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Поле 93"/>
            <p:cNvSpPr txBox="1"/>
            <p:nvPr/>
          </p:nvSpPr>
          <p:spPr>
            <a:xfrm>
              <a:off x="1672498" y="1861181"/>
              <a:ext cx="1829856" cy="60357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137052" tIns="68526" rIns="137052" bIns="6852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dirty="0">
                  <a:latin typeface="Times New Roman"/>
                  <a:ea typeface="Calibri"/>
                </a:rPr>
                <a:t>R</a:t>
              </a:r>
              <a:r>
                <a:rPr lang="ru-RU" sz="1600" baseline="-25000" dirty="0">
                  <a:latin typeface="Times New Roman"/>
                  <a:ea typeface="Calibri"/>
                </a:rPr>
                <a:t>2,3</a:t>
              </a:r>
              <a:r>
                <a:rPr lang="en-US" sz="1600" baseline="-25000" dirty="0">
                  <a:latin typeface="Times New Roman"/>
                  <a:ea typeface="Calibri"/>
                </a:rPr>
                <a:t>,4</a:t>
              </a:r>
              <a:endParaRPr lang="ru-RU" sz="1200" dirty="0">
                <a:latin typeface="Times New Roman"/>
                <a:ea typeface="Times New Roman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961887" y="2945073"/>
              <a:ext cx="498763" cy="1100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>
              <a:off x="925583" y="3062833"/>
              <a:ext cx="53848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1068087" y="2930463"/>
              <a:ext cx="2520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2645104" y="2464870"/>
              <a:ext cx="53848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Прямоугольник 27"/>
            <p:cNvSpPr/>
            <p:nvPr/>
          </p:nvSpPr>
          <p:spPr>
            <a:xfrm>
              <a:off x="2273303" y="2319827"/>
              <a:ext cx="540000" cy="2556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446802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9"/>
          <p:cNvCxnSpPr/>
          <p:nvPr/>
        </p:nvCxnSpPr>
        <p:spPr>
          <a:xfrm flipV="1">
            <a:off x="3275855" y="2746417"/>
            <a:ext cx="1" cy="466560"/>
          </a:xfrm>
          <a:prstGeom prst="straightConnector1">
            <a:avLst/>
          </a:prstGeom>
          <a:noFill/>
          <a:ln w="22229">
            <a:solidFill>
              <a:srgbClr val="000000"/>
            </a:solidFill>
            <a:prstDash val="solid"/>
          </a:ln>
        </p:spPr>
      </p:cxnSp>
      <p:grpSp>
        <p:nvGrpSpPr>
          <p:cNvPr id="16" name="Группа 15"/>
          <p:cNvGrpSpPr/>
          <p:nvPr/>
        </p:nvGrpSpPr>
        <p:grpSpPr>
          <a:xfrm>
            <a:off x="2742810" y="1236095"/>
            <a:ext cx="2765294" cy="1976882"/>
            <a:chOff x="911780" y="1245808"/>
            <a:chExt cx="2765294" cy="1976882"/>
          </a:xfrm>
        </p:grpSpPr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" name="TextBox 2"/>
                <p:cNvSpPr txBox="1"/>
                <p:nvPr/>
              </p:nvSpPr>
              <p:spPr>
                <a:xfrm>
                  <a:off x="2320714" y="1245808"/>
                  <a:ext cx="578959" cy="369332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b="1">
                                <a:latin typeface="Cambria Math"/>
                              </a:rPr>
                              <m:t>𝐑</m:t>
                            </m:r>
                          </m:e>
                          <m:sub>
                            <m:r>
                              <a:rPr lang="ru-RU" b="0" i="0">
                                <a:latin typeface="Cambria Math"/>
                              </a:rPr>
                              <m:t>э</m:t>
                            </m:r>
                          </m:sub>
                        </m:sSub>
                      </m:oMath>
                    </m:oMathPara>
                  </a14:m>
                  <a:endParaRPr lang="ru-RU" sz="1800" b="0" i="0" u="none" strike="noStrike" kern="1200" cap="none" spc="0" baseline="0" dirty="0">
                    <a:solidFill>
                      <a:srgbClr val="000000"/>
                    </a:solidFill>
                    <a:uFillTx/>
                    <a:latin typeface="Trebuchet MS"/>
                    <a:ea typeface=""/>
                    <a:cs typeface=""/>
                  </a:endParaRPr>
                </a:p>
              </p:txBody>
            </p:sp>
          </mc:Choice>
          <mc:Fallback>
            <p:sp>
              <p:nvSpPr>
                <p:cNvPr id="2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0714" y="1245808"/>
                  <a:ext cx="578959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" name="Прямая соединительная линия 4"/>
            <p:cNvCxnSpPr/>
            <p:nvPr/>
          </p:nvCxnSpPr>
          <p:spPr>
            <a:xfrm>
              <a:off x="1435606" y="1921045"/>
              <a:ext cx="2241468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prstDash val="solid"/>
            </a:ln>
          </p:spPr>
        </p:cxnSp>
        <p:cxnSp>
          <p:nvCxnSpPr>
            <p:cNvPr id="4" name="Прямая соединительная линия 5"/>
            <p:cNvCxnSpPr/>
            <p:nvPr/>
          </p:nvCxnSpPr>
          <p:spPr>
            <a:xfrm>
              <a:off x="3677074" y="1921045"/>
              <a:ext cx="0" cy="1301645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prstDash val="solid"/>
            </a:ln>
          </p:spPr>
        </p:cxnSp>
        <p:cxnSp>
          <p:nvCxnSpPr>
            <p:cNvPr id="5" name="Прямая соединительная линия 6"/>
            <p:cNvCxnSpPr/>
            <p:nvPr/>
          </p:nvCxnSpPr>
          <p:spPr>
            <a:xfrm flipH="1" flipV="1">
              <a:off x="1435606" y="3199273"/>
              <a:ext cx="2241468" cy="23417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prstDash val="solid"/>
            </a:ln>
          </p:spPr>
        </p:cxnSp>
        <p:cxnSp>
          <p:nvCxnSpPr>
            <p:cNvPr id="6" name="Прямая соединительная линия 7"/>
            <p:cNvCxnSpPr/>
            <p:nvPr/>
          </p:nvCxnSpPr>
          <p:spPr>
            <a:xfrm>
              <a:off x="1444825" y="1926545"/>
              <a:ext cx="1" cy="626685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prstDash val="solid"/>
            </a:ln>
          </p:spPr>
        </p:cxnSp>
        <p:cxnSp>
          <p:nvCxnSpPr>
            <p:cNvPr id="7" name="Прямая соединительная линия 8"/>
            <p:cNvCxnSpPr/>
            <p:nvPr/>
          </p:nvCxnSpPr>
          <p:spPr>
            <a:xfrm>
              <a:off x="1313023" y="2562252"/>
              <a:ext cx="263605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prstDash val="solid"/>
            </a:ln>
          </p:spPr>
        </p:cxnSp>
        <p:cxnSp>
          <p:nvCxnSpPr>
            <p:cNvPr id="9" name="Прямая соединительная линия 10"/>
            <p:cNvCxnSpPr/>
            <p:nvPr/>
          </p:nvCxnSpPr>
          <p:spPr>
            <a:xfrm>
              <a:off x="1039543" y="2759353"/>
              <a:ext cx="679825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prstDash val="solid"/>
            </a:ln>
          </p:spPr>
        </p:cxnSp>
        <p:sp>
          <p:nvSpPr>
            <p:cNvPr id="10" name="Прямоугольник 11"/>
            <p:cNvSpPr/>
            <p:nvPr/>
          </p:nvSpPr>
          <p:spPr>
            <a:xfrm>
              <a:off x="2104665" y="1641057"/>
              <a:ext cx="1011058" cy="46824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>
                  <a:alpha val="97000"/>
                </a:srgbClr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rebuchet MS"/>
                <a:ea typeface=""/>
                <a:cs typeface=""/>
              </a:endParaRPr>
            </a:p>
          </p:txBody>
        </p:sp>
        <p:sp>
          <p:nvSpPr>
            <p:cNvPr id="11" name="TextBox 14"/>
            <p:cNvSpPr txBox="1"/>
            <p:nvPr/>
          </p:nvSpPr>
          <p:spPr>
            <a:xfrm>
              <a:off x="1034826" y="2146666"/>
              <a:ext cx="400780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1" i="0" u="none" strike="noStrike" kern="1200" cap="none" spc="0" baseline="0" dirty="0">
                <a:solidFill>
                  <a:srgbClr val="000000"/>
                </a:solidFill>
                <a:uFillTx/>
                <a:latin typeface="Trebuchet MS"/>
                <a:ea typeface=""/>
                <a:cs typeface=""/>
              </a:endParaRPr>
            </a:p>
          </p:txBody>
        </p:sp>
        <p:sp>
          <p:nvSpPr>
            <p:cNvPr id="12" name="TextBox 15"/>
            <p:cNvSpPr txBox="1"/>
            <p:nvPr/>
          </p:nvSpPr>
          <p:spPr>
            <a:xfrm>
              <a:off x="911780" y="2543731"/>
              <a:ext cx="416219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1" i="0" u="none" strike="noStrike" kern="1200" cap="none" spc="0" baseline="0" dirty="0">
                <a:solidFill>
                  <a:srgbClr val="000000"/>
                </a:solidFill>
                <a:uFillTx/>
                <a:latin typeface="Trebuchet MS"/>
                <a:ea typeface=""/>
                <a:cs typeface=""/>
              </a:endParaRPr>
            </a:p>
          </p:txBody>
        </p:sp>
      </p:grpSp>
      <p:sp>
        <p:nvSpPr>
          <p:cNvPr id="14" name="Прямоугольник 18"/>
          <p:cNvSpPr/>
          <p:nvPr/>
        </p:nvSpPr>
        <p:spPr>
          <a:xfrm>
            <a:off x="2803170" y="2561751"/>
            <a:ext cx="125372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Trebuchet MS"/>
              <a:ea typeface=""/>
              <a:cs typeface="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Прямоугольник 20"/>
              <p:cNvSpPr/>
              <p:nvPr/>
            </p:nvSpPr>
            <p:spPr>
              <a:xfrm>
                <a:off x="629504" y="4707375"/>
                <a:ext cx="7126227" cy="1016368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800" b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𝐑</m:t>
                          </m:r>
                        </m:e>
                        <m:sub>
                          <m:r>
                            <a:rPr lang="ru-RU" sz="2800" b="0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э</m:t>
                          </m:r>
                        </m:sub>
                      </m:sSub>
                      <m:r>
                        <a:rPr lang="ru-RU" sz="2800" b="0" i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ru-RU" sz="28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b="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8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ru-RU" sz="28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800" b="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80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⋅</m:t>
                              </m:r>
                              <m:r>
                                <a:rPr lang="ru-RU" sz="28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ru-RU" sz="28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  <m:r>
                                <a:rPr lang="ru-RU" sz="2800" b="0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,</m:t>
                              </m:r>
                              <m:r>
                                <a:rPr lang="ru-RU" sz="28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𝟑</m:t>
                              </m:r>
                              <m:r>
                                <a:rPr lang="ru-RU" sz="2800" b="0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,</m:t>
                              </m:r>
                              <m:r>
                                <a:rPr lang="ru-RU" sz="28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800" b="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8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ru-RU" sz="28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ru-RU" sz="2800" b="0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800" b="0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8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ru-RU" sz="28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  <m:r>
                                <a:rPr lang="ru-RU" sz="2800" b="0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,</m:t>
                              </m:r>
                              <m:r>
                                <a:rPr lang="ru-RU" sz="28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𝟑</m:t>
                              </m:r>
                              <m:r>
                                <a:rPr lang="ru-RU" sz="2800" b="0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,</m:t>
                              </m:r>
                              <m:r>
                                <a:rPr lang="ru-RU" sz="2800" b="1" i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den>
                      </m:f>
                      <m:r>
                        <a:rPr lang="ru-RU" sz="2800" b="0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15</m:t>
                          </m:r>
                          <m:r>
                            <a:rPr lang="ru-RU" sz="280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⋅</m:t>
                          </m:r>
                          <m:r>
                            <a:rPr lang="ru-RU" sz="2800" b="0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10</m:t>
                          </m:r>
                        </m:num>
                        <m:den>
                          <m:r>
                            <a:rPr lang="ru-RU" sz="2800" b="0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15+10</m:t>
                          </m:r>
                        </m:den>
                      </m:f>
                      <m:r>
                        <a:rPr lang="ru-RU" sz="2800" b="0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0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150</m:t>
                          </m:r>
                        </m:num>
                        <m:den>
                          <m:r>
                            <a:rPr lang="ru-RU" sz="2800" b="0" i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25</m:t>
                          </m:r>
                        </m:den>
                      </m:f>
                      <m:r>
                        <a:rPr lang="ru-RU" sz="2800" b="0" i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=6 Ом</m:t>
                      </m:r>
                    </m:oMath>
                  </m:oMathPara>
                </a14:m>
                <a:endParaRPr lang="ru-RU" sz="2800" b="0" i="0" u="none" strike="noStrike" kern="1200" cap="none" spc="0" baseline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anose="02020603050405020304" pitchFamily="18" charset="0"/>
                  <a:ea typeface="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04" y="4707375"/>
                <a:ext cx="7126227" cy="1016368"/>
              </a:xfrm>
              <a:prstGeom prst="rect">
                <a:avLst/>
              </a:prstGeom>
              <a:blipFill rotWithShape="1">
                <a:blip r:embed="rId3"/>
                <a:stretch>
                  <a:fillRect b="-1198"/>
                </a:stretch>
              </a:blipFill>
              <a:ln>
                <a:noFill/>
                <a:prstDash val="solid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8204594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1643050"/>
            <a:ext cx="62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интересно !!!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357290" y="5000636"/>
            <a:ext cx="6215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14348" y="571480"/>
            <a:ext cx="79296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Управление   тяговым электродвигателем подвижного состава метрополитена, трамвая, троллейбуса и железных дорог возможно изменением напряжения, подаваемого на электродвигатель.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Имея несколько двигателей, можно регулировать напряжение на них, изменяя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схему соединения и, тем самым, регулировать скорость  транспортного средства.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Если при напряжении в контактной сети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соединить два двигателя последовательно, то на каждый придётся по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 вольт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сли же параллельно, то напряжение удвоится и составит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кВ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следовательно, удвоится и скорость транспортного средства.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63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34" y="571480"/>
            <a:ext cx="8072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Такой метод экономичен и применяется на электровозах, где установлено много электродвигателей.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На электровозе ЧС7, предназначенном для работы на линиях с напряжением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3000 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установлено 8 тяговых  электродвигателей, на  номинальное напряжение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1500 В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каждый.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Возможны три схемы их соединения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: последовательное,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параллельное и смешанное.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45" y="1256493"/>
            <a:ext cx="6104519" cy="2768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2340563" y="692696"/>
            <a:ext cx="4438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Последовательное соединение</a:t>
            </a:r>
            <a:endParaRPr lang="ru-RU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38610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48141" y="2259724"/>
            <a:ext cx="216024" cy="809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641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45" y="1256493"/>
            <a:ext cx="6104519" cy="2768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2340563" y="692696"/>
            <a:ext cx="4438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Последовательное соединение</a:t>
            </a:r>
            <a:endParaRPr lang="ru-RU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38610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90" y="4573484"/>
            <a:ext cx="2438741" cy="5525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26520" y="2344841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375</a:t>
            </a:r>
            <a:endParaRPr lang="ru-RU" sz="1600" b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3419872" y="2640657"/>
            <a:ext cx="355274" cy="6443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810131" y="2657406"/>
            <a:ext cx="56898" cy="6275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648141" y="2259724"/>
            <a:ext cx="216024" cy="809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697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593" y="1268760"/>
            <a:ext cx="6029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6136" y="1540550"/>
            <a:ext cx="1441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 Black" panose="020B0A04020102020204" pitchFamily="34" charset="0"/>
              </a:rPr>
              <a:t>3000</a:t>
            </a:r>
            <a:r>
              <a:rPr lang="ru-RU" sz="1600" b="1" i="1" dirty="0" smtClean="0">
                <a:latin typeface="Arial Black" panose="020B0A04020102020204" pitchFamily="34" charset="0"/>
              </a:rPr>
              <a:t> </a:t>
            </a:r>
            <a:r>
              <a:rPr lang="ru-RU" sz="1600" b="1" dirty="0" smtClean="0">
                <a:latin typeface="Arial Black" panose="020B0A04020102020204" pitchFamily="34" charset="0"/>
              </a:rPr>
              <a:t>вольт</a:t>
            </a:r>
            <a:endParaRPr lang="ru-RU" sz="1600" b="1" dirty="0">
              <a:latin typeface="Arial Black" panose="020B0A040201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65104"/>
            <a:ext cx="23717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8233" y="2308230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1500</a:t>
            </a:r>
            <a:endParaRPr lang="ru-RU" sz="16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908956" y="2646784"/>
            <a:ext cx="300724" cy="566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2"/>
          </p:cNvCxnSpPr>
          <p:nvPr/>
        </p:nvCxnSpPr>
        <p:spPr>
          <a:xfrm flipH="1">
            <a:off x="5908956" y="2646784"/>
            <a:ext cx="1" cy="566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55776" y="807095"/>
            <a:ext cx="3809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Параллельное соединение</a:t>
            </a:r>
            <a:endParaRPr lang="ru-RU" sz="24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91426" y="2204864"/>
            <a:ext cx="1664550" cy="55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1255" y="2308230"/>
            <a:ext cx="360785" cy="452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26648" y="2308230"/>
            <a:ext cx="216024" cy="452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60464" y="1540550"/>
            <a:ext cx="45719" cy="1220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19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/>
          <p:nvPr/>
        </p:nvSpPr>
        <p:spPr>
          <a:xfrm>
            <a:off x="330811" y="228077"/>
            <a:ext cx="4105712" cy="11387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>
                <a:uFillTx/>
                <a:latin typeface="Times New Roman" pitchFamily="18" charset="0"/>
                <a:ea typeface="Calibri" pitchFamily="34"/>
                <a:cs typeface="Times New Roman" pitchFamily="18" charset="0"/>
              </a:rPr>
              <a:t>3. На каком участке цепи наименьший </a:t>
            </a:r>
            <a:r>
              <a:rPr lang="ru-RU" sz="2400" b="0" i="0" u="none" strike="noStrike" kern="1200" cap="none" spc="0" baseline="0" dirty="0" smtClean="0">
                <a:uFillTx/>
                <a:latin typeface="Times New Roman" pitchFamily="18" charset="0"/>
                <a:ea typeface="Calibri" pitchFamily="34"/>
                <a:cs typeface="Times New Roman" pitchFamily="18" charset="0"/>
              </a:rPr>
              <a:t>ток?</a:t>
            </a:r>
            <a:endParaRPr lang="ru-RU" sz="2400" b="0" i="0" u="none" strike="noStrike" kern="1200" cap="none" spc="0" baseline="0" dirty="0">
              <a:uFillTx/>
              <a:latin typeface="Times New Roman" pitchFamily="18" charset="0"/>
              <a:ea typeface=""/>
              <a:cs typeface="Times New Roman" pitchFamily="18" charset="0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0" i="0" u="none" strike="noStrike" kern="1200" cap="none" spc="0" baseline="0" dirty="0">
              <a:effectLst>
                <a:outerShdw dist="38096" dir="2700000">
                  <a:srgbClr val="000000"/>
                </a:outerShdw>
              </a:effectLst>
              <a:uFillTx/>
              <a:latin typeface="Arial"/>
              <a:ea typeface=""/>
              <a:cs typeface=""/>
            </a:endParaRPr>
          </a:p>
        </p:txBody>
      </p:sp>
      <p:sp>
        <p:nvSpPr>
          <p:cNvPr id="3" name="Прямоугольник 56"/>
          <p:cNvSpPr/>
          <p:nvPr/>
        </p:nvSpPr>
        <p:spPr>
          <a:xfrm>
            <a:off x="4653679" y="194877"/>
            <a:ext cx="4253613" cy="90563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>
                <a:uFillTx/>
                <a:latin typeface="Times New Roman" pitchFamily="18" charset="0"/>
                <a:ea typeface="Calibri" pitchFamily="34"/>
                <a:cs typeface="Times New Roman" pitchFamily="18" charset="0"/>
              </a:rPr>
              <a:t>4. Какое равенство для данной цепи </a:t>
            </a:r>
            <a:r>
              <a:rPr lang="ru-RU" sz="2400" b="0" i="0" u="none" strike="noStrike" kern="1200" cap="none" spc="0" baseline="0" dirty="0" smtClean="0">
                <a:uFillTx/>
                <a:latin typeface="Times New Roman" pitchFamily="18" charset="0"/>
                <a:ea typeface="Calibri" pitchFamily="34"/>
                <a:cs typeface="Times New Roman" pitchFamily="18" charset="0"/>
              </a:rPr>
              <a:t>лишнее?</a:t>
            </a:r>
            <a:endParaRPr lang="ru-RU" sz="1400" b="0" i="0" u="none" strike="noStrike" kern="1200" cap="none" spc="0" baseline="0" dirty="0">
              <a:uFillTx/>
              <a:latin typeface="Times New Roman" pitchFamily="18" charset="0"/>
              <a:ea typeface="Calibri" pitchFamily="34"/>
              <a:cs typeface="Times New Roman" pitchFamily="18" charset="0"/>
            </a:endParaRPr>
          </a:p>
        </p:txBody>
      </p:sp>
      <p:sp>
        <p:nvSpPr>
          <p:cNvPr id="4" name="Прямоугольник 74"/>
          <p:cNvSpPr/>
          <p:nvPr/>
        </p:nvSpPr>
        <p:spPr>
          <a:xfrm>
            <a:off x="535546" y="5355753"/>
            <a:ext cx="8507228" cy="115416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uFillTx/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b="0" i="0" u="none" strike="noStrike" kern="1200" cap="none" spc="0" baseline="0" dirty="0">
                <a:uFillTx/>
                <a:latin typeface="Times New Roman" pitchFamily="18" charset="0"/>
                <a:cs typeface="Times New Roman" pitchFamily="18" charset="0"/>
              </a:rPr>
              <a:t>Несколько одинаковых резисторов сопротивлением R=15 Ом каждый соединены последовательно. Определите их количество «n</a:t>
            </a:r>
            <a:r>
              <a:rPr lang="ru-RU" sz="2000" b="0" i="0" u="none" strike="noStrike" kern="1200" cap="none" spc="0" baseline="0" dirty="0">
                <a:uFillTx/>
                <a:latin typeface="Arial"/>
              </a:rPr>
              <a:t>», </a:t>
            </a:r>
            <a:r>
              <a:rPr lang="ru-RU" sz="2000" b="0" i="0" u="none" strike="noStrike" kern="1200" cap="none" spc="0" baseline="0" dirty="0">
                <a:uFillTx/>
                <a:latin typeface="Times New Roman" pitchFamily="18" charset="0"/>
                <a:cs typeface="Times New Roman" pitchFamily="18" charset="0"/>
              </a:rPr>
              <a:t>если известно, что эквивалентное сопротивление цепи R</a:t>
            </a:r>
            <a:r>
              <a:rPr lang="ru-RU" sz="2000" b="0" i="0" u="none" strike="noStrike" kern="1200" cap="none" spc="0" baseline="-25000" dirty="0">
                <a:uFillTx/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000" b="0" i="0" u="none" strike="noStrike" kern="1200" cap="none" spc="0" baseline="0" dirty="0">
                <a:uFillTx/>
                <a:latin typeface="Times New Roman" pitchFamily="18" charset="0"/>
                <a:cs typeface="Times New Roman" pitchFamily="18" charset="0"/>
              </a:rPr>
              <a:t>=225 Ом</a:t>
            </a:r>
            <a:r>
              <a:rPr lang="ru-RU" sz="2000" b="0" i="0" u="none" strike="noStrike" kern="1200" cap="none" spc="0" baseline="0" dirty="0">
                <a:uFillTx/>
                <a:latin typeface="Arial"/>
              </a:rPr>
              <a:t>.</a:t>
            </a:r>
            <a:endParaRPr lang="ru-RU" sz="1200" b="0" i="0" u="none" strike="noStrike" kern="1200" cap="none" spc="0" baseline="0" dirty="0">
              <a:uFillTx/>
              <a:latin typeface="Calibri" pitchFamily="34"/>
              <a:ea typeface="Calibri" pitchFamily="34"/>
              <a:cs typeface="Times New Roman" pitchFamily="18"/>
            </a:endParaRPr>
          </a:p>
        </p:txBody>
      </p:sp>
      <p:sp>
        <p:nvSpPr>
          <p:cNvPr id="8" name="Rectangle 28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sp>
        <p:nvSpPr>
          <p:cNvPr id="9" name="Rectangle 53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sp>
        <p:nvSpPr>
          <p:cNvPr id="10" name="Rectangle 37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grpSp>
        <p:nvGrpSpPr>
          <p:cNvPr id="11" name="Group 1"/>
          <p:cNvGrpSpPr/>
          <p:nvPr/>
        </p:nvGrpSpPr>
        <p:grpSpPr>
          <a:xfrm>
            <a:off x="323801" y="1333693"/>
            <a:ext cx="7859745" cy="3695312"/>
            <a:chOff x="321484" y="1260216"/>
            <a:chExt cx="8355073" cy="3491728"/>
          </a:xfrm>
        </p:grpSpPr>
        <p:sp>
          <p:nvSpPr>
            <p:cNvPr id="12" name="AutoShape 36"/>
            <p:cNvSpPr/>
            <p:nvPr/>
          </p:nvSpPr>
          <p:spPr>
            <a:xfrm>
              <a:off x="321484" y="1260216"/>
              <a:ext cx="8355073" cy="3132002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grpSp>
          <p:nvGrpSpPr>
            <p:cNvPr id="13" name="Group 33"/>
            <p:cNvGrpSpPr/>
            <p:nvPr/>
          </p:nvGrpSpPr>
          <p:grpSpPr>
            <a:xfrm>
              <a:off x="982221" y="1913977"/>
              <a:ext cx="444590" cy="450588"/>
              <a:chOff x="982221" y="1913977"/>
              <a:chExt cx="444590" cy="450588"/>
            </a:xfrm>
          </p:grpSpPr>
          <p:sp>
            <p:nvSpPr>
              <p:cNvPr id="14" name="AutoShape 35"/>
              <p:cNvSpPr/>
              <p:nvPr/>
            </p:nvSpPr>
            <p:spPr>
              <a:xfrm>
                <a:off x="982221" y="2138653"/>
                <a:ext cx="444590" cy="1243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?: f4 f0 1"/>
                  <a:gd name="f8" fmla="?: f5 f1 1"/>
                  <a:gd name="f9" fmla="?: f6 f2 1"/>
                  <a:gd name="f10" fmla="*/ f7 1 21600"/>
                  <a:gd name="f11" fmla="*/ f8 1 21600"/>
                  <a:gd name="f12" fmla="*/ 21600 f7 1"/>
                  <a:gd name="f13" fmla="*/ 21600 f8 1"/>
                  <a:gd name="f14" fmla="min f11 f10"/>
                  <a:gd name="f15" fmla="*/ f12 1 f9"/>
                  <a:gd name="f16" fmla="*/ f13 1 f9"/>
                  <a:gd name="f17" fmla="val f15"/>
                  <a:gd name="f18" fmla="val f16"/>
                  <a:gd name="f19" fmla="*/ f3 f14 1"/>
                  <a:gd name="f20" fmla="*/ f17 f14 1"/>
                  <a:gd name="f21" fmla="*/ f18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19" r="f20" b="f21"/>
                <a:pathLst>
                  <a:path fill="none">
                    <a:moveTo>
                      <a:pt x="f19" y="f19"/>
                    </a:moveTo>
                    <a:lnTo>
                      <a:pt x="f20" y="f21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292934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Arial"/>
                </a:endParaRPr>
              </a:p>
            </p:txBody>
          </p:sp>
          <p:sp>
            <p:nvSpPr>
              <p:cNvPr id="15" name="AutoShape 34"/>
              <p:cNvSpPr/>
              <p:nvPr/>
            </p:nvSpPr>
            <p:spPr>
              <a:xfrm rot="18599998">
                <a:off x="769475" y="2138878"/>
                <a:ext cx="450588" cy="786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?: f4 f0 1"/>
                  <a:gd name="f8" fmla="?: f5 f1 1"/>
                  <a:gd name="f9" fmla="?: f6 f2 1"/>
                  <a:gd name="f10" fmla="*/ f7 1 21600"/>
                  <a:gd name="f11" fmla="*/ f8 1 21600"/>
                  <a:gd name="f12" fmla="*/ 21600 f7 1"/>
                  <a:gd name="f13" fmla="*/ 21600 f8 1"/>
                  <a:gd name="f14" fmla="min f11 f10"/>
                  <a:gd name="f15" fmla="*/ f12 1 f9"/>
                  <a:gd name="f16" fmla="*/ f13 1 f9"/>
                  <a:gd name="f17" fmla="val f15"/>
                  <a:gd name="f18" fmla="val f16"/>
                  <a:gd name="f19" fmla="*/ f3 f14 1"/>
                  <a:gd name="f20" fmla="*/ f17 f14 1"/>
                  <a:gd name="f21" fmla="*/ f18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19" r="f20" b="f21"/>
                <a:pathLst>
                  <a:path fill="none">
                    <a:moveTo>
                      <a:pt x="f19" y="f19"/>
                    </a:moveTo>
                    <a:lnTo>
                      <a:pt x="f20" y="f21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292934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Arial"/>
                </a:endParaRPr>
              </a:p>
            </p:txBody>
          </p:sp>
        </p:grpSp>
        <p:sp>
          <p:nvSpPr>
            <p:cNvPr id="16" name="Rectangle 32"/>
            <p:cNvSpPr/>
            <p:nvPr/>
          </p:nvSpPr>
          <p:spPr>
            <a:xfrm rot="5400013">
              <a:off x="1423199" y="2462141"/>
              <a:ext cx="445678" cy="244400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17" name="Rectangle 31"/>
            <p:cNvSpPr/>
            <p:nvPr/>
          </p:nvSpPr>
          <p:spPr>
            <a:xfrm rot="5400013">
              <a:off x="2307461" y="2462141"/>
              <a:ext cx="445678" cy="244400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18" name="Rectangle 30"/>
            <p:cNvSpPr/>
            <p:nvPr/>
          </p:nvSpPr>
          <p:spPr>
            <a:xfrm rot="5400013">
              <a:off x="3191722" y="2462141"/>
              <a:ext cx="445678" cy="244400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19" name="AutoShape 29"/>
            <p:cNvSpPr/>
            <p:nvPr/>
          </p:nvSpPr>
          <p:spPr>
            <a:xfrm>
              <a:off x="1865266" y="2142969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0" name="AutoShape 28"/>
            <p:cNvSpPr/>
            <p:nvPr/>
          </p:nvSpPr>
          <p:spPr>
            <a:xfrm>
              <a:off x="2749527" y="2142969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1" name="AutoShape 25"/>
            <p:cNvSpPr/>
            <p:nvPr/>
          </p:nvSpPr>
          <p:spPr>
            <a:xfrm>
              <a:off x="2974159" y="3026947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2" name="AutoShape 24"/>
            <p:cNvSpPr/>
            <p:nvPr/>
          </p:nvSpPr>
          <p:spPr>
            <a:xfrm>
              <a:off x="2749527" y="3026947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3" name="AutoShape 23"/>
            <p:cNvSpPr/>
            <p:nvPr/>
          </p:nvSpPr>
          <p:spPr>
            <a:xfrm>
              <a:off x="2307396" y="3026947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4" name="AutoShape 22"/>
            <p:cNvSpPr/>
            <p:nvPr/>
          </p:nvSpPr>
          <p:spPr>
            <a:xfrm>
              <a:off x="1865266" y="3026947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5" name="AutoShape 21"/>
            <p:cNvSpPr/>
            <p:nvPr/>
          </p:nvSpPr>
          <p:spPr>
            <a:xfrm>
              <a:off x="1423126" y="3026947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grpSp>
          <p:nvGrpSpPr>
            <p:cNvPr id="26" name="Group 18"/>
            <p:cNvGrpSpPr/>
            <p:nvPr/>
          </p:nvGrpSpPr>
          <p:grpSpPr>
            <a:xfrm>
              <a:off x="982221" y="2797964"/>
              <a:ext cx="444590" cy="450588"/>
              <a:chOff x="982221" y="2797964"/>
              <a:chExt cx="444590" cy="450588"/>
            </a:xfrm>
          </p:grpSpPr>
          <p:sp>
            <p:nvSpPr>
              <p:cNvPr id="27" name="AutoShape 20"/>
              <p:cNvSpPr/>
              <p:nvPr/>
            </p:nvSpPr>
            <p:spPr>
              <a:xfrm>
                <a:off x="982221" y="3022631"/>
                <a:ext cx="444590" cy="1243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?: f4 f0 1"/>
                  <a:gd name="f8" fmla="?: f5 f1 1"/>
                  <a:gd name="f9" fmla="?: f6 f2 1"/>
                  <a:gd name="f10" fmla="*/ f7 1 21600"/>
                  <a:gd name="f11" fmla="*/ f8 1 21600"/>
                  <a:gd name="f12" fmla="*/ 21600 f7 1"/>
                  <a:gd name="f13" fmla="*/ 21600 f8 1"/>
                  <a:gd name="f14" fmla="min f11 f10"/>
                  <a:gd name="f15" fmla="*/ f12 1 f9"/>
                  <a:gd name="f16" fmla="*/ f13 1 f9"/>
                  <a:gd name="f17" fmla="val f15"/>
                  <a:gd name="f18" fmla="val f16"/>
                  <a:gd name="f19" fmla="*/ f3 f14 1"/>
                  <a:gd name="f20" fmla="*/ f17 f14 1"/>
                  <a:gd name="f21" fmla="*/ f18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19" r="f20" b="f21"/>
                <a:pathLst>
                  <a:path fill="none">
                    <a:moveTo>
                      <a:pt x="f19" y="f19"/>
                    </a:moveTo>
                    <a:lnTo>
                      <a:pt x="f20" y="f21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292934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Arial"/>
                </a:endParaRPr>
              </a:p>
            </p:txBody>
          </p:sp>
          <p:sp>
            <p:nvSpPr>
              <p:cNvPr id="28" name="AutoShape 19"/>
              <p:cNvSpPr/>
              <p:nvPr/>
            </p:nvSpPr>
            <p:spPr>
              <a:xfrm rot="18599998">
                <a:off x="769475" y="3022865"/>
                <a:ext cx="450588" cy="786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?: f4 f0 1"/>
                  <a:gd name="f8" fmla="?: f5 f1 1"/>
                  <a:gd name="f9" fmla="?: f6 f2 1"/>
                  <a:gd name="f10" fmla="*/ f7 1 21600"/>
                  <a:gd name="f11" fmla="*/ f8 1 21600"/>
                  <a:gd name="f12" fmla="*/ 21600 f7 1"/>
                  <a:gd name="f13" fmla="*/ 21600 f8 1"/>
                  <a:gd name="f14" fmla="min f11 f10"/>
                  <a:gd name="f15" fmla="*/ f12 1 f9"/>
                  <a:gd name="f16" fmla="*/ f13 1 f9"/>
                  <a:gd name="f17" fmla="val f15"/>
                  <a:gd name="f18" fmla="val f16"/>
                  <a:gd name="f19" fmla="*/ f3 f14 1"/>
                  <a:gd name="f20" fmla="*/ f17 f14 1"/>
                  <a:gd name="f21" fmla="*/ f18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19" r="f20" b="f21"/>
                <a:pathLst>
                  <a:path fill="none">
                    <a:moveTo>
                      <a:pt x="f19" y="f19"/>
                    </a:moveTo>
                    <a:lnTo>
                      <a:pt x="f20" y="f21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292934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Arial"/>
                </a:endParaRPr>
              </a:p>
            </p:txBody>
          </p:sp>
        </p:grpSp>
        <p:sp>
          <p:nvSpPr>
            <p:cNvPr id="29" name="Text Box 15"/>
            <p:cNvSpPr txBox="1"/>
            <p:nvPr/>
          </p:nvSpPr>
          <p:spPr>
            <a:xfrm>
              <a:off x="321484" y="2365187"/>
              <a:ext cx="1105326" cy="42480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0" i="1" u="none" strike="noStrike" kern="1200" cap="none" spc="0" baseline="0">
                  <a:solidFill>
                    <a:srgbClr val="292934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U</a:t>
              </a:r>
              <a:endParaRPr lang="en-US" sz="20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30" name="Text Box 14"/>
            <p:cNvSpPr txBox="1"/>
            <p:nvPr/>
          </p:nvSpPr>
          <p:spPr>
            <a:xfrm>
              <a:off x="321484" y="1498399"/>
              <a:ext cx="1547466" cy="42480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0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1</a:t>
              </a:r>
              <a:r>
                <a:rPr lang="en-US" sz="20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=3 </a:t>
              </a:r>
              <a:r>
                <a:rPr lang="en-US" sz="2000" b="1" i="1" u="none" strike="noStrike" kern="1200" cap="none" spc="0" baseline="0" dirty="0" err="1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Ом</a:t>
              </a:r>
              <a:endParaRPr lang="en-US" sz="20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31" name="Text Box 13"/>
            <p:cNvSpPr txBox="1"/>
            <p:nvPr/>
          </p:nvSpPr>
          <p:spPr>
            <a:xfrm>
              <a:off x="1868942" y="1498399"/>
              <a:ext cx="1326401" cy="42480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0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2</a:t>
              </a:r>
              <a:r>
                <a:rPr lang="en-US" sz="20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=4 </a:t>
              </a:r>
              <a:r>
                <a:rPr lang="en-US" sz="2000" b="1" i="1" u="none" strike="noStrike" kern="1200" cap="none" spc="0" baseline="0" dirty="0" err="1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Ом</a:t>
              </a:r>
              <a:endParaRPr lang="en-US" sz="20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32" name="Text Box 12"/>
            <p:cNvSpPr txBox="1"/>
            <p:nvPr/>
          </p:nvSpPr>
          <p:spPr>
            <a:xfrm>
              <a:off x="3195343" y="1498399"/>
              <a:ext cx="1326401" cy="42480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0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3</a:t>
              </a:r>
              <a:r>
                <a:rPr lang="en-US" sz="20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=5 </a:t>
              </a:r>
              <a:r>
                <a:rPr lang="en-US" sz="2000" b="1" i="1" u="none" strike="noStrike" kern="1200" cap="none" spc="0" baseline="0" dirty="0" err="1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Ом</a:t>
              </a:r>
              <a:endParaRPr lang="en-US" sz="20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33" name="Text Box 11"/>
            <p:cNvSpPr txBox="1"/>
            <p:nvPr/>
          </p:nvSpPr>
          <p:spPr>
            <a:xfrm>
              <a:off x="1139424" y="4088959"/>
              <a:ext cx="2938954" cy="66298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На участке №__</a:t>
              </a:r>
              <a:endParaRPr lang="ru-RU" sz="24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34" name="AutoShape 10"/>
            <p:cNvSpPr/>
            <p:nvPr/>
          </p:nvSpPr>
          <p:spPr>
            <a:xfrm>
              <a:off x="2971909" y="2144194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35" name="AutoShape 9"/>
            <p:cNvSpPr/>
            <p:nvPr/>
          </p:nvSpPr>
          <p:spPr>
            <a:xfrm>
              <a:off x="2311081" y="2144194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36" name="AutoShape 8"/>
            <p:cNvSpPr/>
            <p:nvPr/>
          </p:nvSpPr>
          <p:spPr>
            <a:xfrm>
              <a:off x="1426811" y="2142969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37" name="AutoShape 7"/>
            <p:cNvSpPr/>
            <p:nvPr/>
          </p:nvSpPr>
          <p:spPr>
            <a:xfrm rot="5400013">
              <a:off x="3305907" y="2916456"/>
              <a:ext cx="222226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38" name="AutoShape 6"/>
            <p:cNvSpPr/>
            <p:nvPr/>
          </p:nvSpPr>
          <p:spPr>
            <a:xfrm rot="5400013">
              <a:off x="3305907" y="2254695"/>
              <a:ext cx="222226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39" name="AutoShape 5"/>
            <p:cNvSpPr/>
            <p:nvPr/>
          </p:nvSpPr>
          <p:spPr>
            <a:xfrm rot="5400013">
              <a:off x="2421645" y="2916456"/>
              <a:ext cx="222226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tailEnd type="oval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40" name="AutoShape 4"/>
            <p:cNvSpPr/>
            <p:nvPr/>
          </p:nvSpPr>
          <p:spPr>
            <a:xfrm rot="5400013">
              <a:off x="2421645" y="2254695"/>
              <a:ext cx="222226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headEnd type="oval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41" name="AutoShape 3"/>
            <p:cNvSpPr/>
            <p:nvPr/>
          </p:nvSpPr>
          <p:spPr>
            <a:xfrm rot="5400013">
              <a:off x="1537375" y="2916456"/>
              <a:ext cx="222226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tailEnd type="oval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42" name="AutoShape 2"/>
            <p:cNvSpPr/>
            <p:nvPr/>
          </p:nvSpPr>
          <p:spPr>
            <a:xfrm rot="5400013">
              <a:off x="1537375" y="2254695"/>
              <a:ext cx="222226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headEnd type="oval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</p:grpSp>
      <p:sp>
        <p:nvSpPr>
          <p:cNvPr id="43" name="Rectangle 66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643092" y="1331972"/>
            <a:ext cx="7859745" cy="3695322"/>
            <a:chOff x="4929996" y="1260207"/>
            <a:chExt cx="8355073" cy="3491737"/>
          </a:xfrm>
        </p:grpSpPr>
        <p:sp>
          <p:nvSpPr>
            <p:cNvPr id="45" name="AutoShape 65"/>
            <p:cNvSpPr/>
            <p:nvPr/>
          </p:nvSpPr>
          <p:spPr>
            <a:xfrm>
              <a:off x="4929996" y="1260207"/>
              <a:ext cx="8355073" cy="3132002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46" name="AutoShape 64"/>
            <p:cNvSpPr/>
            <p:nvPr/>
          </p:nvSpPr>
          <p:spPr>
            <a:xfrm>
              <a:off x="5593192" y="2146645"/>
              <a:ext cx="444590" cy="2459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head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47" name="AutoShape 63"/>
            <p:cNvSpPr/>
            <p:nvPr/>
          </p:nvSpPr>
          <p:spPr>
            <a:xfrm rot="18599998">
              <a:off x="5379569" y="2149101"/>
              <a:ext cx="450588" cy="0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grpSp>
          <p:nvGrpSpPr>
            <p:cNvPr id="48" name="Group 60"/>
            <p:cNvGrpSpPr/>
            <p:nvPr/>
          </p:nvGrpSpPr>
          <p:grpSpPr>
            <a:xfrm>
              <a:off x="5593192" y="2797955"/>
              <a:ext cx="444590" cy="450588"/>
              <a:chOff x="5593192" y="2797955"/>
              <a:chExt cx="444590" cy="450588"/>
            </a:xfrm>
          </p:grpSpPr>
          <p:sp>
            <p:nvSpPr>
              <p:cNvPr id="49" name="AutoShape 62"/>
              <p:cNvSpPr/>
              <p:nvPr/>
            </p:nvSpPr>
            <p:spPr>
              <a:xfrm>
                <a:off x="5593192" y="3022631"/>
                <a:ext cx="444590" cy="1243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?: f4 f0 1"/>
                  <a:gd name="f8" fmla="?: f5 f1 1"/>
                  <a:gd name="f9" fmla="?: f6 f2 1"/>
                  <a:gd name="f10" fmla="*/ f7 1 21600"/>
                  <a:gd name="f11" fmla="*/ f8 1 21600"/>
                  <a:gd name="f12" fmla="*/ 21600 f7 1"/>
                  <a:gd name="f13" fmla="*/ 21600 f8 1"/>
                  <a:gd name="f14" fmla="min f11 f10"/>
                  <a:gd name="f15" fmla="*/ f12 1 f9"/>
                  <a:gd name="f16" fmla="*/ f13 1 f9"/>
                  <a:gd name="f17" fmla="val f15"/>
                  <a:gd name="f18" fmla="val f16"/>
                  <a:gd name="f19" fmla="*/ f3 f14 1"/>
                  <a:gd name="f20" fmla="*/ f17 f14 1"/>
                  <a:gd name="f21" fmla="*/ f18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19" r="f20" b="f21"/>
                <a:pathLst>
                  <a:path fill="none">
                    <a:moveTo>
                      <a:pt x="f19" y="f19"/>
                    </a:moveTo>
                    <a:lnTo>
                      <a:pt x="f20" y="f21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292934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Arial"/>
                </a:endParaRPr>
              </a:p>
            </p:txBody>
          </p:sp>
          <p:sp>
            <p:nvSpPr>
              <p:cNvPr id="50" name="AutoShape 61"/>
              <p:cNvSpPr/>
              <p:nvPr/>
            </p:nvSpPr>
            <p:spPr>
              <a:xfrm rot="18599998">
                <a:off x="5380447" y="3022856"/>
                <a:ext cx="450588" cy="786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?: f4 f0 1"/>
                  <a:gd name="f8" fmla="?: f5 f1 1"/>
                  <a:gd name="f9" fmla="?: f6 f2 1"/>
                  <a:gd name="f10" fmla="*/ f7 1 21600"/>
                  <a:gd name="f11" fmla="*/ f8 1 21600"/>
                  <a:gd name="f12" fmla="*/ 21600 f7 1"/>
                  <a:gd name="f13" fmla="*/ 21600 f8 1"/>
                  <a:gd name="f14" fmla="min f11 f10"/>
                  <a:gd name="f15" fmla="*/ f12 1 f9"/>
                  <a:gd name="f16" fmla="*/ f13 1 f9"/>
                  <a:gd name="f17" fmla="val f15"/>
                  <a:gd name="f18" fmla="val f16"/>
                  <a:gd name="f19" fmla="*/ f3 f14 1"/>
                  <a:gd name="f20" fmla="*/ f17 f14 1"/>
                  <a:gd name="f21" fmla="*/ f18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19" r="f20" b="f21"/>
                <a:pathLst>
                  <a:path fill="none">
                    <a:moveTo>
                      <a:pt x="f19" y="f19"/>
                    </a:moveTo>
                    <a:lnTo>
                      <a:pt x="f20" y="f21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1800" b="0" i="0" u="none" strike="noStrike" kern="1200" cap="none" spc="0" baseline="0">
                  <a:solidFill>
                    <a:srgbClr val="292934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Arial"/>
                </a:endParaRPr>
              </a:p>
            </p:txBody>
          </p:sp>
        </p:grpSp>
        <p:sp>
          <p:nvSpPr>
            <p:cNvPr id="51" name="AutoShape 59"/>
            <p:cNvSpPr/>
            <p:nvPr/>
          </p:nvSpPr>
          <p:spPr>
            <a:xfrm rot="5400013">
              <a:off x="7138273" y="2808405"/>
              <a:ext cx="445678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52" name="AutoShape 58"/>
            <p:cNvSpPr/>
            <p:nvPr/>
          </p:nvSpPr>
          <p:spPr>
            <a:xfrm rot="5400013">
              <a:off x="7138273" y="2366421"/>
              <a:ext cx="445678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53" name="AutoShape 57"/>
            <p:cNvSpPr/>
            <p:nvPr/>
          </p:nvSpPr>
          <p:spPr>
            <a:xfrm>
              <a:off x="6035323" y="3026947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headEnd type="oval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54" name="AutoShape 56"/>
            <p:cNvSpPr/>
            <p:nvPr/>
          </p:nvSpPr>
          <p:spPr>
            <a:xfrm>
              <a:off x="6035323" y="2142969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headEnd type="oval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55" name="Rectangle 55"/>
            <p:cNvSpPr/>
            <p:nvPr/>
          </p:nvSpPr>
          <p:spPr>
            <a:xfrm rot="5400013">
              <a:off x="5806961" y="2465826"/>
              <a:ext cx="445678" cy="244400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56" name="Rectangle 54"/>
            <p:cNvSpPr/>
            <p:nvPr/>
          </p:nvSpPr>
          <p:spPr>
            <a:xfrm>
              <a:off x="6477454" y="2021418"/>
              <a:ext cx="445815" cy="244318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57" name="Text Box 53"/>
            <p:cNvSpPr txBox="1"/>
            <p:nvPr/>
          </p:nvSpPr>
          <p:spPr>
            <a:xfrm>
              <a:off x="5814258" y="2382377"/>
              <a:ext cx="1105326" cy="64579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1</a:t>
              </a:r>
              <a:endParaRPr lang="en-US" sz="24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8" name="Text Box 52"/>
            <p:cNvSpPr txBox="1"/>
            <p:nvPr/>
          </p:nvSpPr>
          <p:spPr>
            <a:xfrm>
              <a:off x="4929996" y="2382377"/>
              <a:ext cx="1105326" cy="42480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U</a:t>
              </a:r>
              <a:endParaRPr lang="en-US" sz="24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9" name="Text Box 51"/>
            <p:cNvSpPr txBox="1"/>
            <p:nvPr/>
          </p:nvSpPr>
          <p:spPr>
            <a:xfrm>
              <a:off x="6156271" y="1481209"/>
              <a:ext cx="1105326" cy="42480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2</a:t>
              </a:r>
              <a:endParaRPr lang="en-US" sz="48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0" name="Text Box 50"/>
            <p:cNvSpPr txBox="1"/>
            <p:nvPr/>
          </p:nvSpPr>
          <p:spPr>
            <a:xfrm>
              <a:off x="7452414" y="1498390"/>
              <a:ext cx="2601211" cy="28557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/>
            <a:p>
              <a:pPr marL="457200" lvl="0" indent="-457200">
                <a:buSzPct val="100000"/>
                <a:buFont typeface="Calibri"/>
                <a:buAutoNum type="arabicPeriod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dirty="0">
                  <a:solidFill>
                    <a:srgbClr val="292934"/>
                  </a:solidFill>
                  <a:latin typeface="Times New Roman" pitchFamily="18"/>
                  <a:ea typeface="Calibri" pitchFamily="34"/>
                  <a:cs typeface="Times New Roman" pitchFamily="18"/>
                </a:rPr>
                <a:t>U</a:t>
              </a:r>
              <a:r>
                <a:rPr lang="en-US" sz="2400" b="1" i="1" baseline="-30000" dirty="0" smtClean="0">
                  <a:solidFill>
                    <a:srgbClr val="292934"/>
                  </a:solidFill>
                  <a:latin typeface="Times New Roman" pitchFamily="18"/>
                  <a:ea typeface="Calibri" pitchFamily="34"/>
                  <a:cs typeface="Times New Roman" pitchFamily="18"/>
                </a:rPr>
                <a:t>1</a:t>
              </a:r>
              <a:r>
                <a:rPr lang="ru-RU" sz="2400" b="1" i="1" u="none" strike="noStrike" kern="1200" cap="none" spc="0" baseline="0" dirty="0" smtClean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</a:t>
              </a:r>
              <a:r>
                <a:rPr lang="en-US" sz="2400" b="1" i="1" kern="0" dirty="0" smtClean="0">
                  <a:solidFill>
                    <a:srgbClr val="292934"/>
                  </a:solidFill>
                  <a:latin typeface="Times New Roman" pitchFamily="18"/>
                  <a:ea typeface="Calibri" pitchFamily="34"/>
                  <a:cs typeface="Times New Roman" pitchFamily="18"/>
                </a:rPr>
                <a:t>U</a:t>
              </a:r>
              <a:r>
                <a:rPr lang="en-US" sz="2400" b="1" i="1" kern="0" baseline="-30000" dirty="0">
                  <a:solidFill>
                    <a:srgbClr val="292934"/>
                  </a:solidFill>
                  <a:latin typeface="Times New Roman" pitchFamily="18"/>
                  <a:ea typeface="Calibri" pitchFamily="34"/>
                  <a:cs typeface="Times New Roman" pitchFamily="18"/>
                </a:rPr>
                <a:t>2</a:t>
              </a:r>
              <a:r>
                <a:rPr lang="ru-RU" sz="2400" b="1" i="1" u="none" strike="noStrike" kern="1200" cap="none" spc="0" baseline="0" dirty="0" smtClean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=U</a:t>
              </a:r>
              <a:endParaRPr lang="ru-RU" sz="24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  <a:p>
              <a:pPr marL="457200" marR="0" lvl="0" indent="-45720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Calibri"/>
                <a:buAutoNum type="arabicPeriod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I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1</a:t>
              </a: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=I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2</a:t>
              </a: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=I</a:t>
              </a:r>
              <a:endParaRPr lang="en-US" sz="24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  <a:p>
              <a:pPr marL="457200" marR="0" lvl="0" indent="-45720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Calibri"/>
                <a:buAutoNum type="arabicPeriod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I=I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1</a:t>
              </a: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+I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2</a:t>
              </a:r>
            </a:p>
            <a:p>
              <a:pPr marL="457200" marR="0" lvl="0" indent="-45720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Calibri"/>
                <a:buAutoNum type="arabicPeriod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  <a:p>
              <a:pPr marL="457200" marR="0" lvl="0" indent="-45720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Calibri"/>
                <a:buAutoNum type="arabicPeriod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Э</a:t>
              </a: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</a:t>
              </a:r>
              <a:endParaRPr lang="en-US" sz="24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1" name="Text Box 49"/>
            <p:cNvSpPr txBox="1"/>
            <p:nvPr/>
          </p:nvSpPr>
          <p:spPr>
            <a:xfrm>
              <a:off x="6011987" y="4088959"/>
              <a:ext cx="2525069" cy="66298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Равенство №__</a:t>
              </a:r>
              <a:endParaRPr lang="ru-RU" sz="48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2" name="AutoShape 48"/>
            <p:cNvSpPr/>
            <p:nvPr/>
          </p:nvSpPr>
          <p:spPr>
            <a:xfrm>
              <a:off x="6473778" y="3026947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63" name="AutoShape 47"/>
            <p:cNvSpPr/>
            <p:nvPr/>
          </p:nvSpPr>
          <p:spPr>
            <a:xfrm>
              <a:off x="6915908" y="3026947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64" name="AutoShape 46"/>
            <p:cNvSpPr/>
            <p:nvPr/>
          </p:nvSpPr>
          <p:spPr>
            <a:xfrm>
              <a:off x="6915908" y="2142969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65" name="AutoShape 45"/>
            <p:cNvSpPr/>
            <p:nvPr/>
          </p:nvSpPr>
          <p:spPr>
            <a:xfrm rot="5400013">
              <a:off x="5924822" y="2254695"/>
              <a:ext cx="222226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66" name="AutoShape 44"/>
            <p:cNvSpPr/>
            <p:nvPr/>
          </p:nvSpPr>
          <p:spPr>
            <a:xfrm rot="5400013">
              <a:off x="5923596" y="2916456"/>
              <a:ext cx="222226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7" name="Прямоугольник 117"/>
              <p:cNvSpPr/>
              <p:nvPr/>
            </p:nvSpPr>
            <p:spPr>
              <a:xfrm>
                <a:off x="7943519" y="3047969"/>
                <a:ext cx="1020856" cy="656205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>
                              <a:latin typeface="Cambria Math"/>
                            </a:rPr>
                            <m:t>⋅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800" b="0" i="0" u="none" strike="noStrike" kern="1200" cap="none" spc="0" baseline="0" dirty="0">
                  <a:solidFill>
                    <a:srgbClr val="292934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Arial"/>
                </a:endParaRPr>
              </a:p>
            </p:txBody>
          </p:sp>
        </mc:Choice>
        <mc:Fallback>
          <p:sp>
            <p:nvSpPr>
              <p:cNvPr id="67" name="Прямоугольник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519" y="3047969"/>
                <a:ext cx="1020856" cy="6562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  <a:prstDash val="solid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Овал 68"/>
          <p:cNvSpPr/>
          <p:nvPr/>
        </p:nvSpPr>
        <p:spPr>
          <a:xfrm>
            <a:off x="5243306" y="2192260"/>
            <a:ext cx="121914" cy="1513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5243306" y="3114402"/>
            <a:ext cx="121914" cy="1513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929749" y="2187691"/>
            <a:ext cx="121914" cy="1513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945366" y="3129085"/>
            <a:ext cx="121914" cy="1513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3628" y="2081115"/>
            <a:ext cx="307085" cy="365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03628" y="2990999"/>
            <a:ext cx="307085" cy="391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00" y="2190651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57" y="3130717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24690" y="2081115"/>
            <a:ext cx="307629" cy="365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125234" y="2990999"/>
            <a:ext cx="307085" cy="391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257" y="3123980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260" y="2196496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595653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6744642" cy="31817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764704"/>
            <a:ext cx="3389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Смешанное</a:t>
            </a:r>
            <a:r>
              <a:rPr lang="ru-RU" sz="2000" b="1" i="1" dirty="0" smtClean="0"/>
              <a:t> </a:t>
            </a:r>
            <a:r>
              <a:rPr lang="ru-RU" sz="2400" b="1" i="1" dirty="0" smtClean="0"/>
              <a:t>соединение</a:t>
            </a:r>
            <a:endParaRPr lang="ru-RU" sz="24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653136"/>
            <a:ext cx="236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50175" y="2669814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750</a:t>
            </a:r>
            <a:endParaRPr lang="ru-RU" sz="1600" b="1" dirty="0"/>
          </a:p>
        </p:txBody>
      </p:sp>
      <p:cxnSp>
        <p:nvCxnSpPr>
          <p:cNvPr id="8" name="Прямая со стрелкой 7"/>
          <p:cNvCxnSpPr>
            <a:stCxn id="6" idx="2"/>
          </p:cNvCxnSpPr>
          <p:nvPr/>
        </p:nvCxnSpPr>
        <p:spPr>
          <a:xfrm flipH="1">
            <a:off x="5172878" y="3008368"/>
            <a:ext cx="325923" cy="463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" idx="2"/>
          </p:cNvCxnSpPr>
          <p:nvPr/>
        </p:nvCxnSpPr>
        <p:spPr>
          <a:xfrm>
            <a:off x="5498801" y="3008368"/>
            <a:ext cx="248626" cy="5354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669394" y="2259724"/>
            <a:ext cx="644811" cy="668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26648" y="2340306"/>
            <a:ext cx="144016" cy="587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62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D:\Методическая работа по электротехнике\Открытый\Электровоз ЭП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D:\Методическая работа по электротехнике\Открытый\Теплоход с электропередаче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381000"/>
            <a:ext cx="121920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571736" y="928670"/>
          <a:ext cx="8072494" cy="3115094"/>
        </p:xfrm>
        <a:graphic>
          <a:graphicData uri="http://schemas.openxmlformats.org/presentationml/2006/ole">
            <p:oleObj spid="_x0000_s1027" name="Документ" r:id="rId3" imgW="5940803" imgH="2292922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Таблица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U1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U2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2984"/>
            <a:ext cx="922281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работу на уроке!</a:t>
            </a:r>
          </a:p>
          <a:p>
            <a:pPr algn="ct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Желаю успешно справиться 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домашним заданием!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sp>
        <p:nvSpPr>
          <p:cNvPr id="3" name="Rectangle 58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sp>
        <p:nvSpPr>
          <p:cNvPr id="4" name="Rectangle 88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sp>
        <p:nvSpPr>
          <p:cNvPr id="5" name="Заголовок 12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Вариант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128"/>
          <p:cNvSpPr txBox="1">
            <a:spLocks noGrp="1"/>
          </p:cNvSpPr>
          <p:nvPr>
            <p:ph type="body" idx="1"/>
          </p:nvPr>
        </p:nvSpPr>
        <p:spPr>
          <a:xfrm>
            <a:off x="537450" y="1558404"/>
            <a:ext cx="4040188" cy="639762"/>
          </a:xfrm>
        </p:spPr>
        <p:txBody>
          <a:bodyPr>
            <a:noAutofit/>
          </a:bodyPr>
          <a:lstStyle/>
          <a:p>
            <a:pPr lvl="0"/>
            <a:r>
              <a:rPr lang="ru-RU" b="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Определите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неизвестный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ток.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130"/>
          <p:cNvSpPr txBox="1">
            <a:spLocks noGrp="1"/>
          </p:cNvSpPr>
          <p:nvPr>
            <p:ph type="body" idx="3"/>
          </p:nvPr>
        </p:nvSpPr>
        <p:spPr>
          <a:xfrm>
            <a:off x="4357686" y="1142984"/>
            <a:ext cx="4214842" cy="928694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Определите эквивалентное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сопротивление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цепи</a:t>
            </a:r>
            <a:r>
              <a:rPr lang="ru-RU" b="0" dirty="0" smtClean="0"/>
              <a:t>.</a:t>
            </a:r>
            <a:endParaRPr lang="ru-RU" b="0" dirty="0"/>
          </a:p>
        </p:txBody>
      </p:sp>
      <p:sp>
        <p:nvSpPr>
          <p:cNvPr id="8" name="Rectangle 26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grpSp>
        <p:nvGrpSpPr>
          <p:cNvPr id="9" name="Group 1"/>
          <p:cNvGrpSpPr/>
          <p:nvPr/>
        </p:nvGrpSpPr>
        <p:grpSpPr>
          <a:xfrm>
            <a:off x="785786" y="2285992"/>
            <a:ext cx="7925601" cy="3924001"/>
            <a:chOff x="755532" y="2340333"/>
            <a:chExt cx="8425079" cy="3707818"/>
          </a:xfrm>
        </p:grpSpPr>
        <p:sp>
          <p:nvSpPr>
            <p:cNvPr id="10" name="AutoShape 25"/>
            <p:cNvSpPr/>
            <p:nvPr/>
          </p:nvSpPr>
          <p:spPr>
            <a:xfrm>
              <a:off x="825538" y="2340333"/>
              <a:ext cx="8355073" cy="3132002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11" name="AutoShape 24"/>
            <p:cNvSpPr/>
            <p:nvPr/>
          </p:nvSpPr>
          <p:spPr>
            <a:xfrm rot="5400013">
              <a:off x="2371844" y="4109532"/>
              <a:ext cx="445678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12" name="Rectangle 23"/>
            <p:cNvSpPr/>
            <p:nvPr/>
          </p:nvSpPr>
          <p:spPr>
            <a:xfrm rot="5400013">
              <a:off x="2370618" y="3101498"/>
              <a:ext cx="445678" cy="243175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13" name="AutoShape 22"/>
            <p:cNvSpPr/>
            <p:nvPr/>
          </p:nvSpPr>
          <p:spPr>
            <a:xfrm rot="16200004">
              <a:off x="2371858" y="4989831"/>
              <a:ext cx="445678" cy="2459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14" name="Text Box 21"/>
            <p:cNvSpPr txBox="1"/>
            <p:nvPr/>
          </p:nvSpPr>
          <p:spPr>
            <a:xfrm>
              <a:off x="825538" y="4550292"/>
              <a:ext cx="1105326" cy="4419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I=?</a:t>
              </a:r>
              <a:endParaRPr lang="en-US" sz="24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5" name="Text Box 20"/>
            <p:cNvSpPr txBox="1"/>
            <p:nvPr/>
          </p:nvSpPr>
          <p:spPr>
            <a:xfrm>
              <a:off x="2594070" y="2561334"/>
              <a:ext cx="1105326" cy="4125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I=3 А</a:t>
              </a:r>
              <a:endParaRPr lang="en-US" sz="24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6" name="Text Box 19"/>
            <p:cNvSpPr txBox="1"/>
            <p:nvPr/>
          </p:nvSpPr>
          <p:spPr>
            <a:xfrm>
              <a:off x="2594070" y="4794610"/>
              <a:ext cx="1105326" cy="41866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I=7 А</a:t>
              </a:r>
              <a:endParaRPr lang="en-US" sz="24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7" name="Text Box 18"/>
            <p:cNvSpPr txBox="1"/>
            <p:nvPr/>
          </p:nvSpPr>
          <p:spPr>
            <a:xfrm>
              <a:off x="825538" y="3003319"/>
              <a:ext cx="1105326" cy="42480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I=6 А</a:t>
              </a:r>
              <a:endParaRPr lang="en-US" sz="24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8" name="Text Box 17"/>
            <p:cNvSpPr txBox="1"/>
            <p:nvPr/>
          </p:nvSpPr>
          <p:spPr>
            <a:xfrm>
              <a:off x="3478331" y="3445312"/>
              <a:ext cx="1105326" cy="44199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I=9 А</a:t>
              </a:r>
              <a:endParaRPr lang="en-US" sz="24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9" name="AutoShape 16"/>
            <p:cNvSpPr/>
            <p:nvPr/>
          </p:nvSpPr>
          <p:spPr>
            <a:xfrm rot="5400013">
              <a:off x="2371844" y="3667539"/>
              <a:ext cx="445678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tailEnd type="oval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0" name="Rectangle 15"/>
            <p:cNvSpPr/>
            <p:nvPr/>
          </p:nvSpPr>
          <p:spPr>
            <a:xfrm rot="5400013">
              <a:off x="2374294" y="4427478"/>
              <a:ext cx="445678" cy="243175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1" name="AutoShape 14"/>
            <p:cNvSpPr/>
            <p:nvPr/>
          </p:nvSpPr>
          <p:spPr>
            <a:xfrm rot="16200004">
              <a:off x="2371858" y="2783548"/>
              <a:ext cx="445678" cy="2459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2" name="AutoShape 13"/>
            <p:cNvSpPr/>
            <p:nvPr/>
          </p:nvSpPr>
          <p:spPr>
            <a:xfrm>
              <a:off x="1709799" y="4328065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3" name="AutoShape 12"/>
            <p:cNvSpPr/>
            <p:nvPr/>
          </p:nvSpPr>
          <p:spPr>
            <a:xfrm>
              <a:off x="2151939" y="3886081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4" name="Rectangle 11"/>
            <p:cNvSpPr/>
            <p:nvPr/>
          </p:nvSpPr>
          <p:spPr>
            <a:xfrm>
              <a:off x="3036201" y="3769440"/>
              <a:ext cx="445815" cy="243093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5" name="AutoShape 10"/>
            <p:cNvSpPr/>
            <p:nvPr/>
          </p:nvSpPr>
          <p:spPr>
            <a:xfrm>
              <a:off x="3478331" y="3884846"/>
              <a:ext cx="445815" cy="2459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6" name="Rectangle 9"/>
            <p:cNvSpPr/>
            <p:nvPr/>
          </p:nvSpPr>
          <p:spPr>
            <a:xfrm>
              <a:off x="1267669" y="4206523"/>
              <a:ext cx="445815" cy="243093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7" name="Rectangle 8"/>
            <p:cNvSpPr/>
            <p:nvPr/>
          </p:nvSpPr>
          <p:spPr>
            <a:xfrm>
              <a:off x="1267669" y="3766980"/>
              <a:ext cx="445815" cy="243093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8" name="AutoShape 7"/>
            <p:cNvSpPr/>
            <p:nvPr/>
          </p:nvSpPr>
          <p:spPr>
            <a:xfrm rot="10800009" flipH="1">
              <a:off x="2148244" y="3890991"/>
              <a:ext cx="447041" cy="438308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9" name="AutoShape 6"/>
            <p:cNvSpPr/>
            <p:nvPr/>
          </p:nvSpPr>
          <p:spPr>
            <a:xfrm>
              <a:off x="1709799" y="3886081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30" name="AutoShape 5"/>
            <p:cNvSpPr/>
            <p:nvPr/>
          </p:nvSpPr>
          <p:spPr>
            <a:xfrm>
              <a:off x="825538" y="3884846"/>
              <a:ext cx="445815" cy="2459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31" name="Text Box 4"/>
            <p:cNvSpPr txBox="1"/>
            <p:nvPr/>
          </p:nvSpPr>
          <p:spPr>
            <a:xfrm>
              <a:off x="755532" y="5385166"/>
              <a:ext cx="1105326" cy="66298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 smtClean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I</a:t>
              </a:r>
              <a:r>
                <a:rPr lang="ru-RU" sz="2400" b="1" i="1" u="none" strike="noStrike" kern="1200" cap="none" spc="0" baseline="0" dirty="0" smtClean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 </a:t>
              </a:r>
              <a:r>
                <a:rPr lang="en-US" sz="2400" b="1" i="1" u="none" strike="noStrike" kern="1200" cap="none" spc="0" baseline="0" dirty="0" smtClean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=__</a:t>
              </a:r>
              <a:endParaRPr lang="en-US" sz="24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32" name="AutoShape 3"/>
            <p:cNvSpPr/>
            <p:nvPr/>
          </p:nvSpPr>
          <p:spPr>
            <a:xfrm rot="10799991">
              <a:off x="825539" y="4326822"/>
              <a:ext cx="445815" cy="2459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33" name="AutoShape 2"/>
            <p:cNvSpPr/>
            <p:nvPr/>
          </p:nvSpPr>
          <p:spPr>
            <a:xfrm>
              <a:off x="2594070" y="3886081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</p:grpSp>
      <p:sp>
        <p:nvSpPr>
          <p:cNvPr id="34" name="Rectangle 64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grpSp>
        <p:nvGrpSpPr>
          <p:cNvPr id="35" name="Group 33"/>
          <p:cNvGrpSpPr/>
          <p:nvPr/>
        </p:nvGrpSpPr>
        <p:grpSpPr>
          <a:xfrm>
            <a:off x="4707476" y="2629201"/>
            <a:ext cx="7859745" cy="3695311"/>
            <a:chOff x="5004145" y="2484351"/>
            <a:chExt cx="8355073" cy="3491727"/>
          </a:xfrm>
        </p:grpSpPr>
        <p:sp>
          <p:nvSpPr>
            <p:cNvPr id="36" name="AutoShape 63"/>
            <p:cNvSpPr/>
            <p:nvPr/>
          </p:nvSpPr>
          <p:spPr>
            <a:xfrm>
              <a:off x="5004145" y="2484351"/>
              <a:ext cx="8355073" cy="3132002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37" name="Text Box 62"/>
            <p:cNvSpPr txBox="1"/>
            <p:nvPr/>
          </p:nvSpPr>
          <p:spPr>
            <a:xfrm>
              <a:off x="6990057" y="3626162"/>
              <a:ext cx="1105326" cy="42480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2</a:t>
              </a:r>
              <a:endParaRPr lang="en-US" sz="24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grpSp>
          <p:nvGrpSpPr>
            <p:cNvPr id="38" name="Group 59"/>
            <p:cNvGrpSpPr/>
            <p:nvPr/>
          </p:nvGrpSpPr>
          <p:grpSpPr>
            <a:xfrm>
              <a:off x="5667341" y="3155311"/>
              <a:ext cx="445815" cy="449354"/>
              <a:chOff x="5667341" y="3155311"/>
              <a:chExt cx="445815" cy="449354"/>
            </a:xfrm>
          </p:grpSpPr>
          <p:sp>
            <p:nvSpPr>
              <p:cNvPr id="39" name="AutoShape 61"/>
              <p:cNvSpPr/>
              <p:nvPr/>
            </p:nvSpPr>
            <p:spPr>
              <a:xfrm>
                <a:off x="5667341" y="3379366"/>
                <a:ext cx="445815" cy="1243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?: f4 f0 1"/>
                  <a:gd name="f8" fmla="?: f5 f1 1"/>
                  <a:gd name="f9" fmla="?: f6 f2 1"/>
                  <a:gd name="f10" fmla="*/ f7 1 21600"/>
                  <a:gd name="f11" fmla="*/ f8 1 21600"/>
                  <a:gd name="f12" fmla="*/ 21600 f7 1"/>
                  <a:gd name="f13" fmla="*/ 21600 f8 1"/>
                  <a:gd name="f14" fmla="min f11 f10"/>
                  <a:gd name="f15" fmla="*/ f12 1 f9"/>
                  <a:gd name="f16" fmla="*/ f13 1 f9"/>
                  <a:gd name="f17" fmla="val f15"/>
                  <a:gd name="f18" fmla="val f16"/>
                  <a:gd name="f19" fmla="*/ f3 f14 1"/>
                  <a:gd name="f20" fmla="*/ f17 f14 1"/>
                  <a:gd name="f21" fmla="*/ f18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19" r="f20" b="f21"/>
                <a:pathLst>
                  <a:path fill="none">
                    <a:moveTo>
                      <a:pt x="f19" y="f19"/>
                    </a:moveTo>
                    <a:lnTo>
                      <a:pt x="f20" y="f21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292934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Arial"/>
                </a:endParaRPr>
              </a:p>
            </p:txBody>
          </p:sp>
          <p:sp>
            <p:nvSpPr>
              <p:cNvPr id="40" name="AutoShape 60"/>
              <p:cNvSpPr/>
              <p:nvPr/>
            </p:nvSpPr>
            <p:spPr>
              <a:xfrm rot="18599998">
                <a:off x="5455246" y="3379595"/>
                <a:ext cx="449354" cy="786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?: f4 f0 1"/>
                  <a:gd name="f8" fmla="?: f5 f1 1"/>
                  <a:gd name="f9" fmla="?: f6 f2 1"/>
                  <a:gd name="f10" fmla="*/ f7 1 21600"/>
                  <a:gd name="f11" fmla="*/ f8 1 21600"/>
                  <a:gd name="f12" fmla="*/ 21600 f7 1"/>
                  <a:gd name="f13" fmla="*/ 21600 f8 1"/>
                  <a:gd name="f14" fmla="min f11 f10"/>
                  <a:gd name="f15" fmla="*/ f12 1 f9"/>
                  <a:gd name="f16" fmla="*/ f13 1 f9"/>
                  <a:gd name="f17" fmla="val f15"/>
                  <a:gd name="f18" fmla="val f16"/>
                  <a:gd name="f19" fmla="*/ f3 f14 1"/>
                  <a:gd name="f20" fmla="*/ f17 f14 1"/>
                  <a:gd name="f21" fmla="*/ f18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19" r="f20" b="f21"/>
                <a:pathLst>
                  <a:path fill="none">
                    <a:moveTo>
                      <a:pt x="f19" y="f19"/>
                    </a:moveTo>
                    <a:lnTo>
                      <a:pt x="f20" y="f21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292934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Arial"/>
                </a:endParaRPr>
              </a:p>
            </p:txBody>
          </p:sp>
        </p:grpSp>
        <p:grpSp>
          <p:nvGrpSpPr>
            <p:cNvPr id="41" name="Group 56"/>
            <p:cNvGrpSpPr/>
            <p:nvPr/>
          </p:nvGrpSpPr>
          <p:grpSpPr>
            <a:xfrm>
              <a:off x="5664052" y="4022099"/>
              <a:ext cx="445419" cy="450588"/>
              <a:chOff x="5664052" y="4022099"/>
              <a:chExt cx="445419" cy="450588"/>
            </a:xfrm>
          </p:grpSpPr>
          <p:sp>
            <p:nvSpPr>
              <p:cNvPr id="42" name="AutoShape 58"/>
              <p:cNvSpPr/>
              <p:nvPr/>
            </p:nvSpPr>
            <p:spPr>
              <a:xfrm>
                <a:off x="5664442" y="4245531"/>
                <a:ext cx="445029" cy="1243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?: f4 f0 1"/>
                  <a:gd name="f8" fmla="?: f5 f1 1"/>
                  <a:gd name="f9" fmla="?: f6 f2 1"/>
                  <a:gd name="f10" fmla="*/ f7 1 21600"/>
                  <a:gd name="f11" fmla="*/ f8 1 21600"/>
                  <a:gd name="f12" fmla="*/ 21600 f7 1"/>
                  <a:gd name="f13" fmla="*/ 21600 f8 1"/>
                  <a:gd name="f14" fmla="min f11 f10"/>
                  <a:gd name="f15" fmla="*/ f12 1 f9"/>
                  <a:gd name="f16" fmla="*/ f13 1 f9"/>
                  <a:gd name="f17" fmla="val f15"/>
                  <a:gd name="f18" fmla="val f16"/>
                  <a:gd name="f19" fmla="*/ f3 f14 1"/>
                  <a:gd name="f20" fmla="*/ f17 f14 1"/>
                  <a:gd name="f21" fmla="*/ f18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19" r="f20" b="f21"/>
                <a:pathLst>
                  <a:path fill="none">
                    <a:moveTo>
                      <a:pt x="f19" y="f19"/>
                    </a:moveTo>
                    <a:lnTo>
                      <a:pt x="f20" y="f21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292934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Arial"/>
                </a:endParaRPr>
              </a:p>
            </p:txBody>
          </p:sp>
          <p:sp>
            <p:nvSpPr>
              <p:cNvPr id="43" name="AutoShape 57"/>
              <p:cNvSpPr/>
              <p:nvPr/>
            </p:nvSpPr>
            <p:spPr>
              <a:xfrm rot="18599998">
                <a:off x="5439151" y="4247000"/>
                <a:ext cx="450588" cy="786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?: f4 f0 1"/>
                  <a:gd name="f8" fmla="?: f5 f1 1"/>
                  <a:gd name="f9" fmla="?: f6 f2 1"/>
                  <a:gd name="f10" fmla="*/ f7 1 21600"/>
                  <a:gd name="f11" fmla="*/ f8 1 21600"/>
                  <a:gd name="f12" fmla="*/ 21600 f7 1"/>
                  <a:gd name="f13" fmla="*/ 21600 f8 1"/>
                  <a:gd name="f14" fmla="min f11 f10"/>
                  <a:gd name="f15" fmla="*/ f12 1 f9"/>
                  <a:gd name="f16" fmla="*/ f13 1 f9"/>
                  <a:gd name="f17" fmla="val f15"/>
                  <a:gd name="f18" fmla="val f16"/>
                  <a:gd name="f19" fmla="*/ f3 f14 1"/>
                  <a:gd name="f20" fmla="*/ f17 f14 1"/>
                  <a:gd name="f21" fmla="*/ f18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19" r="f20" b="f21"/>
                <a:pathLst>
                  <a:path fill="none">
                    <a:moveTo>
                      <a:pt x="f19" y="f19"/>
                    </a:moveTo>
                    <a:lnTo>
                      <a:pt x="f20" y="f21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292934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Arial"/>
                </a:endParaRPr>
              </a:p>
            </p:txBody>
          </p:sp>
        </p:grpSp>
        <p:sp>
          <p:nvSpPr>
            <p:cNvPr id="44" name="AutoShape 55"/>
            <p:cNvSpPr/>
            <p:nvPr/>
          </p:nvSpPr>
          <p:spPr>
            <a:xfrm rot="5400013">
              <a:off x="8096683" y="3590555"/>
              <a:ext cx="445678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45" name="Rectangle 54"/>
            <p:cNvSpPr/>
            <p:nvPr/>
          </p:nvSpPr>
          <p:spPr>
            <a:xfrm rot="5400013">
              <a:off x="5887254" y="3691194"/>
              <a:ext cx="445678" cy="243175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46" name="Rectangle 53"/>
            <p:cNvSpPr/>
            <p:nvPr/>
          </p:nvSpPr>
          <p:spPr>
            <a:xfrm rot="5400013">
              <a:off x="6777661" y="3691194"/>
              <a:ext cx="445678" cy="243175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47" name="Rectangle 52"/>
            <p:cNvSpPr/>
            <p:nvPr/>
          </p:nvSpPr>
          <p:spPr>
            <a:xfrm>
              <a:off x="7432188" y="3245553"/>
              <a:ext cx="445815" cy="243093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48" name="AutoShape 51"/>
            <p:cNvSpPr/>
            <p:nvPr/>
          </p:nvSpPr>
          <p:spPr>
            <a:xfrm>
              <a:off x="6551611" y="4251091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49" name="AutoShape 50"/>
            <p:cNvSpPr/>
            <p:nvPr/>
          </p:nvSpPr>
          <p:spPr>
            <a:xfrm>
              <a:off x="6990057" y="4251091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50" name="AutoShape 49"/>
            <p:cNvSpPr/>
            <p:nvPr/>
          </p:nvSpPr>
          <p:spPr>
            <a:xfrm>
              <a:off x="6551611" y="3367104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51" name="AutoShape 48"/>
            <p:cNvSpPr/>
            <p:nvPr/>
          </p:nvSpPr>
          <p:spPr>
            <a:xfrm>
              <a:off x="7874319" y="3367104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52" name="AutoShape 47"/>
            <p:cNvSpPr/>
            <p:nvPr/>
          </p:nvSpPr>
          <p:spPr>
            <a:xfrm>
              <a:off x="7435873" y="4251091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53" name="Text Box 46"/>
            <p:cNvSpPr txBox="1"/>
            <p:nvPr/>
          </p:nvSpPr>
          <p:spPr>
            <a:xfrm>
              <a:off x="5985433" y="3597926"/>
              <a:ext cx="1105326" cy="42480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1</a:t>
              </a:r>
              <a:endParaRPr lang="en-US" sz="24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4" name="Text Box 45"/>
            <p:cNvSpPr txBox="1"/>
            <p:nvPr/>
          </p:nvSpPr>
          <p:spPr>
            <a:xfrm>
              <a:off x="7214808" y="2705343"/>
              <a:ext cx="1105326" cy="54020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3</a:t>
              </a:r>
              <a:endParaRPr lang="en-US" sz="24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5" name="Text Box 44"/>
            <p:cNvSpPr txBox="1"/>
            <p:nvPr/>
          </p:nvSpPr>
          <p:spPr>
            <a:xfrm>
              <a:off x="5664890" y="4549432"/>
              <a:ext cx="2658938" cy="42480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1</a:t>
              </a: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=R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2</a:t>
              </a: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=R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3</a:t>
              </a: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=21 Ом</a:t>
              </a:r>
              <a:endParaRPr lang="en-US" sz="24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6" name="Text Box 43"/>
            <p:cNvSpPr txBox="1"/>
            <p:nvPr/>
          </p:nvSpPr>
          <p:spPr>
            <a:xfrm>
              <a:off x="5410660" y="5313093"/>
              <a:ext cx="1105326" cy="66298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Э</a:t>
              </a: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=__</a:t>
              </a:r>
              <a:endParaRPr lang="en-US" sz="24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7" name="AutoShape 42"/>
            <p:cNvSpPr/>
            <p:nvPr/>
          </p:nvSpPr>
          <p:spPr>
            <a:xfrm rot="5400013">
              <a:off x="8096683" y="4028864"/>
              <a:ext cx="445678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58" name="AutoShape 41"/>
            <p:cNvSpPr/>
            <p:nvPr/>
          </p:nvSpPr>
          <p:spPr>
            <a:xfrm>
              <a:off x="6109481" y="3367104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59" name="AutoShape 40"/>
            <p:cNvSpPr/>
            <p:nvPr/>
          </p:nvSpPr>
          <p:spPr>
            <a:xfrm>
              <a:off x="6990057" y="3367104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60" name="AutoShape 39"/>
            <p:cNvSpPr/>
            <p:nvPr/>
          </p:nvSpPr>
          <p:spPr>
            <a:xfrm>
              <a:off x="7878004" y="4251091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61" name="AutoShape 38"/>
            <p:cNvSpPr/>
            <p:nvPr/>
          </p:nvSpPr>
          <p:spPr>
            <a:xfrm>
              <a:off x="6109481" y="4251091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62" name="AutoShape 37"/>
            <p:cNvSpPr/>
            <p:nvPr/>
          </p:nvSpPr>
          <p:spPr>
            <a:xfrm rot="5400013">
              <a:off x="6883241" y="4140590"/>
              <a:ext cx="222226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tailEnd type="oval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63" name="AutoShape 36"/>
            <p:cNvSpPr/>
            <p:nvPr/>
          </p:nvSpPr>
          <p:spPr>
            <a:xfrm rot="5400013">
              <a:off x="5998979" y="4140590"/>
              <a:ext cx="222226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tailEnd type="oval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64" name="AutoShape 35"/>
            <p:cNvSpPr/>
            <p:nvPr/>
          </p:nvSpPr>
          <p:spPr>
            <a:xfrm rot="5400013">
              <a:off x="5997745" y="3478839"/>
              <a:ext cx="222226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headEnd type="oval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65" name="AutoShape 34"/>
            <p:cNvSpPr/>
            <p:nvPr/>
          </p:nvSpPr>
          <p:spPr>
            <a:xfrm rot="5400013">
              <a:off x="6883241" y="3478839"/>
              <a:ext cx="222226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headEnd type="oval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</p:grpSp>
      <p:sp>
        <p:nvSpPr>
          <p:cNvPr id="66" name="Овал 65"/>
          <p:cNvSpPr/>
          <p:nvPr/>
        </p:nvSpPr>
        <p:spPr>
          <a:xfrm>
            <a:off x="5343191" y="3531011"/>
            <a:ext cx="121914" cy="1513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5316693" y="4417411"/>
            <a:ext cx="121914" cy="1513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5190068" y="3394672"/>
            <a:ext cx="306247" cy="401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190068" y="4286507"/>
            <a:ext cx="306247" cy="391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793" y="3500199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644" y="4419856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9236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/>
          <p:nvPr/>
        </p:nvSpPr>
        <p:spPr>
          <a:xfrm>
            <a:off x="328099" y="194877"/>
            <a:ext cx="4258861" cy="11387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uFillTx/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0" i="0" u="none" strike="noStrike" kern="1200" cap="none" spc="0" baseline="0" dirty="0">
                <a:uFillTx/>
                <a:latin typeface="Times New Roman" pitchFamily="18" charset="0"/>
                <a:cs typeface="Times New Roman" pitchFamily="18" charset="0"/>
              </a:rPr>
              <a:t>На каком участке цепи будет протекать наибольший </a:t>
            </a:r>
            <a:r>
              <a:rPr lang="ru-RU" sz="2400" b="0" i="0" u="none" strike="noStrike" kern="1200" cap="none" spc="0" baseline="0" dirty="0" smtClean="0">
                <a:uFillTx/>
                <a:latin typeface="Times New Roman" pitchFamily="18" charset="0"/>
                <a:cs typeface="Times New Roman" pitchFamily="18" charset="0"/>
              </a:rPr>
              <a:t>ток ?</a:t>
            </a:r>
            <a:endParaRPr lang="ru-RU" sz="2400" b="0" i="0" u="none" strike="noStrike" kern="1200" cap="none" spc="0" baseline="0" dirty="0"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0" i="0" u="none" strike="noStrike" kern="1200" cap="none" spc="0" baseline="0" dirty="0">
              <a:uFillTx/>
              <a:latin typeface="Arial"/>
              <a:ea typeface=""/>
              <a:cs typeface=""/>
            </a:endParaRPr>
          </a:p>
        </p:txBody>
      </p:sp>
      <p:sp>
        <p:nvSpPr>
          <p:cNvPr id="3" name="Прямоугольник 56"/>
          <p:cNvSpPr/>
          <p:nvPr/>
        </p:nvSpPr>
        <p:spPr>
          <a:xfrm>
            <a:off x="4567039" y="161289"/>
            <a:ext cx="4253613" cy="941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>
                <a:uFillTx/>
                <a:latin typeface="Times New Roman" pitchFamily="18" charset="0"/>
                <a:ea typeface="Calibri" pitchFamily="34"/>
                <a:cs typeface="Times New Roman" pitchFamily="18" charset="0"/>
              </a:rPr>
              <a:t>4. </a:t>
            </a:r>
            <a:r>
              <a:rPr lang="ru-RU" sz="2400" b="0" i="0" u="none" strike="noStrike" kern="1200" cap="none" spc="0" baseline="0" dirty="0">
                <a:uFillTx/>
                <a:latin typeface="Times New Roman" pitchFamily="18" charset="0"/>
                <a:cs typeface="Times New Roman" pitchFamily="18" charset="0"/>
              </a:rPr>
              <a:t>Укажите верное равенство для данной </a:t>
            </a:r>
            <a:r>
              <a:rPr lang="ru-RU" sz="2400" b="0" i="0" u="none" strike="noStrike" kern="1200" cap="none" spc="0" baseline="0" dirty="0" smtClean="0">
                <a:uFillTx/>
                <a:latin typeface="Times New Roman" pitchFamily="18" charset="0"/>
                <a:cs typeface="Times New Roman" pitchFamily="18" charset="0"/>
              </a:rPr>
              <a:t>цепи.</a:t>
            </a:r>
            <a:endParaRPr lang="ru-RU" sz="1400" b="0" i="0" u="none" strike="noStrike" kern="1200" cap="none" spc="0" baseline="0" dirty="0">
              <a:uFillTx/>
              <a:latin typeface="Times New Roman" pitchFamily="18" charset="0"/>
              <a:ea typeface="Calibri" pitchFamily="34"/>
              <a:cs typeface="Times New Roman" pitchFamily="18" charset="0"/>
            </a:endParaRPr>
          </a:p>
        </p:txBody>
      </p:sp>
      <p:sp>
        <p:nvSpPr>
          <p:cNvPr id="4" name="Прямоугольник 74"/>
          <p:cNvSpPr/>
          <p:nvPr/>
        </p:nvSpPr>
        <p:spPr>
          <a:xfrm>
            <a:off x="439919" y="4643446"/>
            <a:ext cx="8670594" cy="193899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uFillTx/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0" i="0" u="none" strike="noStrike" kern="1200" cap="none" spc="0" baseline="0" dirty="0">
                <a:uFillTx/>
                <a:latin typeface="Times New Roman" pitchFamily="18" charset="0"/>
                <a:cs typeface="Times New Roman" pitchFamily="18" charset="0"/>
              </a:rPr>
              <a:t>Несколько одинаковых резисторов сопротивлением R=13 Ом каждый соединены последовательно. Эквивалентное сопротивление цепи R</a:t>
            </a:r>
            <a:r>
              <a:rPr lang="ru-RU" sz="2400" b="0" i="0" u="none" strike="noStrike" kern="1200" cap="none" spc="0" baseline="-25000" dirty="0">
                <a:uFillTx/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b="0" i="0" u="none" strike="noStrike" kern="1200" cap="none" spc="0" baseline="0" dirty="0">
                <a:uFillTx/>
                <a:latin typeface="Times New Roman" pitchFamily="18" charset="0"/>
                <a:cs typeface="Times New Roman" pitchFamily="18" charset="0"/>
              </a:rPr>
              <a:t>=169 Ом. Определите эквивалентное сопротивление цепи при подключении последовательно ещё одного резистора.</a:t>
            </a:r>
            <a:endParaRPr lang="ru-RU" sz="2000" b="0" i="0" u="none" strike="noStrike" kern="1200" cap="none" spc="0" baseline="0" dirty="0"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8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sp>
        <p:nvSpPr>
          <p:cNvPr id="9" name="Rectangle 53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sp>
        <p:nvSpPr>
          <p:cNvPr id="10" name="Rectangle 37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sp>
        <p:nvSpPr>
          <p:cNvPr id="11" name="Rectangle 66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sp>
        <p:nvSpPr>
          <p:cNvPr id="12" name="Rectangle 37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grpSp>
        <p:nvGrpSpPr>
          <p:cNvPr id="13" name="Group 1"/>
          <p:cNvGrpSpPr/>
          <p:nvPr/>
        </p:nvGrpSpPr>
        <p:grpSpPr>
          <a:xfrm>
            <a:off x="302425" y="1333693"/>
            <a:ext cx="7859745" cy="3314612"/>
            <a:chOff x="321484" y="1260216"/>
            <a:chExt cx="8355073" cy="3132002"/>
          </a:xfrm>
        </p:grpSpPr>
        <p:sp>
          <p:nvSpPr>
            <p:cNvPr id="14" name="AutoShape 36"/>
            <p:cNvSpPr/>
            <p:nvPr/>
          </p:nvSpPr>
          <p:spPr>
            <a:xfrm>
              <a:off x="321484" y="1260216"/>
              <a:ext cx="8355073" cy="3132002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grpSp>
          <p:nvGrpSpPr>
            <p:cNvPr id="15" name="Group 33"/>
            <p:cNvGrpSpPr/>
            <p:nvPr/>
          </p:nvGrpSpPr>
          <p:grpSpPr>
            <a:xfrm>
              <a:off x="982221" y="1913977"/>
              <a:ext cx="444590" cy="450588"/>
              <a:chOff x="982221" y="1913977"/>
              <a:chExt cx="444590" cy="450588"/>
            </a:xfrm>
          </p:grpSpPr>
          <p:sp>
            <p:nvSpPr>
              <p:cNvPr id="16" name="AutoShape 35"/>
              <p:cNvSpPr/>
              <p:nvPr/>
            </p:nvSpPr>
            <p:spPr>
              <a:xfrm>
                <a:off x="982221" y="2138653"/>
                <a:ext cx="444590" cy="1243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?: f4 f0 1"/>
                  <a:gd name="f8" fmla="?: f5 f1 1"/>
                  <a:gd name="f9" fmla="?: f6 f2 1"/>
                  <a:gd name="f10" fmla="*/ f7 1 21600"/>
                  <a:gd name="f11" fmla="*/ f8 1 21600"/>
                  <a:gd name="f12" fmla="*/ 21600 f7 1"/>
                  <a:gd name="f13" fmla="*/ 21600 f8 1"/>
                  <a:gd name="f14" fmla="min f11 f10"/>
                  <a:gd name="f15" fmla="*/ f12 1 f9"/>
                  <a:gd name="f16" fmla="*/ f13 1 f9"/>
                  <a:gd name="f17" fmla="val f15"/>
                  <a:gd name="f18" fmla="val f16"/>
                  <a:gd name="f19" fmla="*/ f3 f14 1"/>
                  <a:gd name="f20" fmla="*/ f17 f14 1"/>
                  <a:gd name="f21" fmla="*/ f18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19" r="f20" b="f21"/>
                <a:pathLst>
                  <a:path fill="none">
                    <a:moveTo>
                      <a:pt x="f19" y="f19"/>
                    </a:moveTo>
                    <a:lnTo>
                      <a:pt x="f20" y="f21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292934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Arial"/>
                </a:endParaRPr>
              </a:p>
            </p:txBody>
          </p:sp>
          <p:sp>
            <p:nvSpPr>
              <p:cNvPr id="17" name="AutoShape 34"/>
              <p:cNvSpPr/>
              <p:nvPr/>
            </p:nvSpPr>
            <p:spPr>
              <a:xfrm rot="18599998">
                <a:off x="769475" y="2138878"/>
                <a:ext cx="450588" cy="786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?: f4 f0 1"/>
                  <a:gd name="f8" fmla="?: f5 f1 1"/>
                  <a:gd name="f9" fmla="?: f6 f2 1"/>
                  <a:gd name="f10" fmla="*/ f7 1 21600"/>
                  <a:gd name="f11" fmla="*/ f8 1 21600"/>
                  <a:gd name="f12" fmla="*/ 21600 f7 1"/>
                  <a:gd name="f13" fmla="*/ 21600 f8 1"/>
                  <a:gd name="f14" fmla="min f11 f10"/>
                  <a:gd name="f15" fmla="*/ f12 1 f9"/>
                  <a:gd name="f16" fmla="*/ f13 1 f9"/>
                  <a:gd name="f17" fmla="val f15"/>
                  <a:gd name="f18" fmla="val f16"/>
                  <a:gd name="f19" fmla="*/ f3 f14 1"/>
                  <a:gd name="f20" fmla="*/ f17 f14 1"/>
                  <a:gd name="f21" fmla="*/ f18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19" r="f20" b="f21"/>
                <a:pathLst>
                  <a:path fill="none">
                    <a:moveTo>
                      <a:pt x="f19" y="f19"/>
                    </a:moveTo>
                    <a:lnTo>
                      <a:pt x="f20" y="f21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292934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Arial"/>
                </a:endParaRPr>
              </a:p>
            </p:txBody>
          </p:sp>
        </p:grpSp>
        <p:sp>
          <p:nvSpPr>
            <p:cNvPr id="18" name="Rectangle 32"/>
            <p:cNvSpPr/>
            <p:nvPr/>
          </p:nvSpPr>
          <p:spPr>
            <a:xfrm rot="5400013">
              <a:off x="1423199" y="2462141"/>
              <a:ext cx="445678" cy="244400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19" name="Rectangle 31"/>
            <p:cNvSpPr/>
            <p:nvPr/>
          </p:nvSpPr>
          <p:spPr>
            <a:xfrm rot="5400013">
              <a:off x="2307461" y="2462141"/>
              <a:ext cx="445678" cy="244400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0" name="Rectangle 30"/>
            <p:cNvSpPr/>
            <p:nvPr/>
          </p:nvSpPr>
          <p:spPr>
            <a:xfrm rot="5400013">
              <a:off x="3191722" y="2462141"/>
              <a:ext cx="445678" cy="244400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1" name="AutoShape 29"/>
            <p:cNvSpPr/>
            <p:nvPr/>
          </p:nvSpPr>
          <p:spPr>
            <a:xfrm>
              <a:off x="1865257" y="2140080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2" name="AutoShape 28"/>
            <p:cNvSpPr/>
            <p:nvPr/>
          </p:nvSpPr>
          <p:spPr>
            <a:xfrm>
              <a:off x="2749527" y="2142969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3" name="AutoShape 25"/>
            <p:cNvSpPr/>
            <p:nvPr/>
          </p:nvSpPr>
          <p:spPr>
            <a:xfrm>
              <a:off x="2974159" y="3026343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4" name="AutoShape 24"/>
            <p:cNvSpPr/>
            <p:nvPr/>
          </p:nvSpPr>
          <p:spPr>
            <a:xfrm>
              <a:off x="2749527" y="3026947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5" name="AutoShape 23"/>
            <p:cNvSpPr/>
            <p:nvPr/>
          </p:nvSpPr>
          <p:spPr>
            <a:xfrm>
              <a:off x="2307396" y="3026947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6" name="AutoShape 22"/>
            <p:cNvSpPr/>
            <p:nvPr/>
          </p:nvSpPr>
          <p:spPr>
            <a:xfrm>
              <a:off x="1865257" y="3026947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27" name="AutoShape 21"/>
            <p:cNvSpPr/>
            <p:nvPr/>
          </p:nvSpPr>
          <p:spPr>
            <a:xfrm>
              <a:off x="1417173" y="3024350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grpSp>
          <p:nvGrpSpPr>
            <p:cNvPr id="28" name="Group 18"/>
            <p:cNvGrpSpPr/>
            <p:nvPr/>
          </p:nvGrpSpPr>
          <p:grpSpPr>
            <a:xfrm>
              <a:off x="982221" y="2797964"/>
              <a:ext cx="444590" cy="450588"/>
              <a:chOff x="982221" y="2797964"/>
              <a:chExt cx="444590" cy="450588"/>
            </a:xfrm>
          </p:grpSpPr>
          <p:sp>
            <p:nvSpPr>
              <p:cNvPr id="29" name="AutoShape 20"/>
              <p:cNvSpPr/>
              <p:nvPr/>
            </p:nvSpPr>
            <p:spPr>
              <a:xfrm>
                <a:off x="982221" y="3022631"/>
                <a:ext cx="444590" cy="1243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?: f4 f0 1"/>
                  <a:gd name="f8" fmla="?: f5 f1 1"/>
                  <a:gd name="f9" fmla="?: f6 f2 1"/>
                  <a:gd name="f10" fmla="*/ f7 1 21600"/>
                  <a:gd name="f11" fmla="*/ f8 1 21600"/>
                  <a:gd name="f12" fmla="*/ 21600 f7 1"/>
                  <a:gd name="f13" fmla="*/ 21600 f8 1"/>
                  <a:gd name="f14" fmla="min f11 f10"/>
                  <a:gd name="f15" fmla="*/ f12 1 f9"/>
                  <a:gd name="f16" fmla="*/ f13 1 f9"/>
                  <a:gd name="f17" fmla="val f15"/>
                  <a:gd name="f18" fmla="val f16"/>
                  <a:gd name="f19" fmla="*/ f3 f14 1"/>
                  <a:gd name="f20" fmla="*/ f17 f14 1"/>
                  <a:gd name="f21" fmla="*/ f18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19" r="f20" b="f21"/>
                <a:pathLst>
                  <a:path fill="none">
                    <a:moveTo>
                      <a:pt x="f19" y="f19"/>
                    </a:moveTo>
                    <a:lnTo>
                      <a:pt x="f20" y="f21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 type="arrow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292934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Arial"/>
                </a:endParaRPr>
              </a:p>
            </p:txBody>
          </p:sp>
          <p:sp>
            <p:nvSpPr>
              <p:cNvPr id="30" name="AutoShape 19"/>
              <p:cNvSpPr/>
              <p:nvPr/>
            </p:nvSpPr>
            <p:spPr>
              <a:xfrm rot="18599998">
                <a:off x="769475" y="3022865"/>
                <a:ext cx="450588" cy="786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?: f4 f0 1"/>
                  <a:gd name="f8" fmla="?: f5 f1 1"/>
                  <a:gd name="f9" fmla="?: f6 f2 1"/>
                  <a:gd name="f10" fmla="*/ f7 1 21600"/>
                  <a:gd name="f11" fmla="*/ f8 1 21600"/>
                  <a:gd name="f12" fmla="*/ 21600 f7 1"/>
                  <a:gd name="f13" fmla="*/ 21600 f8 1"/>
                  <a:gd name="f14" fmla="min f11 f10"/>
                  <a:gd name="f15" fmla="*/ f12 1 f9"/>
                  <a:gd name="f16" fmla="*/ f13 1 f9"/>
                  <a:gd name="f17" fmla="val f15"/>
                  <a:gd name="f18" fmla="val f16"/>
                  <a:gd name="f19" fmla="*/ f3 f14 1"/>
                  <a:gd name="f20" fmla="*/ f17 f14 1"/>
                  <a:gd name="f21" fmla="*/ f18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19" r="f20" b="f21"/>
                <a:pathLst>
                  <a:path fill="none">
                    <a:moveTo>
                      <a:pt x="f19" y="f19"/>
                    </a:moveTo>
                    <a:lnTo>
                      <a:pt x="f20" y="f21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292934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Arial"/>
                </a:endParaRPr>
              </a:p>
            </p:txBody>
          </p:sp>
        </p:grpSp>
        <p:sp>
          <p:nvSpPr>
            <p:cNvPr id="31" name="Text Box 15"/>
            <p:cNvSpPr txBox="1"/>
            <p:nvPr/>
          </p:nvSpPr>
          <p:spPr>
            <a:xfrm>
              <a:off x="321484" y="2365187"/>
              <a:ext cx="1105326" cy="42480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1" u="none" strike="noStrike" kern="1200" cap="none" spc="0" baseline="0">
                  <a:solidFill>
                    <a:srgbClr val="292934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U</a:t>
              </a:r>
              <a:endParaRPr lang="en-US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32" name="Text Box 14"/>
            <p:cNvSpPr txBox="1"/>
            <p:nvPr/>
          </p:nvSpPr>
          <p:spPr>
            <a:xfrm>
              <a:off x="467643" y="1552530"/>
              <a:ext cx="1547466" cy="33751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1</a:t>
              </a: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=9 Ом</a:t>
              </a:r>
              <a:endParaRPr lang="en-US" sz="24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33" name="Text Box 13"/>
            <p:cNvSpPr txBox="1"/>
            <p:nvPr/>
          </p:nvSpPr>
          <p:spPr>
            <a:xfrm>
              <a:off x="1868942" y="1555752"/>
              <a:ext cx="1551032" cy="63965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2</a:t>
              </a: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=8 Ом</a:t>
              </a:r>
              <a:endParaRPr lang="en-US" sz="24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34" name="Text Box 12"/>
            <p:cNvSpPr txBox="1"/>
            <p:nvPr/>
          </p:nvSpPr>
          <p:spPr>
            <a:xfrm>
              <a:off x="3195342" y="1568184"/>
              <a:ext cx="1518626" cy="64579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3</a:t>
              </a: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=7 Ом</a:t>
              </a:r>
              <a:endParaRPr lang="en-US" sz="24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35" name="Text Box 11"/>
            <p:cNvSpPr txBox="1"/>
            <p:nvPr/>
          </p:nvSpPr>
          <p:spPr>
            <a:xfrm>
              <a:off x="911247" y="3712603"/>
              <a:ext cx="3228792" cy="66298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На участке №__</a:t>
              </a:r>
              <a:endParaRPr lang="ru-RU" sz="24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36" name="AutoShape 10"/>
            <p:cNvSpPr/>
            <p:nvPr/>
          </p:nvSpPr>
          <p:spPr>
            <a:xfrm>
              <a:off x="2974159" y="2142750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37" name="AutoShape 9"/>
            <p:cNvSpPr/>
            <p:nvPr/>
          </p:nvSpPr>
          <p:spPr>
            <a:xfrm>
              <a:off x="2311072" y="2141305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38" name="AutoShape 8"/>
            <p:cNvSpPr/>
            <p:nvPr/>
          </p:nvSpPr>
          <p:spPr>
            <a:xfrm>
              <a:off x="1426811" y="2140080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39" name="AutoShape 7"/>
            <p:cNvSpPr/>
            <p:nvPr/>
          </p:nvSpPr>
          <p:spPr>
            <a:xfrm rot="5400013">
              <a:off x="3305907" y="2916456"/>
              <a:ext cx="222226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40" name="AutoShape 6"/>
            <p:cNvSpPr/>
            <p:nvPr/>
          </p:nvSpPr>
          <p:spPr>
            <a:xfrm rot="5400013">
              <a:off x="3305907" y="2254695"/>
              <a:ext cx="222226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41" name="AutoShape 5"/>
            <p:cNvSpPr/>
            <p:nvPr/>
          </p:nvSpPr>
          <p:spPr>
            <a:xfrm rot="5400013">
              <a:off x="2421645" y="2916456"/>
              <a:ext cx="222226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tailEnd type="oval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42" name="AutoShape 4"/>
            <p:cNvSpPr/>
            <p:nvPr/>
          </p:nvSpPr>
          <p:spPr>
            <a:xfrm rot="5400013">
              <a:off x="2421645" y="2254695"/>
              <a:ext cx="222226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headEnd type="oval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43" name="AutoShape 3"/>
            <p:cNvSpPr/>
            <p:nvPr/>
          </p:nvSpPr>
          <p:spPr>
            <a:xfrm rot="5400013">
              <a:off x="1537375" y="2916456"/>
              <a:ext cx="222226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tailEnd type="oval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44" name="AutoShape 2"/>
            <p:cNvSpPr/>
            <p:nvPr/>
          </p:nvSpPr>
          <p:spPr>
            <a:xfrm rot="5400013">
              <a:off x="1537375" y="2254695"/>
              <a:ext cx="222226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headEnd type="oval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</p:grpSp>
      <p:sp>
        <p:nvSpPr>
          <p:cNvPr id="45" name="Rectangle 66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sp>
        <p:nvSpPr>
          <p:cNvPr id="46" name="Rectangle 95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grpSp>
        <p:nvGrpSpPr>
          <p:cNvPr id="47" name="Group 72"/>
          <p:cNvGrpSpPr/>
          <p:nvPr/>
        </p:nvGrpSpPr>
        <p:grpSpPr>
          <a:xfrm>
            <a:off x="4434503" y="1333693"/>
            <a:ext cx="7859736" cy="3695312"/>
            <a:chOff x="4713969" y="1260216"/>
            <a:chExt cx="8355064" cy="3491728"/>
          </a:xfrm>
        </p:grpSpPr>
        <p:sp>
          <p:nvSpPr>
            <p:cNvPr id="48" name="AutoShape 94"/>
            <p:cNvSpPr/>
            <p:nvPr/>
          </p:nvSpPr>
          <p:spPr>
            <a:xfrm>
              <a:off x="4713969" y="1260216"/>
              <a:ext cx="8355064" cy="3132002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49" name="AutoShape 93"/>
            <p:cNvSpPr/>
            <p:nvPr/>
          </p:nvSpPr>
          <p:spPr>
            <a:xfrm>
              <a:off x="5377165" y="2146654"/>
              <a:ext cx="444590" cy="2459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50" name="AutoShape 92"/>
            <p:cNvSpPr/>
            <p:nvPr/>
          </p:nvSpPr>
          <p:spPr>
            <a:xfrm rot="18599998">
              <a:off x="5163542" y="2149110"/>
              <a:ext cx="450588" cy="0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grpSp>
          <p:nvGrpSpPr>
            <p:cNvPr id="51" name="Group 89"/>
            <p:cNvGrpSpPr/>
            <p:nvPr/>
          </p:nvGrpSpPr>
          <p:grpSpPr>
            <a:xfrm>
              <a:off x="5377165" y="2797964"/>
              <a:ext cx="444590" cy="450588"/>
              <a:chOff x="5377165" y="2797964"/>
              <a:chExt cx="444590" cy="450588"/>
            </a:xfrm>
          </p:grpSpPr>
          <p:sp>
            <p:nvSpPr>
              <p:cNvPr id="52" name="AutoShape 91"/>
              <p:cNvSpPr/>
              <p:nvPr/>
            </p:nvSpPr>
            <p:spPr>
              <a:xfrm>
                <a:off x="5377165" y="3022640"/>
                <a:ext cx="444590" cy="1243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?: f4 f0 1"/>
                  <a:gd name="f8" fmla="?: f5 f1 1"/>
                  <a:gd name="f9" fmla="?: f6 f2 1"/>
                  <a:gd name="f10" fmla="*/ f7 1 21600"/>
                  <a:gd name="f11" fmla="*/ f8 1 21600"/>
                  <a:gd name="f12" fmla="*/ 21600 f7 1"/>
                  <a:gd name="f13" fmla="*/ 21600 f8 1"/>
                  <a:gd name="f14" fmla="min f11 f10"/>
                  <a:gd name="f15" fmla="*/ f12 1 f9"/>
                  <a:gd name="f16" fmla="*/ f13 1 f9"/>
                  <a:gd name="f17" fmla="val f15"/>
                  <a:gd name="f18" fmla="val f16"/>
                  <a:gd name="f19" fmla="*/ f3 f14 1"/>
                  <a:gd name="f20" fmla="*/ f17 f14 1"/>
                  <a:gd name="f21" fmla="*/ f18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19" r="f20" b="f21"/>
                <a:pathLst>
                  <a:path fill="none">
                    <a:moveTo>
                      <a:pt x="f19" y="f19"/>
                    </a:moveTo>
                    <a:lnTo>
                      <a:pt x="f20" y="f21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292934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Arial"/>
                </a:endParaRPr>
              </a:p>
            </p:txBody>
          </p:sp>
          <p:sp>
            <p:nvSpPr>
              <p:cNvPr id="53" name="AutoShape 90"/>
              <p:cNvSpPr/>
              <p:nvPr/>
            </p:nvSpPr>
            <p:spPr>
              <a:xfrm rot="18599998">
                <a:off x="5164420" y="3022865"/>
                <a:ext cx="450588" cy="786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?: f4 f0 1"/>
                  <a:gd name="f8" fmla="?: f5 f1 1"/>
                  <a:gd name="f9" fmla="?: f6 f2 1"/>
                  <a:gd name="f10" fmla="*/ f7 1 21600"/>
                  <a:gd name="f11" fmla="*/ f8 1 21600"/>
                  <a:gd name="f12" fmla="*/ 21600 f7 1"/>
                  <a:gd name="f13" fmla="*/ 21600 f8 1"/>
                  <a:gd name="f14" fmla="min f11 f10"/>
                  <a:gd name="f15" fmla="*/ f12 1 f9"/>
                  <a:gd name="f16" fmla="*/ f13 1 f9"/>
                  <a:gd name="f17" fmla="val f15"/>
                  <a:gd name="f18" fmla="val f16"/>
                  <a:gd name="f19" fmla="*/ f3 f14 1"/>
                  <a:gd name="f20" fmla="*/ f17 f14 1"/>
                  <a:gd name="f21" fmla="*/ f18 f1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19" r="f20" b="f21"/>
                <a:pathLst>
                  <a:path fill="none">
                    <a:moveTo>
                      <a:pt x="f19" y="f19"/>
                    </a:moveTo>
                    <a:lnTo>
                      <a:pt x="f20" y="f21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292934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Arial"/>
                </a:endParaRPr>
              </a:p>
            </p:txBody>
          </p:sp>
        </p:grpSp>
        <p:sp>
          <p:nvSpPr>
            <p:cNvPr id="54" name="AutoShape 88"/>
            <p:cNvSpPr/>
            <p:nvPr/>
          </p:nvSpPr>
          <p:spPr>
            <a:xfrm rot="5400013">
              <a:off x="6922246" y="2808414"/>
              <a:ext cx="445678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55" name="AutoShape 87"/>
            <p:cNvSpPr/>
            <p:nvPr/>
          </p:nvSpPr>
          <p:spPr>
            <a:xfrm rot="5400013">
              <a:off x="6922246" y="2366421"/>
              <a:ext cx="445678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56" name="AutoShape 86"/>
            <p:cNvSpPr/>
            <p:nvPr/>
          </p:nvSpPr>
          <p:spPr>
            <a:xfrm>
              <a:off x="5819296" y="3026956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headEnd type="oval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57" name="AutoShape 85"/>
            <p:cNvSpPr/>
            <p:nvPr/>
          </p:nvSpPr>
          <p:spPr>
            <a:xfrm>
              <a:off x="5819296" y="2142969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headEnd type="oval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58" name="Rectangle 84"/>
            <p:cNvSpPr/>
            <p:nvPr/>
          </p:nvSpPr>
          <p:spPr>
            <a:xfrm rot="5400013">
              <a:off x="5590934" y="2465835"/>
              <a:ext cx="445678" cy="244400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59" name="Rectangle 83"/>
            <p:cNvSpPr/>
            <p:nvPr/>
          </p:nvSpPr>
          <p:spPr>
            <a:xfrm>
              <a:off x="6261436" y="2021427"/>
              <a:ext cx="445815" cy="244318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60" name="Text Box 82"/>
            <p:cNvSpPr txBox="1"/>
            <p:nvPr/>
          </p:nvSpPr>
          <p:spPr>
            <a:xfrm>
              <a:off x="5598231" y="2382386"/>
              <a:ext cx="1105326" cy="64579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1</a:t>
              </a:r>
              <a:endParaRPr lang="en-US" sz="24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1" name="Text Box 81"/>
            <p:cNvSpPr txBox="1"/>
            <p:nvPr/>
          </p:nvSpPr>
          <p:spPr>
            <a:xfrm>
              <a:off x="4713969" y="2382386"/>
              <a:ext cx="1105326" cy="42480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U</a:t>
              </a:r>
              <a:endParaRPr lang="en-US" sz="24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2" name="Text Box 80"/>
            <p:cNvSpPr txBox="1"/>
            <p:nvPr/>
          </p:nvSpPr>
          <p:spPr>
            <a:xfrm>
              <a:off x="5819296" y="1481209"/>
              <a:ext cx="1105326" cy="42480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2</a:t>
              </a:r>
              <a:endParaRPr lang="en-US" sz="24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3" name="Text Box 79"/>
            <p:cNvSpPr txBox="1"/>
            <p:nvPr/>
          </p:nvSpPr>
          <p:spPr>
            <a:xfrm>
              <a:off x="7274645" y="1498399"/>
              <a:ext cx="2302780" cy="285575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/>
            <a:p>
              <a:pPr marL="457200" lvl="0" indent="-457200">
                <a:buSzPct val="100000"/>
                <a:buFont typeface="Calibri"/>
                <a:buAutoNum type="arabicPeriod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400" b="1" i="1" u="none" strike="noStrike" kern="1200" cap="none" spc="0" baseline="0" dirty="0" smtClean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I= I</a:t>
              </a:r>
              <a:r>
                <a:rPr lang="ru-RU" sz="2400" b="1" i="1" u="none" strike="noStrike" kern="1200" cap="none" spc="0" baseline="-30000" dirty="0" smtClean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1 </a:t>
              </a:r>
              <a:r>
                <a:rPr lang="ru-RU" sz="2400" b="1" i="1" dirty="0" smtClean="0">
                  <a:solidFill>
                    <a:srgbClr val="292934"/>
                  </a:solidFill>
                  <a:latin typeface="Times New Roman" pitchFamily="18"/>
                  <a:ea typeface="Calibri" pitchFamily="34"/>
                  <a:cs typeface="Times New Roman" pitchFamily="18"/>
                </a:rPr>
                <a:t>=</a:t>
              </a:r>
              <a:r>
                <a:rPr lang="ru-RU" sz="2400" b="1" i="1" u="none" strike="noStrike" kern="1200" cap="none" spc="0" baseline="-30000" dirty="0" smtClean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 </a:t>
              </a:r>
              <a:r>
                <a:rPr lang="ru-RU" sz="2400" b="1" i="1" u="none" strike="noStrike" kern="1200" cap="none" spc="0" baseline="0" dirty="0" smtClean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I</a:t>
              </a:r>
              <a:r>
                <a:rPr lang="ru-RU" sz="2400" b="1" i="1" u="none" strike="noStrike" kern="1200" cap="none" spc="0" baseline="-30000" dirty="0" smtClean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2</a:t>
              </a:r>
              <a:endParaRPr lang="ru-RU" sz="24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  <a:p>
              <a:pPr marL="457200" marR="0" lvl="0" indent="-45720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Calibri"/>
                <a:buAutoNum type="arabicPeriod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U=U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1</a:t>
              </a: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+U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2</a:t>
              </a:r>
              <a:endParaRPr lang="en-US" sz="24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  <a:p>
              <a:pPr marL="457200" marR="0" lvl="0" indent="-45720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Calibri"/>
                <a:buAutoNum type="arabicPeriod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U=U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1</a:t>
              </a: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=U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2</a:t>
              </a:r>
              <a:endParaRPr lang="en-US" sz="24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  <a:p>
              <a:pPr marL="457200" marR="0" lvl="0" indent="-45720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Calibri"/>
                <a:buAutoNum type="arabicPeriod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Э</a:t>
              </a: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=R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1</a:t>
              </a:r>
              <a:r>
                <a:rPr lang="en-US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+R</a:t>
              </a:r>
              <a:r>
                <a:rPr lang="en-US" sz="2400" b="1" i="1" u="none" strike="noStrike" kern="1200" cap="none" spc="0" baseline="-3000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2</a:t>
              </a:r>
              <a:endParaRPr lang="en-US" sz="24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4" name="Text Box 78"/>
            <p:cNvSpPr txBox="1"/>
            <p:nvPr/>
          </p:nvSpPr>
          <p:spPr>
            <a:xfrm>
              <a:off x="6012115" y="3712603"/>
              <a:ext cx="2525060" cy="103934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400" b="1" i="1" u="none" strike="noStrike" kern="1200" cap="none" spc="0" baseline="0" dirty="0">
                  <a:solidFill>
                    <a:srgbClr val="292934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Равенство №__</a:t>
              </a:r>
              <a:endParaRPr lang="ru-RU" sz="2400" b="1" i="0" u="none" strike="noStrike" kern="1200" cap="none" spc="0" baseline="0" dirty="0">
                <a:solidFill>
                  <a:srgbClr val="292934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5" name="AutoShape 77"/>
            <p:cNvSpPr/>
            <p:nvPr/>
          </p:nvSpPr>
          <p:spPr>
            <a:xfrm>
              <a:off x="6257751" y="3026956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66" name="AutoShape 76"/>
            <p:cNvSpPr/>
            <p:nvPr/>
          </p:nvSpPr>
          <p:spPr>
            <a:xfrm>
              <a:off x="6699881" y="3026956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67" name="AutoShape 75"/>
            <p:cNvSpPr/>
            <p:nvPr/>
          </p:nvSpPr>
          <p:spPr>
            <a:xfrm>
              <a:off x="6699881" y="2142969"/>
              <a:ext cx="445815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68" name="AutoShape 74"/>
            <p:cNvSpPr/>
            <p:nvPr/>
          </p:nvSpPr>
          <p:spPr>
            <a:xfrm rot="5400013">
              <a:off x="5708804" y="2254704"/>
              <a:ext cx="222226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  <p:sp>
          <p:nvSpPr>
            <p:cNvPr id="69" name="AutoShape 73"/>
            <p:cNvSpPr/>
            <p:nvPr/>
          </p:nvSpPr>
          <p:spPr>
            <a:xfrm rot="5400013">
              <a:off x="5707569" y="2916465"/>
              <a:ext cx="222226" cy="1225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?: f4 f0 1"/>
                <a:gd name="f8" fmla="?: f5 f1 1"/>
                <a:gd name="f9" fmla="?: f6 f2 1"/>
                <a:gd name="f10" fmla="*/ f7 1 21600"/>
                <a:gd name="f11" fmla="*/ f8 1 21600"/>
                <a:gd name="f12" fmla="*/ 21600 f7 1"/>
                <a:gd name="f13" fmla="*/ 21600 f8 1"/>
                <a:gd name="f14" fmla="min f11 f10"/>
                <a:gd name="f15" fmla="*/ f12 1 f9"/>
                <a:gd name="f16" fmla="*/ f13 1 f9"/>
                <a:gd name="f17" fmla="val f15"/>
                <a:gd name="f18" fmla="val f16"/>
                <a:gd name="f19" fmla="*/ f3 f14 1"/>
                <a:gd name="f20" fmla="*/ f17 f14 1"/>
                <a:gd name="f21" fmla="*/ f18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19" r="f20" b="f21"/>
              <a:pathLst>
                <a:path fill="none">
                  <a:moveTo>
                    <a:pt x="f19" y="f19"/>
                  </a:moveTo>
                  <a:lnTo>
                    <a:pt x="f20" y="f21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292934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/>
              </a:endParaRPr>
            </a:p>
          </p:txBody>
        </p:sp>
      </p:grpSp>
      <p:sp>
        <p:nvSpPr>
          <p:cNvPr id="70" name="Овал 69"/>
          <p:cNvSpPr/>
          <p:nvPr/>
        </p:nvSpPr>
        <p:spPr>
          <a:xfrm>
            <a:off x="5034187" y="2198761"/>
            <a:ext cx="121914" cy="1513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5058382" y="3124534"/>
            <a:ext cx="121914" cy="1513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927721" y="2196159"/>
            <a:ext cx="121914" cy="1513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935794" y="3096891"/>
            <a:ext cx="121914" cy="1513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82252" y="2081115"/>
            <a:ext cx="307085" cy="375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82252" y="2990999"/>
            <a:ext cx="307085" cy="391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16645" y="2081115"/>
            <a:ext cx="307085" cy="3759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4916101" y="2990999"/>
            <a:ext cx="307629" cy="391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06" y="2192888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81" y="3123989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639" y="3123989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417" y="2198861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51737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217" y="2285905"/>
            <a:ext cx="9424207" cy="4496433"/>
            <a:chOff x="242599" y="2159968"/>
            <a:chExt cx="10018129" cy="4248713"/>
          </a:xfrm>
        </p:grpSpPr>
        <p:sp>
          <p:nvSpPr>
            <p:cNvPr id="3" name="AutoShape 25"/>
            <p:cNvSpPr/>
            <p:nvPr/>
          </p:nvSpPr>
          <p:spPr>
            <a:xfrm>
              <a:off x="369097" y="2159968"/>
              <a:ext cx="9891631" cy="3708001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4" name="AutoShape 24"/>
            <p:cNvSpPr/>
            <p:nvPr/>
          </p:nvSpPr>
          <p:spPr>
            <a:xfrm rot="5400013">
              <a:off x="1674888" y="3731246"/>
              <a:ext cx="527636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5" name="Rectangle 23"/>
            <p:cNvSpPr/>
            <p:nvPr/>
          </p:nvSpPr>
          <p:spPr>
            <a:xfrm rot="5400013">
              <a:off x="1667614" y="3065477"/>
              <a:ext cx="527636" cy="287889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6" name="AutoShape 22"/>
            <p:cNvSpPr/>
            <p:nvPr/>
          </p:nvSpPr>
          <p:spPr>
            <a:xfrm rot="16200004">
              <a:off x="1680700" y="5301083"/>
              <a:ext cx="527636" cy="2907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7" name="Text Box 21"/>
            <p:cNvSpPr txBox="1"/>
            <p:nvPr/>
          </p:nvSpPr>
          <p:spPr>
            <a:xfrm>
              <a:off x="369097" y="3327163"/>
              <a:ext cx="1308606" cy="52327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I=?</a:t>
              </a:r>
              <a:endPara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8" name="Text Box 20"/>
            <p:cNvSpPr txBox="1"/>
            <p:nvPr/>
          </p:nvSpPr>
          <p:spPr>
            <a:xfrm>
              <a:off x="3509759" y="3433279"/>
              <a:ext cx="1308606" cy="48839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I=2 А</a:t>
              </a:r>
              <a:endPara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9" name="Text Box 19"/>
            <p:cNvSpPr txBox="1"/>
            <p:nvPr/>
          </p:nvSpPr>
          <p:spPr>
            <a:xfrm>
              <a:off x="3509759" y="4657158"/>
              <a:ext cx="1308606" cy="49565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I=3 А</a:t>
              </a:r>
              <a:endPara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0" name="Text Box 18"/>
            <p:cNvSpPr txBox="1"/>
            <p:nvPr/>
          </p:nvSpPr>
          <p:spPr>
            <a:xfrm>
              <a:off x="1939424" y="5062703"/>
              <a:ext cx="1308606" cy="50292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I=4 А</a:t>
              </a:r>
              <a:endPara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1" name="Text Box 17"/>
            <p:cNvSpPr txBox="1"/>
            <p:nvPr/>
          </p:nvSpPr>
          <p:spPr>
            <a:xfrm>
              <a:off x="1946693" y="2425967"/>
              <a:ext cx="1308606" cy="52327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I=7 А</a:t>
              </a:r>
              <a:endPara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2" name="AutoShape 16"/>
            <p:cNvSpPr/>
            <p:nvPr/>
          </p:nvSpPr>
          <p:spPr>
            <a:xfrm rot="5400013">
              <a:off x="1674888" y="4250168"/>
              <a:ext cx="527636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13" name="Rectangle 15"/>
            <p:cNvSpPr/>
            <p:nvPr/>
          </p:nvSpPr>
          <p:spPr>
            <a:xfrm rot="5400013">
              <a:off x="1670522" y="4630948"/>
              <a:ext cx="527636" cy="287889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14" name="AutoShape 14"/>
            <p:cNvSpPr/>
            <p:nvPr/>
          </p:nvSpPr>
          <p:spPr>
            <a:xfrm rot="5400013">
              <a:off x="1676337" y="2684692"/>
              <a:ext cx="527636" cy="2907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15" name="AutoShape 13"/>
            <p:cNvSpPr/>
            <p:nvPr/>
          </p:nvSpPr>
          <p:spPr>
            <a:xfrm>
              <a:off x="1939424" y="3989984"/>
              <a:ext cx="527809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16" name="AutoShape 12"/>
            <p:cNvSpPr/>
            <p:nvPr/>
          </p:nvSpPr>
          <p:spPr>
            <a:xfrm>
              <a:off x="2462872" y="4513258"/>
              <a:ext cx="527809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17" name="AutoShape 11"/>
            <p:cNvSpPr/>
            <p:nvPr/>
          </p:nvSpPr>
          <p:spPr>
            <a:xfrm>
              <a:off x="1415984" y="3989984"/>
              <a:ext cx="527809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18" name="Rectangle 10"/>
            <p:cNvSpPr/>
            <p:nvPr/>
          </p:nvSpPr>
          <p:spPr>
            <a:xfrm>
              <a:off x="892536" y="3850446"/>
              <a:ext cx="527809" cy="287798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19" name="AutoShape 9"/>
            <p:cNvSpPr/>
            <p:nvPr/>
          </p:nvSpPr>
          <p:spPr>
            <a:xfrm>
              <a:off x="3509759" y="3989984"/>
              <a:ext cx="527809" cy="2907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20" name="Rectangle 8"/>
            <p:cNvSpPr/>
            <p:nvPr/>
          </p:nvSpPr>
          <p:spPr>
            <a:xfrm>
              <a:off x="2981949" y="4369359"/>
              <a:ext cx="527809" cy="287798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21" name="Rectangle 7"/>
            <p:cNvSpPr/>
            <p:nvPr/>
          </p:nvSpPr>
          <p:spPr>
            <a:xfrm>
              <a:off x="2981949" y="3846085"/>
              <a:ext cx="527809" cy="287798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22" name="AutoShape 6"/>
            <p:cNvSpPr/>
            <p:nvPr/>
          </p:nvSpPr>
          <p:spPr>
            <a:xfrm rot="5399996" flipH="1">
              <a:off x="1938057" y="3989907"/>
              <a:ext cx="529090" cy="519077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tailEnd type="oval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23" name="AutoShape 5"/>
            <p:cNvSpPr/>
            <p:nvPr/>
          </p:nvSpPr>
          <p:spPr>
            <a:xfrm>
              <a:off x="2458510" y="3989984"/>
              <a:ext cx="527809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24" name="AutoShape 4"/>
            <p:cNvSpPr/>
            <p:nvPr/>
          </p:nvSpPr>
          <p:spPr>
            <a:xfrm rot="10799991">
              <a:off x="369097" y="3988530"/>
              <a:ext cx="527809" cy="2907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25" name="Text Box 3"/>
            <p:cNvSpPr txBox="1"/>
            <p:nvPr/>
          </p:nvSpPr>
          <p:spPr>
            <a:xfrm>
              <a:off x="242599" y="5623770"/>
              <a:ext cx="1308606" cy="78491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I=__</a:t>
              </a:r>
              <a:endPara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6" name="AutoShape 2"/>
            <p:cNvSpPr/>
            <p:nvPr/>
          </p:nvSpPr>
          <p:spPr>
            <a:xfrm>
              <a:off x="3509759" y="4511805"/>
              <a:ext cx="527809" cy="2907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tailEnd type="arrow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sp>
        <p:nvSpPr>
          <p:cNvPr id="28" name="Rectangle 58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sp>
        <p:nvSpPr>
          <p:cNvPr id="29" name="Rectangle 88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sp>
        <p:nvSpPr>
          <p:cNvPr id="30" name="Заголовок 12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Вариант 4</a:t>
            </a:r>
          </a:p>
        </p:txBody>
      </p:sp>
      <p:sp>
        <p:nvSpPr>
          <p:cNvPr id="31" name="Текст 12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79441"/>
          </a:xfrm>
        </p:spPr>
        <p:txBody>
          <a:bodyPr>
            <a:noAutofit/>
          </a:bodyPr>
          <a:lstStyle/>
          <a:p>
            <a:pPr lvl="0"/>
            <a:r>
              <a:rPr lang="ru-RU" b="0" dirty="0">
                <a:latin typeface="Times New Roman" pitchFamily="18" charset="0"/>
                <a:cs typeface="Times New Roman" pitchFamily="18" charset="0"/>
              </a:rPr>
              <a:t>1. Определить неизвестный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ток.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Текст 13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213255" cy="639762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</a:pPr>
            <a:r>
              <a:rPr lang="ru-RU" b="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Определите 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эквивалентное сопротивление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цепи.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26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sp>
        <p:nvSpPr>
          <p:cNvPr id="34" name="Rectangle 64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sp>
        <p:nvSpPr>
          <p:cNvPr id="35" name="Rectangle 26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6" name="Rectangle 56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37" name="Group 33"/>
          <p:cNvGrpSpPr/>
          <p:nvPr/>
        </p:nvGrpSpPr>
        <p:grpSpPr>
          <a:xfrm>
            <a:off x="4640106" y="2325193"/>
            <a:ext cx="9347616" cy="4456438"/>
            <a:chOff x="4932529" y="2197092"/>
            <a:chExt cx="9936711" cy="4210921"/>
          </a:xfrm>
        </p:grpSpPr>
        <p:sp>
          <p:nvSpPr>
            <p:cNvPr id="38" name="AutoShape 55"/>
            <p:cNvSpPr/>
            <p:nvPr/>
          </p:nvSpPr>
          <p:spPr>
            <a:xfrm>
              <a:off x="4977609" y="2197092"/>
              <a:ext cx="9891631" cy="3708001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grpSp>
          <p:nvGrpSpPr>
            <p:cNvPr id="39" name="Group 52"/>
            <p:cNvGrpSpPr/>
            <p:nvPr/>
          </p:nvGrpSpPr>
          <p:grpSpPr>
            <a:xfrm>
              <a:off x="5762777" y="2937665"/>
              <a:ext cx="527809" cy="531997"/>
              <a:chOff x="5762777" y="2937665"/>
              <a:chExt cx="527809" cy="531997"/>
            </a:xfrm>
          </p:grpSpPr>
          <p:sp>
            <p:nvSpPr>
              <p:cNvPr id="40" name="AutoShape 54"/>
              <p:cNvSpPr/>
              <p:nvPr/>
            </p:nvSpPr>
            <p:spPr>
              <a:xfrm>
                <a:off x="5762777" y="3202923"/>
                <a:ext cx="527809" cy="1472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val f3"/>
                  <a:gd name="f8" fmla="?: f4 f0 1"/>
                  <a:gd name="f9" fmla="?: f5 f1 1"/>
                  <a:gd name="f10" fmla="?: f6 f2 1"/>
                  <a:gd name="f11" fmla="*/ f8 1 21600"/>
                  <a:gd name="f12" fmla="*/ f9 1 21600"/>
                  <a:gd name="f13" fmla="*/ 21600 f8 1"/>
                  <a:gd name="f14" fmla="*/ 21600 f9 1"/>
                  <a:gd name="f15" fmla="min f12 f11"/>
                  <a:gd name="f16" fmla="*/ f13 1 f10"/>
                  <a:gd name="f17" fmla="*/ f14 1 f10"/>
                  <a:gd name="f18" fmla="val f16"/>
                  <a:gd name="f19" fmla="val f17"/>
                  <a:gd name="f20" fmla="*/ f7 f15 1"/>
                  <a:gd name="f21" fmla="*/ f18 f15 1"/>
                  <a:gd name="f22" fmla="*/ f19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0" r="f21" b="f22"/>
                <a:pathLst>
                  <a:path fill="none">
                    <a:moveTo>
                      <a:pt x="f20" y="f20"/>
                    </a:moveTo>
                    <a:lnTo>
                      <a:pt x="f21" y="f22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endParaRPr>
              </a:p>
            </p:txBody>
          </p:sp>
          <p:sp>
            <p:nvSpPr>
              <p:cNvPr id="41" name="AutoShape 53"/>
              <p:cNvSpPr/>
              <p:nvPr/>
            </p:nvSpPr>
            <p:spPr>
              <a:xfrm rot="18599998">
                <a:off x="5511665" y="3203198"/>
                <a:ext cx="531997" cy="932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val f3"/>
                  <a:gd name="f8" fmla="?: f4 f0 1"/>
                  <a:gd name="f9" fmla="?: f5 f1 1"/>
                  <a:gd name="f10" fmla="?: f6 f2 1"/>
                  <a:gd name="f11" fmla="*/ f8 1 21600"/>
                  <a:gd name="f12" fmla="*/ f9 1 21600"/>
                  <a:gd name="f13" fmla="*/ 21600 f8 1"/>
                  <a:gd name="f14" fmla="*/ 21600 f9 1"/>
                  <a:gd name="f15" fmla="min f12 f11"/>
                  <a:gd name="f16" fmla="*/ f13 1 f10"/>
                  <a:gd name="f17" fmla="*/ f14 1 f10"/>
                  <a:gd name="f18" fmla="val f16"/>
                  <a:gd name="f19" fmla="val f17"/>
                  <a:gd name="f20" fmla="*/ f7 f15 1"/>
                  <a:gd name="f21" fmla="*/ f18 f15 1"/>
                  <a:gd name="f22" fmla="*/ f19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0" r="f21" b="f22"/>
                <a:pathLst>
                  <a:path fill="none">
                    <a:moveTo>
                      <a:pt x="f20" y="f20"/>
                    </a:moveTo>
                    <a:lnTo>
                      <a:pt x="f21" y="f22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endParaRPr>
              </a:p>
            </p:txBody>
          </p:sp>
        </p:grpSp>
        <p:grpSp>
          <p:nvGrpSpPr>
            <p:cNvPr id="42" name="Group 49"/>
            <p:cNvGrpSpPr/>
            <p:nvPr/>
          </p:nvGrpSpPr>
          <p:grpSpPr>
            <a:xfrm>
              <a:off x="5758870" y="3975499"/>
              <a:ext cx="527346" cy="533451"/>
              <a:chOff x="5758870" y="3975499"/>
              <a:chExt cx="527346" cy="533451"/>
            </a:xfrm>
          </p:grpSpPr>
          <p:sp>
            <p:nvSpPr>
              <p:cNvPr id="43" name="AutoShape 51"/>
              <p:cNvSpPr/>
              <p:nvPr/>
            </p:nvSpPr>
            <p:spPr>
              <a:xfrm>
                <a:off x="5759339" y="4240008"/>
                <a:ext cx="526877" cy="1472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val f3"/>
                  <a:gd name="f8" fmla="?: f4 f0 1"/>
                  <a:gd name="f9" fmla="?: f5 f1 1"/>
                  <a:gd name="f10" fmla="?: f6 f2 1"/>
                  <a:gd name="f11" fmla="*/ f8 1 21600"/>
                  <a:gd name="f12" fmla="*/ f9 1 21600"/>
                  <a:gd name="f13" fmla="*/ 21600 f8 1"/>
                  <a:gd name="f14" fmla="*/ 21600 f9 1"/>
                  <a:gd name="f15" fmla="min f12 f11"/>
                  <a:gd name="f16" fmla="*/ f13 1 f10"/>
                  <a:gd name="f17" fmla="*/ f14 1 f10"/>
                  <a:gd name="f18" fmla="val f16"/>
                  <a:gd name="f19" fmla="val f17"/>
                  <a:gd name="f20" fmla="*/ f7 f15 1"/>
                  <a:gd name="f21" fmla="*/ f18 f15 1"/>
                  <a:gd name="f22" fmla="*/ f19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0" r="f21" b="f22"/>
                <a:pathLst>
                  <a:path fill="none">
                    <a:moveTo>
                      <a:pt x="f20" y="f20"/>
                    </a:moveTo>
                    <a:lnTo>
                      <a:pt x="f21" y="f22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endParaRPr>
              </a:p>
            </p:txBody>
          </p:sp>
          <p:sp>
            <p:nvSpPr>
              <p:cNvPr id="44" name="AutoShape 50"/>
              <p:cNvSpPr/>
              <p:nvPr/>
            </p:nvSpPr>
            <p:spPr>
              <a:xfrm rot="18599998">
                <a:off x="5492610" y="4241759"/>
                <a:ext cx="533451" cy="932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val f3"/>
                  <a:gd name="f8" fmla="?: f4 f0 1"/>
                  <a:gd name="f9" fmla="?: f5 f1 1"/>
                  <a:gd name="f10" fmla="?: f6 f2 1"/>
                  <a:gd name="f11" fmla="*/ f8 1 21600"/>
                  <a:gd name="f12" fmla="*/ f9 1 21600"/>
                  <a:gd name="f13" fmla="*/ 21600 f8 1"/>
                  <a:gd name="f14" fmla="*/ 21600 f9 1"/>
                  <a:gd name="f15" fmla="min f12 f11"/>
                  <a:gd name="f16" fmla="*/ f13 1 f10"/>
                  <a:gd name="f17" fmla="*/ f14 1 f10"/>
                  <a:gd name="f18" fmla="val f16"/>
                  <a:gd name="f19" fmla="val f17"/>
                  <a:gd name="f20" fmla="*/ f7 f15 1"/>
                  <a:gd name="f21" fmla="*/ f18 f15 1"/>
                  <a:gd name="f22" fmla="*/ f19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0" r="f21" b="f22"/>
                <a:pathLst>
                  <a:path fill="none">
                    <a:moveTo>
                      <a:pt x="f20" y="f20"/>
                    </a:moveTo>
                    <a:lnTo>
                      <a:pt x="f21" y="f22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endParaRPr>
              </a:p>
            </p:txBody>
          </p:sp>
        </p:grpSp>
        <p:sp>
          <p:nvSpPr>
            <p:cNvPr id="45" name="AutoShape 48"/>
            <p:cNvSpPr/>
            <p:nvPr/>
          </p:nvSpPr>
          <p:spPr>
            <a:xfrm rot="5400013">
              <a:off x="8115455" y="3466033"/>
              <a:ext cx="527636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46" name="Rectangle 47"/>
            <p:cNvSpPr/>
            <p:nvPr/>
          </p:nvSpPr>
          <p:spPr>
            <a:xfrm>
              <a:off x="6286216" y="4101239"/>
              <a:ext cx="527809" cy="287798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328742" y="4104147"/>
              <a:ext cx="527809" cy="287798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48" name="Rectangle 45"/>
            <p:cNvSpPr/>
            <p:nvPr/>
          </p:nvSpPr>
          <p:spPr>
            <a:xfrm>
              <a:off x="7333103" y="3057589"/>
              <a:ext cx="527809" cy="287798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49" name="AutoShape 44"/>
            <p:cNvSpPr/>
            <p:nvPr/>
          </p:nvSpPr>
          <p:spPr>
            <a:xfrm>
              <a:off x="6809664" y="4248046"/>
              <a:ext cx="527809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50" name="AutoShape 43"/>
            <p:cNvSpPr/>
            <p:nvPr/>
          </p:nvSpPr>
          <p:spPr>
            <a:xfrm>
              <a:off x="6286216" y="3201488"/>
              <a:ext cx="527809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51" name="AutoShape 42"/>
            <p:cNvSpPr/>
            <p:nvPr/>
          </p:nvSpPr>
          <p:spPr>
            <a:xfrm>
              <a:off x="6809664" y="3201488"/>
              <a:ext cx="527809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52" name="AutoShape 41"/>
            <p:cNvSpPr/>
            <p:nvPr/>
          </p:nvSpPr>
          <p:spPr>
            <a:xfrm>
              <a:off x="7856552" y="3201488"/>
              <a:ext cx="527809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53" name="AutoShape 40"/>
            <p:cNvSpPr/>
            <p:nvPr/>
          </p:nvSpPr>
          <p:spPr>
            <a:xfrm>
              <a:off x="7856552" y="4248046"/>
              <a:ext cx="527809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54" name="Text Box 39"/>
            <p:cNvSpPr txBox="1"/>
            <p:nvPr/>
          </p:nvSpPr>
          <p:spPr>
            <a:xfrm>
              <a:off x="6047759" y="4389037"/>
              <a:ext cx="1308606" cy="64537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1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0" i="1" u="none" strike="noStrike" kern="1200" cap="none" spc="0" baseline="-3000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1</a:t>
              </a:r>
              <a:endParaRPr lang="en-US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5" name="Text Box 38"/>
            <p:cNvSpPr txBox="1"/>
            <p:nvPr/>
          </p:nvSpPr>
          <p:spPr>
            <a:xfrm>
              <a:off x="7071384" y="4389037"/>
              <a:ext cx="1308606" cy="64537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1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0" i="1" u="none" strike="noStrike" kern="1200" cap="none" spc="0" baseline="-3000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2</a:t>
              </a:r>
              <a:endParaRPr lang="en-US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6" name="Text Box 37"/>
            <p:cNvSpPr txBox="1"/>
            <p:nvPr/>
          </p:nvSpPr>
          <p:spPr>
            <a:xfrm>
              <a:off x="7069930" y="2448552"/>
              <a:ext cx="1308606" cy="75293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1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0" i="1" u="none" strike="noStrike" kern="1200" cap="none" spc="0" baseline="-3000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3</a:t>
              </a:r>
              <a:endParaRPr lang="en-US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7" name="Text Box 36"/>
            <p:cNvSpPr txBox="1"/>
            <p:nvPr/>
          </p:nvSpPr>
          <p:spPr>
            <a:xfrm>
              <a:off x="5653726" y="5040227"/>
              <a:ext cx="2878942" cy="50292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1</a:t>
              </a: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=R</a:t>
              </a:r>
              <a:r>
                <a:rPr lang="en-US" sz="2400" b="1" i="1" u="none" strike="noStrike" kern="1200" cap="none" spc="0" baseline="-3000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2</a:t>
              </a: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=R</a:t>
              </a:r>
              <a:r>
                <a:rPr lang="en-US" sz="2400" b="1" i="1" u="none" strike="noStrike" kern="1200" cap="none" spc="0" baseline="-3000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3</a:t>
              </a: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=5 </a:t>
              </a:r>
              <a:r>
                <a:rPr lang="en-US" sz="2400" b="1" i="1" u="none" strike="noStrike" kern="1200" cap="none" spc="0" baseline="0" dirty="0" err="1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Ом</a:t>
              </a:r>
              <a:endPara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8" name="Text Box 35"/>
            <p:cNvSpPr txBox="1"/>
            <p:nvPr/>
          </p:nvSpPr>
          <p:spPr>
            <a:xfrm>
              <a:off x="4932529" y="5623102"/>
              <a:ext cx="1308606" cy="78491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Э</a:t>
              </a: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=__</a:t>
              </a:r>
              <a:endParaRPr lang="en-US" sz="2400" b="1" i="0" u="none" strike="noStrike" kern="1200" cap="none" spc="0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9" name="AutoShape 34"/>
            <p:cNvSpPr/>
            <p:nvPr/>
          </p:nvSpPr>
          <p:spPr>
            <a:xfrm rot="5400013">
              <a:off x="8115455" y="3984946"/>
              <a:ext cx="527636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</p:grpSp>
      <p:sp>
        <p:nvSpPr>
          <p:cNvPr id="60" name="Овал 59"/>
          <p:cNvSpPr/>
          <p:nvPr/>
        </p:nvSpPr>
        <p:spPr>
          <a:xfrm>
            <a:off x="5374179" y="3320892"/>
            <a:ext cx="121914" cy="1513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5374179" y="4423087"/>
            <a:ext cx="121914" cy="1513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5255619" y="3174524"/>
            <a:ext cx="360803" cy="4589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255619" y="4248002"/>
            <a:ext cx="344057" cy="526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093" y="3315027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611" y="4419528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997641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69732" y="1600047"/>
            <a:ext cx="9300908" cy="3924195"/>
            <a:chOff x="-180429" y="1511896"/>
            <a:chExt cx="9887059" cy="3708001"/>
          </a:xfrm>
        </p:grpSpPr>
        <p:sp>
          <p:nvSpPr>
            <p:cNvPr id="3" name="AutoShape 27"/>
            <p:cNvSpPr/>
            <p:nvPr/>
          </p:nvSpPr>
          <p:spPr>
            <a:xfrm>
              <a:off x="-180429" y="1511896"/>
              <a:ext cx="9887059" cy="3708001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grpSp>
          <p:nvGrpSpPr>
            <p:cNvPr id="4" name="Group 24"/>
            <p:cNvGrpSpPr/>
            <p:nvPr/>
          </p:nvGrpSpPr>
          <p:grpSpPr>
            <a:xfrm>
              <a:off x="601464" y="2285895"/>
              <a:ext cx="526109" cy="533451"/>
              <a:chOff x="601464" y="2285895"/>
              <a:chExt cx="526109" cy="533451"/>
            </a:xfrm>
          </p:grpSpPr>
          <p:sp>
            <p:nvSpPr>
              <p:cNvPr id="5" name="AutoShape 26"/>
              <p:cNvSpPr/>
              <p:nvPr/>
            </p:nvSpPr>
            <p:spPr>
              <a:xfrm>
                <a:off x="601464" y="2551889"/>
                <a:ext cx="526109" cy="1472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val f3"/>
                  <a:gd name="f8" fmla="?: f4 f0 1"/>
                  <a:gd name="f9" fmla="?: f5 f1 1"/>
                  <a:gd name="f10" fmla="?: f6 f2 1"/>
                  <a:gd name="f11" fmla="*/ f8 1 21600"/>
                  <a:gd name="f12" fmla="*/ f9 1 21600"/>
                  <a:gd name="f13" fmla="*/ 21600 f8 1"/>
                  <a:gd name="f14" fmla="*/ 21600 f9 1"/>
                  <a:gd name="f15" fmla="min f12 f11"/>
                  <a:gd name="f16" fmla="*/ f13 1 f10"/>
                  <a:gd name="f17" fmla="*/ f14 1 f10"/>
                  <a:gd name="f18" fmla="val f16"/>
                  <a:gd name="f19" fmla="val f17"/>
                  <a:gd name="f20" fmla="*/ f7 f15 1"/>
                  <a:gd name="f21" fmla="*/ f18 f15 1"/>
                  <a:gd name="f22" fmla="*/ f19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0" r="f21" b="f22"/>
                <a:pathLst>
                  <a:path fill="none">
                    <a:moveTo>
                      <a:pt x="f20" y="f20"/>
                    </a:moveTo>
                    <a:lnTo>
                      <a:pt x="f21" y="f22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endParaRPr>
              </a:p>
            </p:txBody>
          </p:sp>
          <p:sp>
            <p:nvSpPr>
              <p:cNvPr id="6" name="AutoShape 25"/>
              <p:cNvSpPr/>
              <p:nvPr/>
            </p:nvSpPr>
            <p:spPr>
              <a:xfrm rot="18599998">
                <a:off x="349582" y="2552159"/>
                <a:ext cx="533451" cy="923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val f3"/>
                  <a:gd name="f8" fmla="?: f4 f0 1"/>
                  <a:gd name="f9" fmla="?: f5 f1 1"/>
                  <a:gd name="f10" fmla="?: f6 f2 1"/>
                  <a:gd name="f11" fmla="*/ f8 1 21600"/>
                  <a:gd name="f12" fmla="*/ f9 1 21600"/>
                  <a:gd name="f13" fmla="*/ 21600 f8 1"/>
                  <a:gd name="f14" fmla="*/ 21600 f9 1"/>
                  <a:gd name="f15" fmla="min f12 f11"/>
                  <a:gd name="f16" fmla="*/ f13 1 f10"/>
                  <a:gd name="f17" fmla="*/ f14 1 f10"/>
                  <a:gd name="f18" fmla="val f16"/>
                  <a:gd name="f19" fmla="val f17"/>
                  <a:gd name="f20" fmla="*/ f7 f15 1"/>
                  <a:gd name="f21" fmla="*/ f18 f15 1"/>
                  <a:gd name="f22" fmla="*/ f19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0" r="f21" b="f22"/>
                <a:pathLst>
                  <a:path fill="none">
                    <a:moveTo>
                      <a:pt x="f20" y="f20"/>
                    </a:moveTo>
                    <a:lnTo>
                      <a:pt x="f21" y="f22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endParaRPr>
              </a:p>
            </p:txBody>
          </p:sp>
        </p:grpSp>
        <p:sp>
          <p:nvSpPr>
            <p:cNvPr id="7" name="Rectangle 23"/>
            <p:cNvSpPr/>
            <p:nvPr/>
          </p:nvSpPr>
          <p:spPr>
            <a:xfrm>
              <a:off x="1123212" y="2405822"/>
              <a:ext cx="527563" cy="289252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8" name="Rectangle 22"/>
            <p:cNvSpPr/>
            <p:nvPr/>
          </p:nvSpPr>
          <p:spPr>
            <a:xfrm>
              <a:off x="2169615" y="2408730"/>
              <a:ext cx="527563" cy="289252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9" name="Rectangle 21"/>
            <p:cNvSpPr/>
            <p:nvPr/>
          </p:nvSpPr>
          <p:spPr>
            <a:xfrm>
              <a:off x="3216017" y="2408730"/>
              <a:ext cx="527563" cy="289252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10" name="AutoShape 20"/>
            <p:cNvSpPr/>
            <p:nvPr/>
          </p:nvSpPr>
          <p:spPr>
            <a:xfrm>
              <a:off x="1646413" y="2556991"/>
              <a:ext cx="527563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11" name="AutoShape 19"/>
            <p:cNvSpPr/>
            <p:nvPr/>
          </p:nvSpPr>
          <p:spPr>
            <a:xfrm>
              <a:off x="2692816" y="2556991"/>
              <a:ext cx="527563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12" name="AutoShape 18"/>
            <p:cNvSpPr/>
            <p:nvPr/>
          </p:nvSpPr>
          <p:spPr>
            <a:xfrm>
              <a:off x="3739219" y="2556991"/>
              <a:ext cx="527563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13" name="AutoShape 17"/>
            <p:cNvSpPr/>
            <p:nvPr/>
          </p:nvSpPr>
          <p:spPr>
            <a:xfrm>
              <a:off x="3739219" y="3603549"/>
              <a:ext cx="527563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14" name="AutoShape 16"/>
            <p:cNvSpPr/>
            <p:nvPr/>
          </p:nvSpPr>
          <p:spPr>
            <a:xfrm>
              <a:off x="3216017" y="3603549"/>
              <a:ext cx="527563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15" name="AutoShape 15"/>
            <p:cNvSpPr/>
            <p:nvPr/>
          </p:nvSpPr>
          <p:spPr>
            <a:xfrm>
              <a:off x="2692816" y="3603549"/>
              <a:ext cx="527563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16" name="AutoShape 14"/>
            <p:cNvSpPr/>
            <p:nvPr/>
          </p:nvSpPr>
          <p:spPr>
            <a:xfrm>
              <a:off x="2169615" y="3603549"/>
              <a:ext cx="527563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17" name="AutoShape 13"/>
            <p:cNvSpPr/>
            <p:nvPr/>
          </p:nvSpPr>
          <p:spPr>
            <a:xfrm>
              <a:off x="1646413" y="3603549"/>
              <a:ext cx="527563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18" name="AutoShape 12"/>
            <p:cNvSpPr/>
            <p:nvPr/>
          </p:nvSpPr>
          <p:spPr>
            <a:xfrm>
              <a:off x="1123212" y="3603549"/>
              <a:ext cx="527563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grpSp>
          <p:nvGrpSpPr>
            <p:cNvPr id="19" name="Group 9"/>
            <p:cNvGrpSpPr/>
            <p:nvPr/>
          </p:nvGrpSpPr>
          <p:grpSpPr>
            <a:xfrm>
              <a:off x="601464" y="3332453"/>
              <a:ext cx="526109" cy="533451"/>
              <a:chOff x="601464" y="3332453"/>
              <a:chExt cx="526109" cy="533451"/>
            </a:xfrm>
          </p:grpSpPr>
          <p:sp>
            <p:nvSpPr>
              <p:cNvPr id="20" name="AutoShape 11"/>
              <p:cNvSpPr/>
              <p:nvPr/>
            </p:nvSpPr>
            <p:spPr>
              <a:xfrm>
                <a:off x="601464" y="3598438"/>
                <a:ext cx="526109" cy="1472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val f3"/>
                  <a:gd name="f8" fmla="?: f4 f0 1"/>
                  <a:gd name="f9" fmla="?: f5 f1 1"/>
                  <a:gd name="f10" fmla="?: f6 f2 1"/>
                  <a:gd name="f11" fmla="*/ f8 1 21600"/>
                  <a:gd name="f12" fmla="*/ f9 1 21600"/>
                  <a:gd name="f13" fmla="*/ 21600 f8 1"/>
                  <a:gd name="f14" fmla="*/ 21600 f9 1"/>
                  <a:gd name="f15" fmla="min f12 f11"/>
                  <a:gd name="f16" fmla="*/ f13 1 f10"/>
                  <a:gd name="f17" fmla="*/ f14 1 f10"/>
                  <a:gd name="f18" fmla="val f16"/>
                  <a:gd name="f19" fmla="val f17"/>
                  <a:gd name="f20" fmla="*/ f7 f15 1"/>
                  <a:gd name="f21" fmla="*/ f18 f15 1"/>
                  <a:gd name="f22" fmla="*/ f19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0" r="f21" b="f22"/>
                <a:pathLst>
                  <a:path fill="none">
                    <a:moveTo>
                      <a:pt x="f20" y="f20"/>
                    </a:moveTo>
                    <a:lnTo>
                      <a:pt x="f21" y="f22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endParaRPr>
              </a:p>
            </p:txBody>
          </p:sp>
          <p:sp>
            <p:nvSpPr>
              <p:cNvPr id="21" name="AutoShape 10"/>
              <p:cNvSpPr/>
              <p:nvPr/>
            </p:nvSpPr>
            <p:spPr>
              <a:xfrm rot="18599998">
                <a:off x="349582" y="3598717"/>
                <a:ext cx="533451" cy="923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val f3"/>
                  <a:gd name="f8" fmla="?: f4 f0 1"/>
                  <a:gd name="f9" fmla="?: f5 f1 1"/>
                  <a:gd name="f10" fmla="?: f6 f2 1"/>
                  <a:gd name="f11" fmla="*/ f8 1 21600"/>
                  <a:gd name="f12" fmla="*/ f9 1 21600"/>
                  <a:gd name="f13" fmla="*/ 21600 f8 1"/>
                  <a:gd name="f14" fmla="*/ 21600 f9 1"/>
                  <a:gd name="f15" fmla="min f12 f11"/>
                  <a:gd name="f16" fmla="*/ f13 1 f10"/>
                  <a:gd name="f17" fmla="*/ f14 1 f10"/>
                  <a:gd name="f18" fmla="val f16"/>
                  <a:gd name="f19" fmla="val f17"/>
                  <a:gd name="f20" fmla="*/ f7 f15 1"/>
                  <a:gd name="f21" fmla="*/ f18 f15 1"/>
                  <a:gd name="f22" fmla="*/ f19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0" r="f21" b="f22"/>
                <a:pathLst>
                  <a:path fill="none">
                    <a:moveTo>
                      <a:pt x="f20" y="f20"/>
                    </a:moveTo>
                    <a:lnTo>
                      <a:pt x="f21" y="f22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endParaRPr>
              </a:p>
            </p:txBody>
          </p:sp>
        </p:grpSp>
        <p:sp>
          <p:nvSpPr>
            <p:cNvPr id="22" name="AutoShape 8"/>
            <p:cNvSpPr/>
            <p:nvPr/>
          </p:nvSpPr>
          <p:spPr>
            <a:xfrm rot="5400013">
              <a:off x="4002238" y="3344811"/>
              <a:ext cx="527636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23" name="AutoShape 7"/>
            <p:cNvSpPr/>
            <p:nvPr/>
          </p:nvSpPr>
          <p:spPr>
            <a:xfrm rot="5400013">
              <a:off x="4002238" y="2821537"/>
              <a:ext cx="527636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24" name="Text Box 6"/>
            <p:cNvSpPr txBox="1"/>
            <p:nvPr/>
          </p:nvSpPr>
          <p:spPr>
            <a:xfrm>
              <a:off x="-180429" y="2820091"/>
              <a:ext cx="1308003" cy="50292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U</a:t>
              </a:r>
              <a:endPara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5" name="Text Box 5"/>
            <p:cNvSpPr txBox="1"/>
            <p:nvPr/>
          </p:nvSpPr>
          <p:spPr>
            <a:xfrm>
              <a:off x="81171" y="1793879"/>
              <a:ext cx="1569604" cy="61485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1</a:t>
              </a: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=8 </a:t>
              </a:r>
              <a:r>
                <a:rPr lang="en-US" sz="2400" b="1" i="1" u="none" strike="noStrike" kern="1200" cap="none" spc="0" baseline="0" dirty="0" err="1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Ом</a:t>
              </a:r>
              <a:endPara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6" name="Text Box 4"/>
            <p:cNvSpPr txBox="1"/>
            <p:nvPr/>
          </p:nvSpPr>
          <p:spPr>
            <a:xfrm>
              <a:off x="1650775" y="1793879"/>
              <a:ext cx="1569604" cy="61485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2</a:t>
              </a: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=3 </a:t>
              </a:r>
              <a:r>
                <a:rPr lang="en-US" sz="2400" b="1" i="1" u="none" strike="noStrike" kern="1200" cap="none" spc="0" baseline="0" dirty="0" err="1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Ом</a:t>
              </a:r>
              <a:endPara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7" name="Text Box 3"/>
            <p:cNvSpPr txBox="1"/>
            <p:nvPr/>
          </p:nvSpPr>
          <p:spPr>
            <a:xfrm>
              <a:off x="3220379" y="1793879"/>
              <a:ext cx="1831204" cy="61485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3</a:t>
              </a: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=15 </a:t>
              </a:r>
              <a:r>
                <a:rPr lang="en-US" sz="2400" b="1" i="1" u="none" strike="noStrike" kern="1200" cap="none" spc="0" baseline="0" dirty="0" err="1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Ом</a:t>
              </a:r>
              <a:endPara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28" name="Text Box 2"/>
            <p:cNvSpPr txBox="1"/>
            <p:nvPr/>
          </p:nvSpPr>
          <p:spPr>
            <a:xfrm>
              <a:off x="1227856" y="4050115"/>
              <a:ext cx="2616006" cy="112471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На участке №__</a:t>
              </a:r>
              <a:endParaRPr lang="ru-RU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-357222" y="200384"/>
            <a:ext cx="5000660" cy="11387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uFillTx/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0" i="0" u="none" strike="noStrike" kern="1200" cap="none" spc="0" baseline="0" dirty="0">
                <a:uFillTx/>
                <a:latin typeface="Times New Roman" pitchFamily="18" charset="0"/>
                <a:cs typeface="Times New Roman" pitchFamily="18" charset="0"/>
              </a:rPr>
              <a:t>На каком участке </a:t>
            </a:r>
            <a:r>
              <a:rPr lang="ru-RU" sz="2400" b="0" i="0" u="none" strike="noStrike" kern="1200" cap="none" spc="0" baseline="0" dirty="0" smtClean="0">
                <a:uFillTx/>
                <a:latin typeface="Times New Roman" pitchFamily="18" charset="0"/>
                <a:cs typeface="Times New Roman" pitchFamily="18" charset="0"/>
              </a:rPr>
              <a:t>цепи наименьшее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напряжение?</a:t>
            </a:r>
            <a:endParaRPr lang="ru-RU" sz="2400" b="0" i="0" u="none" strike="noStrike" kern="1200" cap="none" spc="0" baseline="0" dirty="0"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000" b="0" i="0" u="none" strike="noStrike" kern="1200" cap="none" spc="0" baseline="0" dirty="0">
              <a:uFillTx/>
              <a:latin typeface="Times New Roman" pitchFamily="18" charset="0"/>
              <a:ea typeface=""/>
              <a:cs typeface="Times New Roman" pitchFamily="18" charset="0"/>
            </a:endParaRPr>
          </a:p>
        </p:txBody>
      </p:sp>
      <p:sp>
        <p:nvSpPr>
          <p:cNvPr id="30" name="Прямоугольник 56"/>
          <p:cNvSpPr/>
          <p:nvPr/>
        </p:nvSpPr>
        <p:spPr>
          <a:xfrm>
            <a:off x="4653679" y="194878"/>
            <a:ext cx="4253613" cy="94179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0" cap="none" spc="0" baseline="0" dirty="0">
                <a:uFillTx/>
                <a:latin typeface="Times New Roman" pitchFamily="18" charset="0"/>
                <a:ea typeface="Calibri" pitchFamily="34"/>
                <a:cs typeface="Times New Roman" pitchFamily="18" charset="0"/>
              </a:rPr>
              <a:t>5</a:t>
            </a:r>
            <a:r>
              <a:rPr lang="ru-RU" sz="2400" b="0" i="0" u="none" strike="noStrike" kern="1200" cap="none" spc="0" baseline="0" dirty="0">
                <a:uFillTx/>
                <a:latin typeface="Times New Roman" pitchFamily="18" charset="0"/>
                <a:ea typeface="Calibri" pitchFamily="34"/>
                <a:cs typeface="Times New Roman" pitchFamily="18" charset="0"/>
              </a:rPr>
              <a:t>. </a:t>
            </a:r>
            <a:r>
              <a:rPr lang="ru-RU" sz="2400" b="0" i="0" u="none" strike="noStrike" kern="1200" cap="none" spc="0" baseline="0" dirty="0">
                <a:uFillTx/>
                <a:latin typeface="Times New Roman" pitchFamily="18" charset="0"/>
                <a:cs typeface="Times New Roman" pitchFamily="18" charset="0"/>
              </a:rPr>
              <a:t>Укажите верное равенство для данной </a:t>
            </a:r>
            <a:r>
              <a:rPr lang="ru-RU" sz="2400" b="0" i="0" u="none" strike="noStrike" kern="1200" cap="none" spc="0" baseline="0" dirty="0" smtClean="0">
                <a:uFillTx/>
                <a:latin typeface="Times New Roman" pitchFamily="18" charset="0"/>
                <a:cs typeface="Times New Roman" pitchFamily="18" charset="0"/>
              </a:rPr>
              <a:t>цепи</a:t>
            </a:r>
            <a:r>
              <a:rPr lang="ru-RU" sz="2400" b="0" i="0" u="none" strike="noStrike" kern="1200" cap="none" spc="0" baseline="0" dirty="0" smtClean="0">
                <a:uFillTx/>
                <a:latin typeface="Arial"/>
              </a:rPr>
              <a:t>.</a:t>
            </a:r>
            <a:endParaRPr lang="ru-RU" sz="1400" b="0" i="0" u="none" strike="noStrike" kern="1200" cap="none" spc="0" baseline="0" dirty="0">
              <a:uFillTx/>
              <a:latin typeface="Arial"/>
              <a:ea typeface="Calibri" pitchFamily="34"/>
              <a:cs typeface="Times New Roman" pitchFamily="18"/>
            </a:endParaRPr>
          </a:p>
        </p:txBody>
      </p:sp>
      <p:sp>
        <p:nvSpPr>
          <p:cNvPr id="31" name="Прямоугольник 74"/>
          <p:cNvSpPr/>
          <p:nvPr/>
        </p:nvSpPr>
        <p:spPr>
          <a:xfrm>
            <a:off x="473406" y="4786322"/>
            <a:ext cx="8670594" cy="15696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i="0" u="none" strike="noStrike" kern="0" cap="none" spc="0" baseline="0" dirty="0">
                <a:uFillTx/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2400" i="0" u="none" strike="noStrike" kern="1200" cap="none" spc="0" baseline="0" dirty="0"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0" u="none" strike="noStrike" kern="1200" cap="none" spc="0" baseline="0" dirty="0">
                <a:uFillTx/>
                <a:latin typeface="Times New Roman" pitchFamily="18" charset="0"/>
                <a:cs typeface="Times New Roman" pitchFamily="18" charset="0"/>
              </a:rPr>
              <a:t>Несколько одинаковых резисторов сопротивлением R=30 Ом каждый соединены параллельно, эквивалентное сопротивление цепи R</a:t>
            </a:r>
            <a:r>
              <a:rPr lang="ru-RU" sz="2400" i="0" u="none" strike="noStrike" kern="1200" cap="none" spc="0" baseline="-25000" dirty="0">
                <a:uFillTx/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i="0" u="none" strike="noStrike" kern="1200" cap="none" spc="0" baseline="0" dirty="0">
                <a:uFillTx/>
                <a:latin typeface="Times New Roman" pitchFamily="18" charset="0"/>
                <a:cs typeface="Times New Roman" pitchFamily="18" charset="0"/>
              </a:rPr>
              <a:t>=6 Ом. Определите эквивалентное сопротивление цепи при подключении параллельно ещё одного резистора.</a:t>
            </a:r>
          </a:p>
        </p:txBody>
      </p:sp>
      <p:sp>
        <p:nvSpPr>
          <p:cNvPr id="35" name="Rectangle 28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sp>
        <p:nvSpPr>
          <p:cNvPr id="36" name="Rectangle 53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sp>
        <p:nvSpPr>
          <p:cNvPr id="37" name="Rectangle 37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sp>
        <p:nvSpPr>
          <p:cNvPr id="38" name="Rectangle 66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sp>
        <p:nvSpPr>
          <p:cNvPr id="39" name="Rectangle 37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sp>
        <p:nvSpPr>
          <p:cNvPr id="40" name="Rectangle 66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sp>
        <p:nvSpPr>
          <p:cNvPr id="41" name="Rectangle 95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292934"/>
              </a:solidFill>
              <a:uFillTx/>
              <a:latin typeface="Arial"/>
            </a:endParaRPr>
          </a:p>
        </p:txBody>
      </p:sp>
      <p:sp>
        <p:nvSpPr>
          <p:cNvPr id="42" name="Rectangle 28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3" name="Rectangle 53"/>
          <p:cNvSpPr/>
          <p:nvPr/>
        </p:nvSpPr>
        <p:spPr>
          <a:xfrm>
            <a:off x="143368" y="-23377"/>
            <a:ext cx="184731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44" name="Group 34"/>
          <p:cNvGrpSpPr/>
          <p:nvPr/>
        </p:nvGrpSpPr>
        <p:grpSpPr>
          <a:xfrm>
            <a:off x="4202282" y="1600047"/>
            <a:ext cx="9305208" cy="3924195"/>
            <a:chOff x="4473546" y="1511896"/>
            <a:chExt cx="9891631" cy="3708001"/>
          </a:xfrm>
        </p:grpSpPr>
        <p:sp>
          <p:nvSpPr>
            <p:cNvPr id="45" name="AutoShape 52"/>
            <p:cNvSpPr/>
            <p:nvPr/>
          </p:nvSpPr>
          <p:spPr>
            <a:xfrm>
              <a:off x="4473546" y="1511896"/>
              <a:ext cx="9891631" cy="3708001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grpSp>
          <p:nvGrpSpPr>
            <p:cNvPr id="46" name="Group 49"/>
            <p:cNvGrpSpPr/>
            <p:nvPr/>
          </p:nvGrpSpPr>
          <p:grpSpPr>
            <a:xfrm>
              <a:off x="5258714" y="2296073"/>
              <a:ext cx="526356" cy="533451"/>
              <a:chOff x="5258714" y="2296073"/>
              <a:chExt cx="526356" cy="533451"/>
            </a:xfrm>
          </p:grpSpPr>
          <p:sp>
            <p:nvSpPr>
              <p:cNvPr id="47" name="AutoShape 51"/>
              <p:cNvSpPr/>
              <p:nvPr/>
            </p:nvSpPr>
            <p:spPr>
              <a:xfrm>
                <a:off x="5258714" y="2562066"/>
                <a:ext cx="526356" cy="1472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val f3"/>
                  <a:gd name="f8" fmla="?: f4 f0 1"/>
                  <a:gd name="f9" fmla="?: f5 f1 1"/>
                  <a:gd name="f10" fmla="?: f6 f2 1"/>
                  <a:gd name="f11" fmla="*/ f8 1 21600"/>
                  <a:gd name="f12" fmla="*/ f9 1 21600"/>
                  <a:gd name="f13" fmla="*/ 21600 f8 1"/>
                  <a:gd name="f14" fmla="*/ 21600 f9 1"/>
                  <a:gd name="f15" fmla="min f12 f11"/>
                  <a:gd name="f16" fmla="*/ f13 1 f10"/>
                  <a:gd name="f17" fmla="*/ f14 1 f10"/>
                  <a:gd name="f18" fmla="val f16"/>
                  <a:gd name="f19" fmla="val f17"/>
                  <a:gd name="f20" fmla="*/ f7 f15 1"/>
                  <a:gd name="f21" fmla="*/ f18 f15 1"/>
                  <a:gd name="f22" fmla="*/ f19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0" r="f21" b="f22"/>
                <a:pathLst>
                  <a:path fill="none">
                    <a:moveTo>
                      <a:pt x="f20" y="f20"/>
                    </a:moveTo>
                    <a:lnTo>
                      <a:pt x="f21" y="f22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endParaRPr>
              </a:p>
            </p:txBody>
          </p:sp>
          <p:sp>
            <p:nvSpPr>
              <p:cNvPr id="48" name="AutoShape 50"/>
              <p:cNvSpPr/>
              <p:nvPr/>
            </p:nvSpPr>
            <p:spPr>
              <a:xfrm rot="18599998">
                <a:off x="5006841" y="2562337"/>
                <a:ext cx="533451" cy="923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val f3"/>
                  <a:gd name="f8" fmla="?: f4 f0 1"/>
                  <a:gd name="f9" fmla="?: f5 f1 1"/>
                  <a:gd name="f10" fmla="?: f6 f2 1"/>
                  <a:gd name="f11" fmla="*/ f8 1 21600"/>
                  <a:gd name="f12" fmla="*/ f9 1 21600"/>
                  <a:gd name="f13" fmla="*/ 21600 f8 1"/>
                  <a:gd name="f14" fmla="*/ 21600 f9 1"/>
                  <a:gd name="f15" fmla="min f12 f11"/>
                  <a:gd name="f16" fmla="*/ f13 1 f10"/>
                  <a:gd name="f17" fmla="*/ f14 1 f10"/>
                  <a:gd name="f18" fmla="val f16"/>
                  <a:gd name="f19" fmla="val f17"/>
                  <a:gd name="f20" fmla="*/ f7 f15 1"/>
                  <a:gd name="f21" fmla="*/ f18 f15 1"/>
                  <a:gd name="f22" fmla="*/ f19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0" r="f21" b="f22"/>
                <a:pathLst>
                  <a:path fill="none">
                    <a:moveTo>
                      <a:pt x="f20" y="f20"/>
                    </a:moveTo>
                    <a:lnTo>
                      <a:pt x="f21" y="f22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endParaRPr>
              </a:p>
            </p:txBody>
          </p:sp>
        </p:grpSp>
        <p:grpSp>
          <p:nvGrpSpPr>
            <p:cNvPr id="49" name="Group 46"/>
            <p:cNvGrpSpPr/>
            <p:nvPr/>
          </p:nvGrpSpPr>
          <p:grpSpPr>
            <a:xfrm>
              <a:off x="5258714" y="3332453"/>
              <a:ext cx="526356" cy="533451"/>
              <a:chOff x="5258714" y="3332453"/>
              <a:chExt cx="526356" cy="533451"/>
            </a:xfrm>
          </p:grpSpPr>
          <p:sp>
            <p:nvSpPr>
              <p:cNvPr id="50" name="AutoShape 48"/>
              <p:cNvSpPr/>
              <p:nvPr/>
            </p:nvSpPr>
            <p:spPr>
              <a:xfrm>
                <a:off x="5258714" y="3598438"/>
                <a:ext cx="526356" cy="1472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val f3"/>
                  <a:gd name="f8" fmla="?: f4 f0 1"/>
                  <a:gd name="f9" fmla="?: f5 f1 1"/>
                  <a:gd name="f10" fmla="?: f6 f2 1"/>
                  <a:gd name="f11" fmla="*/ f8 1 21600"/>
                  <a:gd name="f12" fmla="*/ f9 1 21600"/>
                  <a:gd name="f13" fmla="*/ 21600 f8 1"/>
                  <a:gd name="f14" fmla="*/ 21600 f9 1"/>
                  <a:gd name="f15" fmla="min f12 f11"/>
                  <a:gd name="f16" fmla="*/ f13 1 f10"/>
                  <a:gd name="f17" fmla="*/ f14 1 f10"/>
                  <a:gd name="f18" fmla="val f16"/>
                  <a:gd name="f19" fmla="val f17"/>
                  <a:gd name="f20" fmla="*/ f7 f15 1"/>
                  <a:gd name="f21" fmla="*/ f18 f15 1"/>
                  <a:gd name="f22" fmla="*/ f19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0" r="f21" b="f22"/>
                <a:pathLst>
                  <a:path fill="none">
                    <a:moveTo>
                      <a:pt x="f20" y="f20"/>
                    </a:moveTo>
                    <a:lnTo>
                      <a:pt x="f21" y="f22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endParaRPr>
              </a:p>
            </p:txBody>
          </p:sp>
          <p:sp>
            <p:nvSpPr>
              <p:cNvPr id="51" name="AutoShape 47"/>
              <p:cNvSpPr/>
              <p:nvPr/>
            </p:nvSpPr>
            <p:spPr>
              <a:xfrm rot="18599998">
                <a:off x="5006841" y="3598717"/>
                <a:ext cx="533451" cy="923"/>
              </a:xfrm>
              <a:custGeom>
                <a:avLst/>
                <a:gdLst>
                  <a:gd name="f0" fmla="val w"/>
                  <a:gd name="f1" fmla="val h"/>
                  <a:gd name="f2" fmla="val ss"/>
                  <a:gd name="f3" fmla="val 0"/>
                  <a:gd name="f4" fmla="abs f0"/>
                  <a:gd name="f5" fmla="abs f1"/>
                  <a:gd name="f6" fmla="abs f2"/>
                  <a:gd name="f7" fmla="val f3"/>
                  <a:gd name="f8" fmla="?: f4 f0 1"/>
                  <a:gd name="f9" fmla="?: f5 f1 1"/>
                  <a:gd name="f10" fmla="?: f6 f2 1"/>
                  <a:gd name="f11" fmla="*/ f8 1 21600"/>
                  <a:gd name="f12" fmla="*/ f9 1 21600"/>
                  <a:gd name="f13" fmla="*/ 21600 f8 1"/>
                  <a:gd name="f14" fmla="*/ 21600 f9 1"/>
                  <a:gd name="f15" fmla="min f12 f11"/>
                  <a:gd name="f16" fmla="*/ f13 1 f10"/>
                  <a:gd name="f17" fmla="*/ f14 1 f10"/>
                  <a:gd name="f18" fmla="val f16"/>
                  <a:gd name="f19" fmla="val f17"/>
                  <a:gd name="f20" fmla="*/ f7 f15 1"/>
                  <a:gd name="f21" fmla="*/ f18 f15 1"/>
                  <a:gd name="f22" fmla="*/ f19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0" r="f21" b="f22"/>
                <a:pathLst>
                  <a:path fill="none">
                    <a:moveTo>
                      <a:pt x="f20" y="f20"/>
                    </a:moveTo>
                    <a:lnTo>
                      <a:pt x="f21" y="f22"/>
                    </a:lnTo>
                  </a:path>
                </a:pathLst>
              </a:custGeom>
              <a:noFill/>
              <a:ln w="12701">
                <a:solidFill>
                  <a:srgbClr val="000000"/>
                </a:solidFill>
                <a:prstDash val="solid"/>
                <a:round/>
              </a:ln>
            </p:spPr>
            <p:txBody>
              <a:bodyPr vert="horz" wrap="square" lIns="91440" tIns="45720" rIns="91440" bIns="4572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ru-RU" sz="2400" b="0" i="0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endParaRPr>
              </a:p>
            </p:txBody>
          </p:sp>
        </p:grpSp>
        <p:sp>
          <p:nvSpPr>
            <p:cNvPr id="52" name="AutoShape 45"/>
            <p:cNvSpPr/>
            <p:nvPr/>
          </p:nvSpPr>
          <p:spPr>
            <a:xfrm rot="5400013">
              <a:off x="6565959" y="3344811"/>
              <a:ext cx="527636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53" name="AutoShape 44"/>
            <p:cNvSpPr/>
            <p:nvPr/>
          </p:nvSpPr>
          <p:spPr>
            <a:xfrm rot="5400013">
              <a:off x="6564505" y="2821537"/>
              <a:ext cx="527636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54" name="AutoShape 43"/>
            <p:cNvSpPr/>
            <p:nvPr/>
          </p:nvSpPr>
          <p:spPr>
            <a:xfrm>
              <a:off x="6305601" y="3603549"/>
              <a:ext cx="527809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55" name="AutoShape 42"/>
            <p:cNvSpPr/>
            <p:nvPr/>
          </p:nvSpPr>
          <p:spPr>
            <a:xfrm>
              <a:off x="6305601" y="2556991"/>
              <a:ext cx="527809" cy="1453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abs f0"/>
                <a:gd name="f5" fmla="abs f1"/>
                <a:gd name="f6" fmla="abs f2"/>
                <a:gd name="f7" fmla="val f3"/>
                <a:gd name="f8" fmla="?: f4 f0 1"/>
                <a:gd name="f9" fmla="?: f5 f1 1"/>
                <a:gd name="f10" fmla="?: f6 f2 1"/>
                <a:gd name="f11" fmla="*/ f8 1 21600"/>
                <a:gd name="f12" fmla="*/ f9 1 21600"/>
                <a:gd name="f13" fmla="*/ 21600 f8 1"/>
                <a:gd name="f14" fmla="*/ 21600 f9 1"/>
                <a:gd name="f15" fmla="min f12 f11"/>
                <a:gd name="f16" fmla="*/ f13 1 f10"/>
                <a:gd name="f17" fmla="*/ f14 1 f10"/>
                <a:gd name="f18" fmla="val f16"/>
                <a:gd name="f19" fmla="val f17"/>
                <a:gd name="f20" fmla="*/ f7 f15 1"/>
                <a:gd name="f21" fmla="*/ f18 f15 1"/>
                <a:gd name="f22" fmla="*/ f19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0" r="f21" b="f22"/>
              <a:pathLst>
                <a:path fill="none">
                  <a:moveTo>
                    <a:pt x="f20" y="f20"/>
                  </a:moveTo>
                  <a:lnTo>
                    <a:pt x="f21" y="f22"/>
                  </a:lnTo>
                </a:path>
              </a:pathLst>
            </a:custGeom>
            <a:noFill/>
            <a:ln w="12701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56" name="Rectangle 41"/>
            <p:cNvSpPr/>
            <p:nvPr/>
          </p:nvSpPr>
          <p:spPr>
            <a:xfrm>
              <a:off x="5782162" y="3455289"/>
              <a:ext cx="527809" cy="289252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57" name="Rectangle 40"/>
            <p:cNvSpPr/>
            <p:nvPr/>
          </p:nvSpPr>
          <p:spPr>
            <a:xfrm>
              <a:off x="5782162" y="2413092"/>
              <a:ext cx="527809" cy="289252"/>
            </a:xfrm>
            <a:prstGeom prst="rect">
              <a:avLst/>
            </a:prstGeom>
            <a:solidFill>
              <a:srgbClr val="FFFFFF"/>
            </a:solidFill>
            <a:ln w="12701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  <p:sp>
          <p:nvSpPr>
            <p:cNvPr id="58" name="Text Box 39"/>
            <p:cNvSpPr txBox="1"/>
            <p:nvPr/>
          </p:nvSpPr>
          <p:spPr>
            <a:xfrm>
              <a:off x="5520443" y="1793879"/>
              <a:ext cx="1308606" cy="50292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1</a:t>
              </a:r>
              <a:endPara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59" name="Text Box 38"/>
            <p:cNvSpPr txBox="1"/>
            <p:nvPr/>
          </p:nvSpPr>
          <p:spPr>
            <a:xfrm>
              <a:off x="4473546" y="2840437"/>
              <a:ext cx="1308606" cy="50292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0" i="1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U</a:t>
              </a:r>
              <a:endParaRPr lang="en-US" sz="24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0" name="Text Box 37"/>
            <p:cNvSpPr txBox="1"/>
            <p:nvPr/>
          </p:nvSpPr>
          <p:spPr>
            <a:xfrm>
              <a:off x="5520443" y="3645101"/>
              <a:ext cx="1308606" cy="74482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2</a:t>
              </a:r>
              <a:endPara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1" name="Text Box 36"/>
            <p:cNvSpPr txBox="1"/>
            <p:nvPr/>
          </p:nvSpPr>
          <p:spPr>
            <a:xfrm>
              <a:off x="7090769" y="1793879"/>
              <a:ext cx="2617223" cy="342600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0" compatLnSpc="1"/>
            <a:lstStyle/>
            <a:p>
              <a:pPr marL="457200" marR="0" lvl="0" indent="-45720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Calibri"/>
                <a:buAutoNum type="arabicPeriod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U</a:t>
              </a:r>
              <a:r>
                <a:rPr lang="en-US" sz="2400" b="1" i="1" u="none" strike="noStrike" kern="1200" cap="none" spc="0" baseline="-3000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1</a:t>
              </a: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=U</a:t>
              </a:r>
              <a:r>
                <a:rPr lang="en-US" sz="2400" b="1" i="1" u="none" strike="noStrike" kern="1200" cap="none" spc="0" baseline="-3000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2</a:t>
              </a: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=U</a:t>
              </a:r>
              <a:endParaRPr lang="ru-RU" sz="24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Calibri" pitchFamily="34"/>
                <a:cs typeface="Times New Roman" pitchFamily="18"/>
              </a:endParaRPr>
            </a:p>
            <a:p>
              <a:pPr marL="457200" marR="0" lvl="0" indent="-45720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Calibri"/>
                <a:buAutoNum type="arabicPeriod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457200" marR="0" lvl="0" indent="-45720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Calibri"/>
                <a:buAutoNum type="arabicPeriod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R</a:t>
              </a:r>
              <a:r>
                <a:rPr lang="en-US" sz="2400" b="1" i="1" u="none" strike="noStrike" kern="1200" cap="none" spc="0" baseline="-3000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Э</a:t>
              </a: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</a:t>
              </a:r>
              <a:endParaRPr lang="ru-RU" sz="2400" b="1" i="1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Calibri" pitchFamily="34"/>
                <a:cs typeface="Times New Roman" pitchFamily="18"/>
              </a:endParaRPr>
            </a:p>
            <a:p>
              <a:pPr marL="457200" marR="0" lvl="0" indent="-45720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Calibri"/>
                <a:buAutoNum type="arabicPeriod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457200" marR="0" lvl="0" indent="-45720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Calibri"/>
                <a:buAutoNum type="arabicPeriod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I</a:t>
              </a:r>
              <a:r>
                <a:rPr lang="en-US" sz="2400" b="1" i="1" u="none" strike="noStrike" kern="1200" cap="none" spc="0" baseline="-3000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1</a:t>
              </a: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=I</a:t>
              </a:r>
              <a:r>
                <a:rPr lang="en-US" sz="2400" b="1" i="1" u="none" strike="noStrike" kern="1200" cap="none" spc="0" baseline="-3000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2</a:t>
              </a: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=I</a:t>
              </a:r>
              <a:endPara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457200" marR="0" lvl="0" indent="-45720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Calibri"/>
                <a:buAutoNum type="arabicPeriod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I=I</a:t>
              </a:r>
              <a:r>
                <a:rPr lang="en-US" sz="2400" b="1" i="1" u="none" strike="noStrike" kern="1200" cap="none" spc="0" baseline="-3000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1</a:t>
              </a:r>
              <a:r>
                <a:rPr lang="en-US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+I</a:t>
              </a:r>
              <a:r>
                <a:rPr lang="en-US" sz="2400" b="1" i="1" u="none" strike="noStrike" kern="1200" cap="none" spc="0" baseline="-3000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2</a:t>
              </a:r>
              <a:endPara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  <a:p>
              <a:pPr marL="457200" marR="0" lvl="0" indent="-45720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Calibri"/>
                <a:buAutoNum type="arabicPeriod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62" name="Text Box 35"/>
            <p:cNvSpPr txBox="1"/>
            <p:nvPr/>
          </p:nvSpPr>
          <p:spPr>
            <a:xfrm>
              <a:off x="5867942" y="4050115"/>
              <a:ext cx="2989447" cy="112471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400" b="1" i="1" u="none" strike="noStrike" kern="1200" cap="none" spc="0" baseline="0" dirty="0">
                  <a:solidFill>
                    <a:srgbClr val="000000"/>
                  </a:solidFill>
                  <a:uFillTx/>
                  <a:latin typeface="Times New Roman" pitchFamily="18"/>
                  <a:ea typeface="Calibri" pitchFamily="34"/>
                  <a:cs typeface="Times New Roman" pitchFamily="18"/>
                </a:rPr>
                <a:t>Неравенство №__</a:t>
              </a:r>
              <a:endParaRPr lang="ru-RU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3" name="Прямоугольник 117"/>
              <p:cNvSpPr/>
              <p:nvPr/>
            </p:nvSpPr>
            <p:spPr>
              <a:xfrm>
                <a:off x="7683123" y="2590725"/>
                <a:ext cx="1009635" cy="656205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>
                              <a:latin typeface="Cambria Math"/>
                            </a:rPr>
                            <m:t>⋅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i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1800" b="0" i="0" u="none" strike="noStrike" kern="1200" cap="none" spc="0" baseline="0" dirty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Calibri"/>
                </a:endParaRPr>
              </a:p>
            </p:txBody>
          </p:sp>
        </mc:Choice>
        <mc:Fallback>
          <p:sp>
            <p:nvSpPr>
              <p:cNvPr id="63" name="Прямоугольник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123" y="2590725"/>
                <a:ext cx="1009635" cy="6562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  <a:prstDash val="solid"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Овал 63"/>
          <p:cNvSpPr/>
          <p:nvPr/>
        </p:nvSpPr>
        <p:spPr>
          <a:xfrm>
            <a:off x="518814" y="2631190"/>
            <a:ext cx="121914" cy="1513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520748" y="3744144"/>
            <a:ext cx="121914" cy="1513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879945" y="2637350"/>
            <a:ext cx="121914" cy="1513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877223" y="3732589"/>
            <a:ext cx="121914" cy="1513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97994" y="2484935"/>
            <a:ext cx="363554" cy="433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97994" y="3592512"/>
            <a:ext cx="363554" cy="433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05" y="2628639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4" y="3733607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4773097" y="2495706"/>
            <a:ext cx="363554" cy="433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4773097" y="3592512"/>
            <a:ext cx="363554" cy="433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137" y="2636259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947" y="3731498"/>
            <a:ext cx="161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666481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1283</Words>
  <Application>Microsoft Office PowerPoint</Application>
  <PresentationFormat>Экран (4:3)</PresentationFormat>
  <Paragraphs>443</Paragraphs>
  <Slides>55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7" baseType="lpstr">
      <vt:lpstr>Тема Office</vt:lpstr>
      <vt:lpstr>Документ</vt:lpstr>
      <vt:lpstr>Тема урока: «Смешанное соединение сопротивлений».</vt:lpstr>
      <vt:lpstr>Вариант 1</vt:lpstr>
      <vt:lpstr>Слайд 3</vt:lpstr>
      <vt:lpstr>Вариант 2</vt:lpstr>
      <vt:lpstr>Слайд 5</vt:lpstr>
      <vt:lpstr>Вариант 3</vt:lpstr>
      <vt:lpstr>Слайд 7</vt:lpstr>
      <vt:lpstr>Вариант 4</vt:lpstr>
      <vt:lpstr>Слайд 9</vt:lpstr>
      <vt:lpstr>Вариант 5</vt:lpstr>
      <vt:lpstr>Слайд 11</vt:lpstr>
      <vt:lpstr>Повторим свойства последовательного и параллельного соединения сопротивлений</vt:lpstr>
      <vt:lpstr>Слайд 13</vt:lpstr>
      <vt:lpstr>Последовательное  соединение</vt:lpstr>
      <vt:lpstr>Слайд 15</vt:lpstr>
      <vt:lpstr>Слайд 16</vt:lpstr>
      <vt:lpstr>Слайд 17</vt:lpstr>
      <vt:lpstr>Параллельное соединение</vt:lpstr>
      <vt:lpstr>Параллельное соединение</vt:lpstr>
      <vt:lpstr>Параллельное соединение.</vt:lpstr>
      <vt:lpstr>Параллельное соединение.</vt:lpstr>
      <vt:lpstr>Параллельное соединение.</vt:lpstr>
      <vt:lpstr>Слайд 23</vt:lpstr>
      <vt:lpstr>Слайд 24</vt:lpstr>
      <vt:lpstr>Имеется цепь со смешанным соединением сопротивлений</vt:lpstr>
      <vt:lpstr>Обозначим электрические узлы.</vt:lpstr>
      <vt:lpstr>Слайд 27</vt:lpstr>
      <vt:lpstr>Слайд 28</vt:lpstr>
      <vt:lpstr>Сопротивления R1,2,3 и R4 соединены последовательно</vt:lpstr>
      <vt:lpstr>Внимание!</vt:lpstr>
      <vt:lpstr>Определим общий ток в цепи</vt:lpstr>
      <vt:lpstr>Этот же ток протекает в следующей схеме</vt:lpstr>
      <vt:lpstr>Определим напряжение на участках с сопротивлением R1,2,3 и R4</vt:lpstr>
      <vt:lpstr>Проверка</vt:lpstr>
      <vt:lpstr>Напряжение U1,2,3 соответствует напряжению между точками a и б.</vt:lpstr>
      <vt:lpstr>Определим токи ɪ1,2 и ɪ3</vt:lpstr>
      <vt:lpstr>Определим напряжение на участках с сопротивлением R1 и R2 </vt:lpstr>
      <vt:lpstr>Ответы:</vt:lpstr>
      <vt:lpstr>Дополнительная задача</vt:lpstr>
      <vt:lpstr>Сопротивление R3 и R4 соединены параллельно</vt:lpstr>
      <vt:lpstr>Сопротивления R2 и R3,4  соединены последовательно</vt:lpstr>
      <vt:lpstr>Сопротивления R1 и R2,3,4 соединены параллельно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Таблица</vt:lpstr>
      <vt:lpstr>Слайд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Катерина</dc:creator>
  <cp:lastModifiedBy>Наталия</cp:lastModifiedBy>
  <cp:revision>251</cp:revision>
  <dcterms:created xsi:type="dcterms:W3CDTF">2015-11-04T08:52:02Z</dcterms:created>
  <dcterms:modified xsi:type="dcterms:W3CDTF">2016-01-27T18:14:26Z</dcterms:modified>
</cp:coreProperties>
</file>