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1" r:id="rId2"/>
    <p:sldId id="273" r:id="rId3"/>
    <p:sldId id="274" r:id="rId4"/>
    <p:sldId id="275" r:id="rId5"/>
    <p:sldId id="276" r:id="rId6"/>
    <p:sldId id="285" r:id="rId7"/>
    <p:sldId id="278" r:id="rId8"/>
    <p:sldId id="279" r:id="rId9"/>
    <p:sldId id="280" r:id="rId10"/>
    <p:sldId id="281" r:id="rId11"/>
    <p:sldId id="282" r:id="rId12"/>
    <p:sldId id="283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A079-FF21-4E37-B62B-52135438D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30CF-9B13-4C7D-AF82-C0F90320E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BEC6-B259-4408-9224-E5CC186AC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CDEE-9BEC-4594-874D-5A5D8FD4F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2C35-4DC1-4D49-9B0C-CB0988F18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28DC-ECE2-4466-91F0-85974EB6E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E2B8-C7C4-4F58-B24C-E30A905A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B56A-5710-4503-A24E-4518EF6C9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FCA-F9BD-4FBD-9979-61B4EA6D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61CF-DD6D-4300-99B2-380B7CC52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F063-E44C-460E-B9D5-E75CD765A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65CE807-EF54-4EAE-9036-E69B8E344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80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8640"/>
            <a:ext cx="8280920" cy="792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ГБПОУ  Республики Тыва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</a:rPr>
              <a:t>Ак-Довуракский</a:t>
            </a:r>
            <a:r>
              <a:rPr lang="ru-RU" sz="2400" b="1" dirty="0" smtClean="0">
                <a:solidFill>
                  <a:srgbClr val="002060"/>
                </a:solidFill>
              </a:rPr>
              <a:t> горный техникум»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7212013"/>
            <a:ext cx="2143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eleport2001.ru/files/teleport/images/2014/04/11/istor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3888432" cy="29163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5085184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Жуковская Галина Федоровна  преподаватель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истории и обществознания.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19675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ПРЕЗЕНТАЦИЯ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</a:rPr>
              <a:t>о предмету: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84" name="Picture 12" descr="http://xn--e1axtu.com/images/c/cf/%D0%9A%D0%B0%D0%B2%D1%8B%D1%87%D0%BA%D0%B8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284984"/>
            <a:ext cx="2825019" cy="1465735"/>
          </a:xfrm>
          <a:prstGeom prst="rect">
            <a:avLst/>
          </a:prstGeom>
          <a:noFill/>
        </p:spPr>
      </p:pic>
      <p:pic>
        <p:nvPicPr>
          <p:cNvPr id="13" name="Picture 12" descr="http://xn--e1axtu.com/images/c/cf/%D0%9A%D0%B0%D0%B2%D1%8B%D1%87%D0%BA%D0%B8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04248" y="3068960"/>
            <a:ext cx="2647589" cy="1465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476672"/>
            <a:ext cx="3340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Стойкость,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мужество и героизм.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7" descr="foto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1600" y="2060848"/>
            <a:ext cx="2736304" cy="3240360"/>
          </a:xfrm>
          <a:prstGeom prst="snip2DiagRect">
            <a:avLst/>
          </a:prstGeom>
          <a:noFill/>
        </p:spPr>
      </p:pic>
      <p:pic>
        <p:nvPicPr>
          <p:cNvPr id="10" name="Picture 2" descr="http://www.playcast.ru/uploads/2015/04/09/13088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8316416" cy="2996952"/>
          </a:xfrm>
          <a:prstGeom prst="rect">
            <a:avLst/>
          </a:prstGeom>
          <a:noFill/>
        </p:spPr>
      </p:pic>
      <p:sp>
        <p:nvSpPr>
          <p:cNvPr id="11" name="Rectangle 6"/>
          <p:cNvSpPr txBox="1">
            <a:spLocks noRot="1" noChangeArrowheads="1"/>
          </p:cNvSpPr>
          <p:nvPr/>
        </p:nvSpPr>
        <p:spPr>
          <a:xfrm>
            <a:off x="3131840" y="1601787"/>
            <a:ext cx="5714479" cy="5256213"/>
          </a:xfrm>
          <a:prstGeom prst="rect">
            <a:avLst/>
          </a:prstGeom>
        </p:spPr>
        <p:txBody>
          <a:bodyPr/>
          <a:lstStyle/>
          <a:p>
            <a:pPr marL="547688" marR="0" lvl="0" indent="-411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Советские пограничники не дрогнули , они встретили врага дружным огнём .Несмотря на то, что силы были неравными, наши пограничники проявляли чудеса храбрости, стояли насмерть. Впоследствии за первые бои на границе 737 бойцов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были награждены орденами и медалями, 11-ти было присвоено звание Героя Советского Союза. Большинство было удостоено этих наград посмертно….</a:t>
            </a:r>
          </a:p>
          <a:p>
            <a:pPr marL="547688" marR="0" lvl="0" indent="-411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Прошли годы  со дня подвига пограничников, но их подвиг всегда будет жить в памяти народа, как призыв к верности Родине, мужеству и отваге.</a:t>
            </a:r>
          </a:p>
          <a:p>
            <a:pPr marL="547688" marR="0" lvl="0" indent="-411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548680"/>
            <a:ext cx="3310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Подвиг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советских лётчиков.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fs00.infourok.ru/images/doc/265/270670/hello_html_2909c3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00808"/>
            <a:ext cx="2403148" cy="3591372"/>
          </a:xfrm>
          <a:prstGeom prst="snip2DiagRect">
            <a:avLst/>
          </a:prstGeom>
          <a:noFill/>
        </p:spPr>
      </p:pic>
      <p:pic>
        <p:nvPicPr>
          <p:cNvPr id="9" name="Picture 2" descr="http://www.playcast.ru/uploads/2015/04/09/13088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861048"/>
            <a:ext cx="8244408" cy="2996952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Rot="1" noChangeArrowheads="1"/>
          </p:cNvSpPr>
          <p:nvPr/>
        </p:nvSpPr>
        <p:spPr>
          <a:xfrm>
            <a:off x="2771800" y="1628800"/>
            <a:ext cx="5976664" cy="4754562"/>
          </a:xfrm>
          <a:prstGeom prst="rect">
            <a:avLst/>
          </a:prstGeom>
        </p:spPr>
        <p:txBody>
          <a:bodyPr/>
          <a:lstStyle/>
          <a:p>
            <a:pPr marL="547688" marR="0" lvl="0" indent="-4111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Четвёртый день начала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войны.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По тревоге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вылетело звено под командованием капитана Н. Ф. Гастелло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Вторым самолётом управлял старший лейтенант Фёдор Воробьев, в качестве штурмана с ним летел лейтенант Анатолий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Рыбас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Во время атаки самолёт Гастелло был подбит. Согласно рапортам Воробьева 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Рыбаса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горящий самолёт Гастелло совершил таран механизированной колонны вражеской техники. </a:t>
            </a:r>
          </a:p>
          <a:p>
            <a:pPr marL="547688" marR="0" lvl="0" indent="-4111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548680"/>
            <a:ext cx="3310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Подвиг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советских лётчиков.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>
          <a:xfrm>
            <a:off x="1187624" y="1844824"/>
            <a:ext cx="2447925" cy="3527425"/>
          </a:xfrm>
          <a:prstGeom prst="snip2DiagRect">
            <a:avLst/>
          </a:prstGeom>
        </p:spPr>
      </p:pic>
      <p:pic>
        <p:nvPicPr>
          <p:cNvPr id="9" name="Picture 2" descr="http://www.playcast.ru/uploads/2015/04/09/13088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8316416" cy="2996952"/>
          </a:xfrm>
          <a:prstGeom prst="rect">
            <a:avLst/>
          </a:prstGeom>
          <a:noFill/>
        </p:spPr>
      </p:pic>
      <p:sp>
        <p:nvSpPr>
          <p:cNvPr id="10" name="Rectangle 11"/>
          <p:cNvSpPr txBox="1">
            <a:spLocks noRot="1" noChangeArrowheads="1"/>
          </p:cNvSpPr>
          <p:nvPr/>
        </p:nvSpPr>
        <p:spPr>
          <a:xfrm>
            <a:off x="3419872" y="1844824"/>
            <a:ext cx="5425678" cy="4191000"/>
          </a:xfrm>
          <a:prstGeom prst="rect">
            <a:avLst/>
          </a:prstGeom>
        </p:spPr>
        <p:txBody>
          <a:bodyPr/>
          <a:lstStyle/>
          <a:p>
            <a:pPr marL="547688" marR="0" lvl="0" indent="-4111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1941 году - на пятый день Великой Отечественной войны - русский летчик Александр Спиридонович Маслов, пожертвовав своей жизнью, совершил огненный таран немецкой автоколонны....</a:t>
            </a:r>
          </a:p>
          <a:p>
            <a:pPr marL="547688" marR="0" lvl="0" indent="-4111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Впоследствии многие летчики повторили подвиг Н.Гастелло и А.Маслова.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33265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 имя будущего…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РЕКВИЕМ…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(Р.Рождественский)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3252" name="Picture 4" descr="http://www.nakop.ru/uploads/monthly_05_2015/post-10083-0-02230700-1431120838_thum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238"/>
            <a:ext cx="3384376" cy="2470597"/>
          </a:xfrm>
          <a:prstGeom prst="rect">
            <a:avLst/>
          </a:prstGeom>
          <a:noFill/>
        </p:spPr>
      </p:pic>
      <p:pic>
        <p:nvPicPr>
          <p:cNvPr id="53254" name="Picture 6" descr="http://s56.radikal.ru/i151/1505/27/6b00fef279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93096"/>
            <a:ext cx="3203848" cy="2302766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483768" y="1628800"/>
            <a:ext cx="4536504" cy="4752528"/>
          </a:xfrm>
          <a:prstGeom prst="rect">
            <a:avLst/>
          </a:prstGeom>
        </p:spPr>
        <p:txBody>
          <a:bodyPr/>
          <a:lstStyle/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Вечная  Слава  Героям  !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Люди! 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Покуда сердца стучатся ,-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Помните !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ценой завоёвано счастье,-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Пожалуйста помните…!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Мечту пронесите через года 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жизнью наполните , !....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о тех ,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кто уже не придёт никогда ,-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Заклинаю,- 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irgif.com/KARTINKI/ogon/ogon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7504"/>
            <a:ext cx="9144000" cy="7956832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403648" y="2276872"/>
            <a:ext cx="3096344" cy="3096344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Начало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Великой Отечественной войны.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301208"/>
            <a:ext cx="2483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(22 июня 1941 года).</a:t>
            </a:r>
            <a:endParaRPr lang="ru-RU" dirty="0"/>
          </a:p>
        </p:txBody>
      </p:sp>
      <p:pic>
        <p:nvPicPr>
          <p:cNvPr id="39940" name="Picture 4" descr="http://www.tunnel.ru/i/post/350437/3504372091/2063852019/at931877870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860032" y="2276872"/>
            <a:ext cx="2612383" cy="2808312"/>
          </a:xfrm>
          <a:prstGeom prst="rect">
            <a:avLst/>
          </a:prstGeom>
          <a:noFill/>
        </p:spPr>
      </p:pic>
      <p:pic>
        <p:nvPicPr>
          <p:cNvPr id="39942" name="Picture 6" descr="http://flatcast.web.tr/images/imported/2014/01/3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6" descr="http://flatcast.web.tr/images/imported/2014/01/3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88224" y="2132856"/>
            <a:ext cx="1008112" cy="1008112"/>
          </a:xfrm>
          <a:prstGeom prst="rect">
            <a:avLst/>
          </a:prstGeom>
          <a:noFill/>
        </p:spPr>
      </p:pic>
      <p:pic>
        <p:nvPicPr>
          <p:cNvPr id="8" name="Picture 6" descr="http://flatcast.web.tr/images/imported/2014/01/3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88224" y="4221088"/>
            <a:ext cx="1008112" cy="1008112"/>
          </a:xfrm>
          <a:prstGeom prst="rect">
            <a:avLst/>
          </a:prstGeom>
          <a:noFill/>
        </p:spPr>
      </p:pic>
      <p:pic>
        <p:nvPicPr>
          <p:cNvPr id="9" name="Picture 6" descr="http://flatcast.web.tr/images/imported/2014/01/3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16016" y="422108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692696"/>
            <a:ext cx="2929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План урока: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1997" name="Picture 13" descr="http://img-fotki.yandex.ru/get/6600/162278659.25/0_72ebe_44029547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376" y="3717032"/>
            <a:ext cx="4235624" cy="2890814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1187624" y="1340768"/>
            <a:ext cx="7643192" cy="4708525"/>
          </a:xfrm>
          <a:prstGeom prst="rect">
            <a:avLst/>
          </a:prstGeom>
        </p:spPr>
        <p:txBody>
          <a:bodyPr/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Накануне Великой  войны.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Трагическое начало Великой 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Отечественной войны.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3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Причины неудачи Красной Армии на начальном этапе войны.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4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Стойкость, мужество и героизм советских воинов.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5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Песня «Священная война», стихи о войне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исполнении учащихся. 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6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Реквием (Р.Рождественского).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pic>
        <p:nvPicPr>
          <p:cNvPr id="41997" name="Picture 13" descr="http://img-fotki.yandex.ru/get/6600/162278659.25/0_72ebe_44029547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376" y="3717032"/>
            <a:ext cx="4235624" cy="28908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12474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Мог  ли Советский  союз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защитить себя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на начальном этапе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военных действий?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611560" y="2636912"/>
            <a:ext cx="8258175" cy="3951288"/>
          </a:xfrm>
          <a:prstGeom prst="rect">
            <a:avLst/>
          </a:prstGeom>
        </p:spPr>
        <p:txBody>
          <a:bodyPr/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Обозначить: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3573016"/>
            <a:ext cx="7200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-причины трагического начала  войны  для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 Красной Армии,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4653136"/>
            <a:ext cx="619268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-примеры стойкости, мужества и 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героизма советских воинов на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начальном этапе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260648"/>
            <a:ext cx="3001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«Директива № 21»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76470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«Германские    вооружённые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силы должны  быть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готовы разбить   Советскую Россию.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В ходе кратковременной кампании ещё до  того,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как будет закончена война против Англии»…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>
          <a:xfrm>
            <a:off x="1547664" y="2852936"/>
            <a:ext cx="3600399" cy="355723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852936"/>
            <a:ext cx="342902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50178" name="Picture 2" descr="http://foxarc.com/c-blog/wp-content/uploads/2014/12/Stationary-Clipart-Manifying-Gla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320732">
            <a:off x="2013365" y="4107356"/>
            <a:ext cx="3019071" cy="1922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pic>
        <p:nvPicPr>
          <p:cNvPr id="41997" name="Picture 13" descr="http://img-fotki.yandex.ru/get/6600/162278659.25/0_72ebe_44029547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376" y="3717032"/>
            <a:ext cx="4235624" cy="28908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Причины неудач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Красной Армии на начальном этапе войны?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6288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1.</a:t>
            </a:r>
            <a:r>
              <a:rPr lang="ru-RU" sz="2400" dirty="0">
                <a:solidFill>
                  <a:srgbClr val="002060"/>
                </a:solidFill>
              </a:rPr>
              <a:t> Просчёты Сталина в оценке военной обстановки и сроках начала   войны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24208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</a:t>
            </a:r>
            <a:r>
              <a:rPr lang="ru-RU" sz="2400" dirty="0">
                <a:solidFill>
                  <a:srgbClr val="002060"/>
                </a:solidFill>
              </a:rPr>
              <a:t> Переоценка значения </a:t>
            </a:r>
            <a:r>
              <a:rPr lang="ru-RU" sz="2400" dirty="0" err="1">
                <a:solidFill>
                  <a:srgbClr val="002060"/>
                </a:solidFill>
              </a:rPr>
              <a:t>советско</a:t>
            </a:r>
            <a:r>
              <a:rPr lang="ru-RU" sz="2400" dirty="0">
                <a:solidFill>
                  <a:srgbClr val="002060"/>
                </a:solidFill>
              </a:rPr>
              <a:t>- германского договора о ненападении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5699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3.</a:t>
            </a:r>
            <a:r>
              <a:rPr lang="ru-RU" sz="2400" dirty="0">
                <a:solidFill>
                  <a:srgbClr val="002060"/>
                </a:solidFill>
              </a:rPr>
              <a:t> Войска не были приведены в боевую готовность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37890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4.</a:t>
            </a:r>
            <a:r>
              <a:rPr lang="ru-RU" sz="2400" dirty="0">
                <a:solidFill>
                  <a:srgbClr val="002060"/>
                </a:solidFill>
              </a:rPr>
              <a:t> Превосходство гитлеровцев в живой силе и технике на решающих направлениях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4797152"/>
            <a:ext cx="77768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lvl="0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> Репрессии в высшем эшелоне</a:t>
            </a:r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sz="2400" dirty="0">
                <a:solidFill>
                  <a:srgbClr val="002060"/>
                </a:solidFill>
              </a:rPr>
              <a:t>военного руководства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5731538"/>
            <a:ext cx="77768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lvl="0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6.</a:t>
            </a:r>
            <a:r>
              <a:rPr lang="ru-RU" sz="2400" dirty="0" smtClean="0">
                <a:solidFill>
                  <a:srgbClr val="002060"/>
                </a:solidFill>
              </a:rPr>
              <a:t>Германия </a:t>
            </a:r>
            <a:r>
              <a:rPr lang="ru-RU" sz="2400" dirty="0">
                <a:solidFill>
                  <a:srgbClr val="002060"/>
                </a:solidFill>
              </a:rPr>
              <a:t>имела экономический</a:t>
            </a:r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sz="2400" dirty="0">
                <a:solidFill>
                  <a:srgbClr val="002060"/>
                </a:solidFill>
              </a:rPr>
              <a:t>и военный перевес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827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pic>
        <p:nvPicPr>
          <p:cNvPr id="41997" name="Picture 13" descr="http://img-fotki.yandex.ru/get/6600/162278659.25/0_72ebe_44029547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376" y="3717032"/>
            <a:ext cx="4235624" cy="28908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47667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Расширяем словарный запас: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467544" y="1916832"/>
            <a:ext cx="8229600" cy="4708525"/>
          </a:xfrm>
          <a:prstGeom prst="rect">
            <a:avLst/>
          </a:prstGeom>
        </p:spPr>
        <p:txBody>
          <a:bodyPr/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lang="ru-RU" sz="2400" b="1" dirty="0">
              <a:solidFill>
                <a:srgbClr val="002060"/>
              </a:solidFill>
              <a:latin typeface="+mn-lt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Превентивный удар- 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lang="ru-RU" sz="2400" b="1" dirty="0">
              <a:solidFill>
                <a:srgbClr val="002060"/>
              </a:solidFill>
              <a:latin typeface="+mn-lt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«План Барбаросса»-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«Блицкриг»-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64502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предупреждающий,  опережающий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действия противной стороны.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план нападения на СССР.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59492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молниеносная война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132" name="Picture 4" descr="http://pics2.pokazuha.ru/p442/0/z/5899078sz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628800"/>
            <a:ext cx="2664296" cy="166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764704"/>
            <a:ext cx="2487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Директива №3.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1600" y="1700808"/>
            <a:ext cx="4166624" cy="4104456"/>
          </a:xfrm>
          <a:prstGeom prst="snip2DiagRect">
            <a:avLst/>
          </a:prstGeom>
        </p:spPr>
      </p:pic>
      <p:pic>
        <p:nvPicPr>
          <p:cNvPr id="47106" name="Picture 2" descr="http://www.playcast.ru/uploads/2015/04/09/13088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8316416" cy="2996952"/>
          </a:xfrm>
          <a:prstGeom prst="rect">
            <a:avLst/>
          </a:prstGeom>
          <a:noFill/>
        </p:spPr>
      </p:pic>
      <p:sp>
        <p:nvSpPr>
          <p:cNvPr id="10" name="Rectangle 6"/>
          <p:cNvSpPr txBox="1">
            <a:spLocks noRot="1" noChangeArrowheads="1"/>
          </p:cNvSpPr>
          <p:nvPr/>
        </p:nvSpPr>
        <p:spPr>
          <a:xfrm>
            <a:off x="4572000" y="1628800"/>
            <a:ext cx="4326632" cy="4525963"/>
          </a:xfrm>
          <a:prstGeom prst="rect">
            <a:avLst/>
          </a:prstGeom>
        </p:spPr>
        <p:txBody>
          <a:bodyPr/>
          <a:lstStyle/>
          <a:p>
            <a:pPr marL="547688" marR="0" lvl="0" indent="-411163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«Ставя задачу на контрнаступление, Ставка Главного Командования не знала реальной обстановки и обоснованных расчётов, а исходила из интуиции и стремления к активности без учёта возможностей войск, чего ни в коем случае нельзя делать в ответственные моменты вооруженной борьбы».</a:t>
            </a:r>
          </a:p>
          <a:p>
            <a:pPr marL="547688" marR="0" lvl="0" indent="-411163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(из «Воспоминания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Г.К.Жукова»)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igabaza.ru/images/49/97466/62b0b0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827"/>
          </a:xfrm>
          <a:prstGeom prst="rect">
            <a:avLst/>
          </a:prstGeom>
          <a:noFill/>
        </p:spPr>
      </p:pic>
      <p:pic>
        <p:nvPicPr>
          <p:cNvPr id="41990" name="Picture 6" descr="http://galerey-room.ru/images/073428_1392698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130782" cy="1512168"/>
          </a:xfrm>
          <a:prstGeom prst="rect">
            <a:avLst/>
          </a:prstGeom>
          <a:noFill/>
        </p:spPr>
      </p:pic>
      <p:pic>
        <p:nvPicPr>
          <p:cNvPr id="41993" name="Picture 9" descr="C:\Users\Администратор\Desktop\0_891e6_e6860f21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598" y="260648"/>
            <a:ext cx="213773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548680"/>
            <a:ext cx="2513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Застава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А. В. Лопатина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1600" y="1844824"/>
            <a:ext cx="3152772" cy="3528392"/>
          </a:xfrm>
          <a:prstGeom prst="snip2DiagRect">
            <a:avLst/>
          </a:prstGeom>
        </p:spPr>
      </p:pic>
      <p:pic>
        <p:nvPicPr>
          <p:cNvPr id="9" name="Picture 2" descr="http://www.playcast.ru/uploads/2015/04/09/13088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8316416" cy="2996952"/>
          </a:xfrm>
          <a:prstGeom prst="rect">
            <a:avLst/>
          </a:prstGeom>
          <a:noFill/>
        </p:spPr>
      </p:pic>
      <p:sp>
        <p:nvSpPr>
          <p:cNvPr id="10" name="Rectangle 6"/>
          <p:cNvSpPr txBox="1">
            <a:spLocks noRot="1" noChangeArrowheads="1"/>
          </p:cNvSpPr>
          <p:nvPr/>
        </p:nvSpPr>
        <p:spPr>
          <a:xfrm>
            <a:off x="3563888" y="1628800"/>
            <a:ext cx="5256584" cy="4525963"/>
          </a:xfrm>
          <a:prstGeom prst="rect">
            <a:avLst/>
          </a:prstGeom>
        </p:spPr>
        <p:txBody>
          <a:bodyPr/>
          <a:lstStyle/>
          <a:p>
            <a:pPr marL="547688" marR="0" lvl="0" indent="-411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последнего патрона сражались против фашистских полчищ советские пограничники, вооружённые лишь стрелковым оружием  и гранатами .Ряд  пограничных застав , гарнизоны которых насчитывали лишь по 40-50 человек , удерживали свои рубежи по нескольку недель. 11 суток в условиях окружения дралась 13-я пограничная застава лейтенанта Лопатина Алексея Васильевича.</a:t>
            </a:r>
          </a:p>
          <a:p>
            <a:pPr marL="547688" marR="0" lvl="0" indent="-411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Лопатинцы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понимали, что защищают не только настоящее, но и будущее, точно так же, как защищали Россию их отцы   и  деды.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646</TotalTime>
  <Words>636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Великой Отечественной войны.</dc:title>
  <dc:creator>User</dc:creator>
  <cp:lastModifiedBy>User</cp:lastModifiedBy>
  <cp:revision>83</cp:revision>
  <dcterms:created xsi:type="dcterms:W3CDTF">2009-11-27T18:04:22Z</dcterms:created>
  <dcterms:modified xsi:type="dcterms:W3CDTF">2097-12-07T07:14:33Z</dcterms:modified>
</cp:coreProperties>
</file>