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273" r:id="rId4"/>
    <p:sldId id="274" r:id="rId5"/>
    <p:sldId id="275" r:id="rId6"/>
    <p:sldId id="276" r:id="rId7"/>
    <p:sldId id="277" r:id="rId8"/>
    <p:sldId id="278" r:id="rId9"/>
    <p:sldId id="279" r:id="rId10"/>
    <p:sldId id="280" r:id="rId11"/>
    <p:sldId id="281" r:id="rId12"/>
    <p:sldId id="256" r:id="rId13"/>
    <p:sldId id="257" r:id="rId14"/>
    <p:sldId id="258" r:id="rId15"/>
    <p:sldId id="259" r:id="rId16"/>
    <p:sldId id="260" r:id="rId17"/>
    <p:sldId id="261" r:id="rId18"/>
    <p:sldId id="262" r:id="rId19"/>
    <p:sldId id="263" r:id="rId20"/>
    <p:sldId id="264" r:id="rId21"/>
    <p:sldId id="265" r:id="rId22"/>
    <p:sldId id="266" r:id="rId23"/>
    <p:sldId id="267" r:id="rId24"/>
    <p:sldId id="269" r:id="rId25"/>
    <p:sldId id="26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96296D7-C6B7-408A-B9E6-20573FEC7E97}" type="slidenum">
              <a:rPr lang="ru-RU" smtClean="0"/>
              <a:pPr/>
              <a:t>‹#›</a:t>
            </a:fld>
            <a:endParaRPr lang="ru-RU"/>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6296D7-C6B7-408A-B9E6-20573FEC7E97}" type="slidenum">
              <a:rPr lang="ru-RU" smtClean="0"/>
              <a:pPr/>
              <a:t>‹#›</a:t>
            </a:fld>
            <a:endParaRPr lang="ru-RU"/>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6296D7-C6B7-408A-B9E6-20573FEC7E97}" type="slidenum">
              <a:rPr lang="ru-RU" smtClean="0"/>
              <a:pPr/>
              <a:t>‹#›</a:t>
            </a:fld>
            <a:endParaRPr lang="ru-RU"/>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E96296D7-C6B7-408A-B9E6-20573FEC7E97}" type="slidenum">
              <a:rPr lang="ru-RU" smtClean="0"/>
              <a:pPr/>
              <a:t>‹#›</a:t>
            </a:fld>
            <a:endParaRPr lang="ru-RU"/>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E96296D7-C6B7-408A-B9E6-20573FEC7E97}"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96296D7-C6B7-408A-B9E6-20573FEC7E97}" type="slidenum">
              <a:rPr lang="ru-RU" smtClean="0"/>
              <a:pPr/>
              <a:t>‹#›</a:t>
            </a:fld>
            <a:endParaRPr lang="ru-RU"/>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E96296D7-C6B7-408A-B9E6-20573FEC7E97}"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6296D7-C6B7-408A-B9E6-20573FEC7E97}" type="slidenum">
              <a:rPr lang="ru-RU" smtClean="0"/>
              <a:pPr/>
              <a:t>‹#›</a:t>
            </a:fld>
            <a:endParaRPr lang="ru-RU"/>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6296D7-C6B7-408A-B9E6-20573FEC7E97}" type="slidenum">
              <a:rPr lang="ru-RU" smtClean="0"/>
              <a:pPr/>
              <a:t>‹#›</a:t>
            </a:fld>
            <a:endParaRPr lang="ru-RU"/>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6296D7-C6B7-408A-B9E6-20573FEC7E97}" type="slidenum">
              <a:rPr lang="ru-RU" smtClean="0"/>
              <a:pPr/>
              <a:t>‹#›</a:t>
            </a:fld>
            <a:endParaRPr lang="ru-RU"/>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CC330B8-44B2-4C56-9C02-BF5501C95EA8}"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96296D7-C6B7-408A-B9E6-20573FEC7E97}"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C330B8-44B2-4C56-9C02-BF5501C95EA8}" type="datetimeFigureOut">
              <a:rPr lang="ru-RU" smtClean="0"/>
              <a:pPr/>
              <a:t>13.12.2015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6296D7-C6B7-408A-B9E6-20573FEC7E97}"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23.xml"/><Relationship Id="rId12" Type="http://schemas.openxmlformats.org/officeDocument/2006/relationships/slide" Target="slide21.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17.xml"/><Relationship Id="rId5" Type="http://schemas.openxmlformats.org/officeDocument/2006/relationships/slide" Target="slide15.xml"/><Relationship Id="rId10" Type="http://schemas.openxmlformats.org/officeDocument/2006/relationships/slide" Target="slide24.xml"/><Relationship Id="rId4" Type="http://schemas.openxmlformats.org/officeDocument/2006/relationships/slide" Target="slide22.xml"/><Relationship Id="rId9" Type="http://schemas.openxmlformats.org/officeDocument/2006/relationships/slide" Target="slide20.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14414" y="4429132"/>
            <a:ext cx="6875088" cy="2123658"/>
          </a:xfrm>
          <a:prstGeom prst="rect">
            <a:avLst/>
          </a:prstGeom>
          <a:noFill/>
        </p:spPr>
        <p:txBody>
          <a:bodyPr wrap="none" lIns="91440" tIns="45720" rIns="91440" bIns="45720">
            <a:spAutoFit/>
          </a:bodyPr>
          <a:lstStyle/>
          <a:p>
            <a:pPr algn="ct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Joseph Rudyard </a:t>
            </a:r>
            <a:b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Kipling</a:t>
            </a:r>
            <a:endParaRPr lang="ru-RU"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266" name="Picture 2" descr="http://2.bp.blogspot.com/-11K5xblxPMQ/T8Z_cb2n-xI/AAAAAAAAJKM/gbd5YnT1H5c/s1600/rudyard-kipling-large1.jpg"/>
          <p:cNvPicPr>
            <a:picLocks noChangeAspect="1" noChangeArrowheads="1"/>
          </p:cNvPicPr>
          <p:nvPr/>
        </p:nvPicPr>
        <p:blipFill>
          <a:blip r:embed="rId2"/>
          <a:srcRect/>
          <a:stretch>
            <a:fillRect/>
          </a:stretch>
        </p:blipFill>
        <p:spPr bwMode="auto">
          <a:xfrm>
            <a:off x="2428860" y="285728"/>
            <a:ext cx="3980088" cy="4081433"/>
          </a:xfrm>
          <a:prstGeom prst="rect">
            <a:avLst/>
          </a:prstGeom>
          <a:ln>
            <a:noFill/>
          </a:ln>
          <a:effectLst>
            <a:softEdge rad="112500"/>
          </a:effectLst>
        </p:spPr>
      </p:pic>
      <p:sp>
        <p:nvSpPr>
          <p:cNvPr id="4" name="Прямоугольник 3"/>
          <p:cNvSpPr/>
          <p:nvPr/>
        </p:nvSpPr>
        <p:spPr>
          <a:xfrm>
            <a:off x="7340301" y="0"/>
            <a:ext cx="1803699" cy="900246"/>
          </a:xfrm>
          <a:prstGeom prst="rect">
            <a:avLst/>
          </a:prstGeom>
        </p:spPr>
        <p:txBody>
          <a:bodyPr wrap="none">
            <a:spAutoFit/>
          </a:bodyPr>
          <a:lstStyle/>
          <a:p>
            <a:r>
              <a:rPr lang="en-US" sz="1050" dirty="0" smtClean="0">
                <a:latin typeface="Algerian" pitchFamily="82" charset="0"/>
              </a:rPr>
              <a:t>Created by:</a:t>
            </a:r>
          </a:p>
          <a:p>
            <a:r>
              <a:rPr lang="en-US" sz="1050" dirty="0" smtClean="0">
                <a:latin typeface="Algerian" pitchFamily="82" charset="0"/>
              </a:rPr>
              <a:t>Alexander </a:t>
            </a:r>
            <a:r>
              <a:rPr lang="en-US" sz="1050" dirty="0" err="1" smtClean="0">
                <a:latin typeface="Algerian" pitchFamily="82" charset="0"/>
              </a:rPr>
              <a:t>gerasimov</a:t>
            </a:r>
            <a:endParaRPr lang="en-US" sz="1050" dirty="0" smtClean="0">
              <a:latin typeface="Algerian" pitchFamily="82" charset="0"/>
            </a:endParaRPr>
          </a:p>
          <a:p>
            <a:r>
              <a:rPr lang="en-US" sz="1050" dirty="0" smtClean="0">
                <a:latin typeface="Algerian" pitchFamily="82" charset="0"/>
              </a:rPr>
              <a:t>Teacher:</a:t>
            </a:r>
          </a:p>
          <a:p>
            <a:r>
              <a:rPr lang="en-US" sz="1050" dirty="0" err="1" smtClean="0">
                <a:latin typeface="Algerian" pitchFamily="82" charset="0"/>
              </a:rPr>
              <a:t>Erokhina</a:t>
            </a:r>
            <a:r>
              <a:rPr lang="en-US" sz="1050" dirty="0" smtClean="0">
                <a:latin typeface="Algerian" pitchFamily="82" charset="0"/>
              </a:rPr>
              <a:t> </a:t>
            </a:r>
            <a:r>
              <a:rPr lang="en-US" sz="1050" dirty="0" err="1" smtClean="0">
                <a:latin typeface="Algerian" pitchFamily="82" charset="0"/>
              </a:rPr>
              <a:t>ekaterina</a:t>
            </a:r>
            <a:r>
              <a:rPr lang="en-US" sz="1050" dirty="0" smtClean="0">
                <a:latin typeface="Algerian" pitchFamily="82" charset="0"/>
              </a:rPr>
              <a:t> y.</a:t>
            </a:r>
          </a:p>
          <a:p>
            <a:endParaRPr lang="ru-RU" sz="1050" dirty="0"/>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5000636"/>
            <a:ext cx="6143652" cy="923330"/>
          </a:xfrm>
          <a:prstGeom prst="rect">
            <a:avLst/>
          </a:prstGeom>
        </p:spPr>
        <p:txBody>
          <a:bodyPr wrap="square">
            <a:spAutoFit/>
          </a:bodyPr>
          <a:lstStyle/>
          <a:p>
            <a:pPr>
              <a:buFont typeface="Arial" pitchFamily="34" charset="0"/>
              <a:buChar char="•"/>
            </a:pPr>
            <a:r>
              <a:rPr lang="en-US" dirty="0" smtClean="0">
                <a:latin typeface="Algerian" pitchFamily="82" charset="0"/>
              </a:rPr>
              <a:t>Kipling was awarded the Nobel Prize for literature .</a:t>
            </a:r>
            <a:br>
              <a:rPr lang="en-US" dirty="0" smtClean="0">
                <a:latin typeface="Algerian" pitchFamily="82" charset="0"/>
              </a:rPr>
            </a:br>
            <a:endParaRPr lang="ru-RU" dirty="0"/>
          </a:p>
        </p:txBody>
      </p:sp>
      <p:pic>
        <p:nvPicPr>
          <p:cNvPr id="3" name="Picture 3"/>
          <p:cNvPicPr>
            <a:picLocks noChangeAspect="1" noChangeArrowheads="1"/>
          </p:cNvPicPr>
          <p:nvPr/>
        </p:nvPicPr>
        <p:blipFill>
          <a:blip r:embed="rId2"/>
          <a:srcRect/>
          <a:stretch>
            <a:fillRect/>
          </a:stretch>
        </p:blipFill>
        <p:spPr bwMode="auto">
          <a:xfrm>
            <a:off x="214282" y="1000108"/>
            <a:ext cx="4429124" cy="3056365"/>
          </a:xfrm>
          <a:prstGeom prst="rect">
            <a:avLst/>
          </a:prstGeom>
          <a:noFill/>
          <a:ln w="9525">
            <a:noFill/>
            <a:miter lim="800000"/>
            <a:headEnd/>
            <a:tailEnd/>
          </a:ln>
        </p:spPr>
      </p:pic>
      <p:pic>
        <p:nvPicPr>
          <p:cNvPr id="4" name="Picture 2"/>
          <p:cNvPicPr>
            <a:picLocks noChangeAspect="1" noChangeArrowheads="1"/>
          </p:cNvPicPr>
          <p:nvPr/>
        </p:nvPicPr>
        <p:blipFill>
          <a:blip r:embed="rId3"/>
          <a:srcRect/>
          <a:stretch>
            <a:fillRect/>
          </a:stretch>
        </p:blipFill>
        <p:spPr bwMode="auto">
          <a:xfrm>
            <a:off x="5214942" y="714356"/>
            <a:ext cx="3365500" cy="331628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1472" y="5000636"/>
            <a:ext cx="807249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rgbClr val="000000"/>
                </a:solidFill>
                <a:effectLst/>
                <a:latin typeface="Algerian" pitchFamily="82" charset="0"/>
                <a:ea typeface="Calibri" pitchFamily="34" charset="0"/>
                <a:cs typeface="Times New Roman" pitchFamily="18" charset="0"/>
              </a:rPr>
              <a:t>Kipling's most famous poem If (1895) is an inspiring, motivational poem about how to overcome difficulties. IT</a:t>
            </a:r>
            <a:r>
              <a:rPr kumimoji="0" lang="en-US" b="0" i="0" u="none" strike="noStrike" cap="none" normalizeH="0" dirty="0" smtClean="0">
                <a:ln>
                  <a:noFill/>
                </a:ln>
                <a:solidFill>
                  <a:srgbClr val="000000"/>
                </a:solidFill>
                <a:effectLst/>
                <a:latin typeface="Algerian" pitchFamily="82" charset="0"/>
                <a:ea typeface="Calibri" pitchFamily="34" charset="0"/>
                <a:cs typeface="Times New Roman" pitchFamily="18" charset="0"/>
              </a:rPr>
              <a:t> </a:t>
            </a:r>
            <a:r>
              <a:rPr kumimoji="0" lang="en-US" b="0" i="0" u="none" strike="noStrike" cap="none" normalizeH="0" baseline="0" dirty="0" err="1" smtClean="0">
                <a:ln>
                  <a:noFill/>
                </a:ln>
                <a:solidFill>
                  <a:srgbClr val="000000"/>
                </a:solidFill>
                <a:effectLst/>
                <a:latin typeface="Algerian" pitchFamily="82" charset="0"/>
                <a:ea typeface="Calibri" pitchFamily="34" charset="0"/>
                <a:cs typeface="Times New Roman" pitchFamily="18" charset="0"/>
              </a:rPr>
              <a:t>emphasises</a:t>
            </a:r>
            <a:r>
              <a:rPr kumimoji="0" lang="en-US" b="0" i="0" u="none" strike="noStrike" cap="none" normalizeH="0" baseline="0" dirty="0" smtClean="0">
                <a:ln>
                  <a:noFill/>
                </a:ln>
                <a:solidFill>
                  <a:srgbClr val="000000"/>
                </a:solidFill>
                <a:effectLst/>
                <a:latin typeface="Algerian" pitchFamily="82" charset="0"/>
                <a:ea typeface="Calibri" pitchFamily="34" charset="0"/>
                <a:cs typeface="Times New Roman" pitchFamily="18" charset="0"/>
              </a:rPr>
              <a:t> the value of inner strength and the ability to not show your emotions.</a:t>
            </a:r>
            <a:endParaRPr kumimoji="0" lang="en-US" sz="4000" b="0" i="0" u="none" strike="noStrike" cap="none" normalizeH="0" baseline="0" dirty="0" smtClean="0">
              <a:ln>
                <a:noFill/>
              </a:ln>
              <a:solidFill>
                <a:schemeClr val="tx1"/>
              </a:solidFill>
              <a:effectLst/>
              <a:latin typeface="Algerian" pitchFamily="82" charset="0"/>
            </a:endParaRPr>
          </a:p>
        </p:txBody>
      </p:sp>
      <p:pic>
        <p:nvPicPr>
          <p:cNvPr id="1027" name="Picture 3" descr="http://i1.wp.com/paulsohn.org/wp-content/uploads/2014/09/if-kipling.jpg"/>
          <p:cNvPicPr>
            <a:picLocks noChangeAspect="1" noChangeArrowheads="1"/>
          </p:cNvPicPr>
          <p:nvPr/>
        </p:nvPicPr>
        <p:blipFill>
          <a:blip r:embed="rId2"/>
          <a:srcRect/>
          <a:stretch>
            <a:fillRect/>
          </a:stretch>
        </p:blipFill>
        <p:spPr bwMode="auto">
          <a:xfrm>
            <a:off x="428596" y="571480"/>
            <a:ext cx="8297953" cy="4071966"/>
          </a:xfrm>
          <a:prstGeom prst="rect">
            <a:avLst/>
          </a:prstGeom>
          <a:ln>
            <a:noFill/>
          </a:ln>
          <a:effectLst>
            <a:softEdge rad="112500"/>
          </a:effectLst>
        </p:spPr>
      </p:pic>
    </p:spTree>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22" y="2428868"/>
            <a:ext cx="5762636" cy="1222375"/>
          </a:xfrm>
        </p:spPr>
        <p:txBody>
          <a:bodyPr/>
          <a:lstStyle/>
          <a:p>
            <a:r>
              <a:rPr lang="en-US" dirty="0" smtClean="0"/>
              <a:t>Quiz on the works of </a:t>
            </a:r>
            <a:r>
              <a:rPr lang="ru-RU" dirty="0" smtClean="0"/>
              <a:t/>
            </a:r>
            <a:br>
              <a:rPr lang="ru-RU" dirty="0" smtClean="0"/>
            </a:br>
            <a:r>
              <a:rPr lang="en-US" dirty="0" smtClean="0"/>
              <a:t>Rudyard Kipling</a:t>
            </a:r>
            <a:endParaRPr lang="ru-RU" dirty="0"/>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idx="1"/>
          </p:nvPr>
        </p:nvGraphicFramePr>
        <p:xfrm>
          <a:off x="304800" y="1554163"/>
          <a:ext cx="8686800" cy="4308090"/>
        </p:xfrm>
        <a:graphic>
          <a:graphicData uri="http://schemas.openxmlformats.org/drawingml/2006/table">
            <a:tbl>
              <a:tblPr firstRow="1" bandRow="1">
                <a:tableStyleId>{5C22544A-7EE6-4342-B048-85BDC9FD1C3A}</a:tableStyleId>
              </a:tblPr>
              <a:tblGrid>
                <a:gridCol w="2895600"/>
                <a:gridCol w="2895600"/>
                <a:gridCol w="2895600"/>
              </a:tblGrid>
              <a:tr h="861618">
                <a:tc>
                  <a:txBody>
                    <a:bodyPr/>
                    <a:lstStyle/>
                    <a:p>
                      <a:pPr algn="ctr"/>
                      <a:r>
                        <a:rPr lang="en-US" sz="2400" dirty="0" smtClean="0"/>
                        <a:t>Biography</a:t>
                      </a:r>
                      <a:endParaRPr lang="ru-RU" sz="2400" dirty="0"/>
                    </a:p>
                  </a:txBody>
                  <a:tcPr anchor="ctr"/>
                </a:tc>
                <a:tc>
                  <a:txBody>
                    <a:bodyPr/>
                    <a:lstStyle/>
                    <a:p>
                      <a:pPr algn="ctr"/>
                      <a:r>
                        <a:rPr lang="en-US" sz="2400" dirty="0" smtClean="0"/>
                        <a:t>Guess</a:t>
                      </a:r>
                      <a:r>
                        <a:rPr lang="ru-RU" sz="2400" dirty="0" smtClean="0"/>
                        <a:t> </a:t>
                      </a:r>
                      <a:r>
                        <a:rPr lang="en-US" sz="2400" dirty="0" smtClean="0"/>
                        <a:t>written work</a:t>
                      </a:r>
                      <a:endParaRPr lang="ru-RU" sz="2400" dirty="0"/>
                    </a:p>
                  </a:txBody>
                  <a:tcPr anchor="ctr"/>
                </a:tc>
                <a:tc>
                  <a:txBody>
                    <a:bodyPr/>
                    <a:lstStyle/>
                    <a:p>
                      <a:pPr algn="ctr"/>
                      <a:r>
                        <a:rPr lang="en-US" sz="2400" dirty="0" smtClean="0"/>
                        <a:t>Name heroes</a:t>
                      </a:r>
                      <a:endParaRPr lang="ru-RU" sz="2400" dirty="0"/>
                    </a:p>
                  </a:txBody>
                  <a:tcPr anchor="ctr"/>
                </a:tc>
              </a:tr>
              <a:tr h="861618">
                <a:tc>
                  <a:txBody>
                    <a:bodyPr/>
                    <a:lstStyle/>
                    <a:p>
                      <a:pPr algn="ctr"/>
                      <a:r>
                        <a:rPr lang="ru-RU" sz="3200" b="1" i="1" dirty="0" smtClean="0">
                          <a:solidFill>
                            <a:schemeClr val="tx2">
                              <a:lumMod val="50000"/>
                            </a:schemeClr>
                          </a:solidFill>
                          <a:hlinkClick r:id="rId2" action="ppaction://hlinksldjump"/>
                        </a:rPr>
                        <a:t>10</a:t>
                      </a:r>
                      <a:endParaRPr lang="ru-RU" sz="3200" b="1" i="1" dirty="0">
                        <a:solidFill>
                          <a:schemeClr val="tx2">
                            <a:lumMod val="50000"/>
                          </a:schemeClr>
                        </a:solidFill>
                      </a:endParaRPr>
                    </a:p>
                  </a:txBody>
                  <a:tcPr anchor="ctr"/>
                </a:tc>
                <a:tc>
                  <a:txBody>
                    <a:bodyPr/>
                    <a:lstStyle/>
                    <a:p>
                      <a:pPr algn="ctr"/>
                      <a:r>
                        <a:rPr lang="ru-RU" sz="3200" b="1" i="1" dirty="0" smtClean="0">
                          <a:hlinkClick r:id="rId3" action="ppaction://hlinksldjump"/>
                        </a:rPr>
                        <a:t>10</a:t>
                      </a:r>
                      <a:endParaRPr lang="ru-RU" sz="3200" b="1" i="1" dirty="0"/>
                    </a:p>
                  </a:txBody>
                  <a:tcPr anchor="ctr"/>
                </a:tc>
                <a:tc>
                  <a:txBody>
                    <a:bodyPr/>
                    <a:lstStyle/>
                    <a:p>
                      <a:pPr algn="ctr"/>
                      <a:r>
                        <a:rPr lang="ru-RU" sz="3200" b="1" i="1" dirty="0" smtClean="0">
                          <a:hlinkClick r:id="rId4" action="ppaction://hlinksldjump"/>
                        </a:rPr>
                        <a:t>10</a:t>
                      </a:r>
                      <a:endParaRPr lang="ru-RU" sz="3200" b="1" i="1" dirty="0"/>
                    </a:p>
                  </a:txBody>
                  <a:tcPr anchor="ctr"/>
                </a:tc>
              </a:tr>
              <a:tr h="861618">
                <a:tc>
                  <a:txBody>
                    <a:bodyPr/>
                    <a:lstStyle/>
                    <a:p>
                      <a:pPr algn="ctr"/>
                      <a:r>
                        <a:rPr lang="ru-RU" sz="3200" b="1" i="1" dirty="0" smtClean="0">
                          <a:hlinkClick r:id="rId5" action="ppaction://hlinksldjump"/>
                        </a:rPr>
                        <a:t>20</a:t>
                      </a:r>
                      <a:endParaRPr lang="ru-RU" sz="3200" b="1" i="1" dirty="0"/>
                    </a:p>
                  </a:txBody>
                  <a:tcPr anchor="ctr"/>
                </a:tc>
                <a:tc>
                  <a:txBody>
                    <a:bodyPr/>
                    <a:lstStyle/>
                    <a:p>
                      <a:pPr algn="ctr"/>
                      <a:r>
                        <a:rPr lang="ru-RU" sz="3200" b="1" i="1" dirty="0" smtClean="0">
                          <a:hlinkClick r:id="rId6" action="ppaction://hlinksldjump"/>
                        </a:rPr>
                        <a:t>20</a:t>
                      </a:r>
                      <a:endParaRPr lang="ru-RU" sz="3200" b="1" i="1" dirty="0"/>
                    </a:p>
                  </a:txBody>
                  <a:tcPr anchor="ctr"/>
                </a:tc>
                <a:tc>
                  <a:txBody>
                    <a:bodyPr/>
                    <a:lstStyle/>
                    <a:p>
                      <a:pPr algn="ctr"/>
                      <a:r>
                        <a:rPr lang="ru-RU" sz="3200" b="1" i="1" dirty="0" smtClean="0">
                          <a:hlinkClick r:id="rId7" action="ppaction://hlinksldjump"/>
                        </a:rPr>
                        <a:t>20</a:t>
                      </a:r>
                      <a:endParaRPr lang="ru-RU" sz="3200" b="1" i="1" dirty="0"/>
                    </a:p>
                  </a:txBody>
                  <a:tcPr anchor="ctr"/>
                </a:tc>
              </a:tr>
              <a:tr h="861618">
                <a:tc>
                  <a:txBody>
                    <a:bodyPr/>
                    <a:lstStyle/>
                    <a:p>
                      <a:pPr algn="ctr"/>
                      <a:r>
                        <a:rPr lang="ru-RU" sz="3200" b="1" i="1" dirty="0" smtClean="0">
                          <a:hlinkClick r:id="rId8" action="ppaction://hlinksldjump"/>
                        </a:rPr>
                        <a:t>30</a:t>
                      </a:r>
                      <a:endParaRPr lang="ru-RU" sz="3200" b="1" i="1" dirty="0"/>
                    </a:p>
                  </a:txBody>
                  <a:tcPr anchor="ctr"/>
                </a:tc>
                <a:tc>
                  <a:txBody>
                    <a:bodyPr/>
                    <a:lstStyle/>
                    <a:p>
                      <a:pPr algn="ctr"/>
                      <a:r>
                        <a:rPr lang="ru-RU" sz="3200" b="1" i="1" dirty="0" smtClean="0">
                          <a:hlinkClick r:id="rId9" action="ppaction://hlinksldjump"/>
                        </a:rPr>
                        <a:t>30</a:t>
                      </a:r>
                      <a:endParaRPr lang="ru-RU" sz="3200" b="1" i="1" dirty="0"/>
                    </a:p>
                  </a:txBody>
                  <a:tcPr anchor="ctr"/>
                </a:tc>
                <a:tc>
                  <a:txBody>
                    <a:bodyPr/>
                    <a:lstStyle/>
                    <a:p>
                      <a:pPr algn="ctr"/>
                      <a:r>
                        <a:rPr lang="ru-RU" sz="3200" b="1" i="1" dirty="0" smtClean="0">
                          <a:hlinkClick r:id="rId10" action="ppaction://hlinksldjump"/>
                        </a:rPr>
                        <a:t>30</a:t>
                      </a:r>
                      <a:endParaRPr lang="ru-RU" sz="3200" b="1" i="1" dirty="0"/>
                    </a:p>
                  </a:txBody>
                  <a:tcPr anchor="ctr"/>
                </a:tc>
              </a:tr>
              <a:tr h="861618">
                <a:tc>
                  <a:txBody>
                    <a:bodyPr/>
                    <a:lstStyle/>
                    <a:p>
                      <a:pPr algn="ctr"/>
                      <a:r>
                        <a:rPr lang="ru-RU" sz="3200" b="1" i="1" dirty="0" smtClean="0">
                          <a:hlinkClick r:id="rId11" action="ppaction://hlinksldjump"/>
                        </a:rPr>
                        <a:t>40</a:t>
                      </a:r>
                      <a:endParaRPr lang="ru-RU" sz="3200" b="1" i="1" dirty="0"/>
                    </a:p>
                  </a:txBody>
                  <a:tcPr anchor="ctr"/>
                </a:tc>
                <a:tc>
                  <a:txBody>
                    <a:bodyPr/>
                    <a:lstStyle/>
                    <a:p>
                      <a:pPr algn="ctr"/>
                      <a:r>
                        <a:rPr lang="ru-RU" sz="3200" b="1" i="1" dirty="0" smtClean="0">
                          <a:hlinkClick r:id="rId12" action="ppaction://hlinksldjump"/>
                        </a:rPr>
                        <a:t>40</a:t>
                      </a:r>
                      <a:endParaRPr lang="ru-RU" sz="3200" b="1" i="1" dirty="0"/>
                    </a:p>
                  </a:txBody>
                  <a:tcPr anchor="ctr"/>
                </a:tc>
                <a:tc>
                  <a:txBody>
                    <a:bodyPr/>
                    <a:lstStyle/>
                    <a:p>
                      <a:pPr algn="ctr"/>
                      <a:r>
                        <a:rPr lang="ru-RU" sz="3200" b="1" i="1" dirty="0" smtClean="0">
                          <a:hlinkClick r:id="rId13" action="ppaction://hlinksldjump"/>
                        </a:rPr>
                        <a:t>40</a:t>
                      </a:r>
                      <a:endParaRPr lang="ru-RU" sz="3200" b="1" i="1" dirty="0"/>
                    </a:p>
                  </a:txBody>
                  <a:tcPr anchor="ctr"/>
                </a:tc>
              </a:tr>
            </a:tbl>
          </a:graphicData>
        </a:graphic>
      </p:graphicFrame>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686800" cy="838200"/>
          </a:xfrm>
        </p:spPr>
        <p:txBody>
          <a:bodyPr>
            <a:normAutofit/>
          </a:bodyPr>
          <a:lstStyle/>
          <a:p>
            <a:r>
              <a:rPr lang="en-US" sz="3200" dirty="0" smtClean="0"/>
              <a:t>Name the years of Rudyard </a:t>
            </a:r>
            <a:r>
              <a:rPr lang="en-US" sz="3200" dirty="0" err="1" smtClean="0"/>
              <a:t>Kipling”s</a:t>
            </a:r>
            <a:r>
              <a:rPr lang="en-US" sz="3200" dirty="0" smtClean="0"/>
              <a:t> life </a:t>
            </a:r>
            <a:endParaRPr lang="ru-RU" sz="3200" dirty="0"/>
          </a:p>
        </p:txBody>
      </p:sp>
      <p:sp>
        <p:nvSpPr>
          <p:cNvPr id="3" name="Содержимое 2"/>
          <p:cNvSpPr>
            <a:spLocks noGrp="1"/>
          </p:cNvSpPr>
          <p:nvPr>
            <p:ph idx="1"/>
          </p:nvPr>
        </p:nvSpPr>
        <p:spPr>
          <a:xfrm>
            <a:off x="1500166" y="3214686"/>
            <a:ext cx="6143668" cy="1500198"/>
          </a:xfrm>
        </p:spPr>
        <p:txBody>
          <a:bodyPr>
            <a:noAutofit/>
          </a:bodyPr>
          <a:lstStyle/>
          <a:p>
            <a:pPr algn="ctr">
              <a:buNone/>
            </a:pPr>
            <a:r>
              <a:rPr lang="ru-RU" sz="3600" dirty="0" smtClean="0"/>
              <a:t>30 </a:t>
            </a:r>
            <a:r>
              <a:rPr lang="en-US" sz="3600" dirty="0" smtClean="0"/>
              <a:t>December</a:t>
            </a:r>
            <a:r>
              <a:rPr lang="ru-RU" sz="3600" dirty="0" smtClean="0"/>
              <a:t> 1865, </a:t>
            </a:r>
            <a:r>
              <a:rPr lang="en-US" sz="3600" dirty="0" smtClean="0"/>
              <a:t>Bombay </a:t>
            </a:r>
            <a:r>
              <a:rPr lang="ru-RU" sz="3600" dirty="0" smtClean="0"/>
              <a:t>— 18 </a:t>
            </a:r>
            <a:r>
              <a:rPr lang="en-US" sz="3600" dirty="0" smtClean="0"/>
              <a:t>January</a:t>
            </a:r>
            <a:r>
              <a:rPr lang="ru-RU" sz="3600" dirty="0" smtClean="0"/>
              <a:t> 1936, </a:t>
            </a:r>
            <a:r>
              <a:rPr lang="en-US" sz="3600" dirty="0" smtClean="0"/>
              <a:t>London</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686800" cy="1400164"/>
          </a:xfrm>
        </p:spPr>
        <p:txBody>
          <a:bodyPr>
            <a:normAutofit/>
          </a:bodyPr>
          <a:lstStyle/>
          <a:p>
            <a:r>
              <a:rPr lang="en-US" sz="3200" dirty="0" smtClean="0"/>
              <a:t>which country had Kipling lived for only 13 years and inspired for all life?</a:t>
            </a:r>
            <a:endParaRPr lang="ru-RU" sz="3200" dirty="0"/>
          </a:p>
        </p:txBody>
      </p:sp>
      <p:sp>
        <p:nvSpPr>
          <p:cNvPr id="3" name="Содержимое 2"/>
          <p:cNvSpPr>
            <a:spLocks noGrp="1"/>
          </p:cNvSpPr>
          <p:nvPr>
            <p:ph idx="1"/>
          </p:nvPr>
        </p:nvSpPr>
        <p:spPr>
          <a:xfrm>
            <a:off x="2214546" y="3357562"/>
            <a:ext cx="5572164" cy="1785950"/>
          </a:xfrm>
        </p:spPr>
        <p:txBody>
          <a:bodyPr>
            <a:normAutofit/>
          </a:bodyPr>
          <a:lstStyle/>
          <a:p>
            <a:pPr>
              <a:buNone/>
            </a:pPr>
            <a:r>
              <a:rPr lang="en-US" sz="3600" dirty="0" smtClean="0"/>
              <a:t>Kipling has inspired by own country - India</a:t>
            </a:r>
            <a:endParaRPr lang="ru-RU" sz="3600" b="1"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686800" cy="1428760"/>
          </a:xfrm>
        </p:spPr>
        <p:txBody>
          <a:bodyPr>
            <a:normAutofit/>
          </a:bodyPr>
          <a:lstStyle/>
          <a:p>
            <a:r>
              <a:rPr lang="en-US" dirty="0" smtClean="0"/>
              <a:t>Why did Kipling fail </a:t>
            </a:r>
            <a:r>
              <a:rPr lang="en-US" dirty="0" smtClean="0"/>
              <a:t>the selection in </a:t>
            </a:r>
            <a:r>
              <a:rPr lang="en-US" smtClean="0"/>
              <a:t>military school?</a:t>
            </a:r>
            <a:endParaRPr lang="ru-RU" dirty="0"/>
          </a:p>
        </p:txBody>
      </p:sp>
      <p:sp>
        <p:nvSpPr>
          <p:cNvPr id="3" name="Содержимое 2"/>
          <p:cNvSpPr>
            <a:spLocks noGrp="1"/>
          </p:cNvSpPr>
          <p:nvPr>
            <p:ph idx="1"/>
          </p:nvPr>
        </p:nvSpPr>
        <p:spPr>
          <a:xfrm>
            <a:off x="1785918" y="3571876"/>
            <a:ext cx="6286544" cy="857256"/>
          </a:xfrm>
        </p:spPr>
        <p:txBody>
          <a:bodyPr>
            <a:noAutofit/>
          </a:bodyPr>
          <a:lstStyle/>
          <a:p>
            <a:pPr>
              <a:buNone/>
            </a:pPr>
            <a:r>
              <a:rPr lang="en-US" sz="3600" dirty="0" smtClean="0"/>
              <a:t>Because he was short-sighted</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42918"/>
            <a:ext cx="8686800" cy="838200"/>
          </a:xfrm>
        </p:spPr>
        <p:txBody>
          <a:bodyPr>
            <a:normAutofit fontScale="90000"/>
          </a:bodyPr>
          <a:lstStyle/>
          <a:p>
            <a:r>
              <a:rPr lang="en-US" dirty="0" smtClean="0"/>
              <a:t>For What</a:t>
            </a:r>
            <a:r>
              <a:rPr lang="ru-RU" dirty="0" smtClean="0"/>
              <a:t> </a:t>
            </a:r>
            <a:r>
              <a:rPr lang="en-US" dirty="0" smtClean="0"/>
              <a:t> </a:t>
            </a:r>
            <a:r>
              <a:rPr lang="en-US" dirty="0"/>
              <a:t>newspaper </a:t>
            </a:r>
            <a:r>
              <a:rPr lang="en-US" dirty="0" smtClean="0"/>
              <a:t>did Kipling</a:t>
            </a:r>
            <a:r>
              <a:rPr lang="en-US" dirty="0"/>
              <a:t> </a:t>
            </a:r>
            <a:r>
              <a:rPr lang="en-US" dirty="0" smtClean="0"/>
              <a:t>work as a  journalist in India ?</a:t>
            </a:r>
            <a:endParaRPr lang="ru-RU" dirty="0"/>
          </a:p>
        </p:txBody>
      </p:sp>
      <p:sp>
        <p:nvSpPr>
          <p:cNvPr id="3" name="Содержимое 2"/>
          <p:cNvSpPr>
            <a:spLocks noGrp="1"/>
          </p:cNvSpPr>
          <p:nvPr>
            <p:ph idx="1"/>
          </p:nvPr>
        </p:nvSpPr>
        <p:spPr>
          <a:xfrm>
            <a:off x="1643042" y="2857496"/>
            <a:ext cx="6196026" cy="2714644"/>
          </a:xfrm>
        </p:spPr>
        <p:txBody>
          <a:bodyPr>
            <a:normAutofit/>
          </a:bodyPr>
          <a:lstStyle/>
          <a:p>
            <a:pPr>
              <a:buNone/>
            </a:pPr>
            <a:r>
              <a:rPr lang="en-US" sz="3600" dirty="0" smtClean="0"/>
              <a:t>Kipling worked a journalist in the editorial "Civil and military newspaper"</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358246" cy="2714644"/>
          </a:xfrm>
        </p:spPr>
        <p:txBody>
          <a:bodyPr>
            <a:normAutofit fontScale="90000"/>
          </a:bodyPr>
          <a:lstStyle/>
          <a:p>
            <a:r>
              <a:rPr lang="en-US" dirty="0" smtClean="0"/>
              <a:t>Name a work of summary: </a:t>
            </a:r>
            <a:br>
              <a:rPr lang="en-US" dirty="0" smtClean="0"/>
            </a:br>
            <a:r>
              <a:rPr lang="ru-RU" dirty="0" smtClean="0"/>
              <a:t/>
            </a:r>
            <a:br>
              <a:rPr lang="ru-RU" dirty="0" smtClean="0"/>
            </a:br>
            <a:r>
              <a:rPr lang="en-US" sz="2700" dirty="0" smtClean="0"/>
              <a:t> Work about how early humans domesticated animals - dogs, cows and horses, but the cat remained free. it walked and played </a:t>
            </a:r>
            <a:r>
              <a:rPr lang="en-US" sz="2700" dirty="0" err="1" smtClean="0"/>
              <a:t>cames</a:t>
            </a:r>
            <a:r>
              <a:rPr lang="en-US" sz="2700" dirty="0" smtClean="0"/>
              <a:t> when it wanted?</a:t>
            </a:r>
            <a:endParaRPr lang="ru-RU" dirty="0"/>
          </a:p>
        </p:txBody>
      </p:sp>
      <p:sp>
        <p:nvSpPr>
          <p:cNvPr id="3" name="Содержимое 2"/>
          <p:cNvSpPr>
            <a:spLocks noGrp="1"/>
          </p:cNvSpPr>
          <p:nvPr>
            <p:ph idx="1"/>
          </p:nvPr>
        </p:nvSpPr>
        <p:spPr>
          <a:xfrm>
            <a:off x="2143108" y="4143380"/>
            <a:ext cx="4786346" cy="1454177"/>
          </a:xfrm>
        </p:spPr>
        <p:txBody>
          <a:bodyPr>
            <a:normAutofit/>
          </a:bodyPr>
          <a:lstStyle/>
          <a:p>
            <a:pPr>
              <a:buNone/>
            </a:pPr>
            <a:r>
              <a:rPr lang="en-US" sz="3600" dirty="0" smtClean="0"/>
              <a:t>"The Cat Who Walked in Itself"</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688" y="142852"/>
            <a:ext cx="8858312" cy="2857520"/>
          </a:xfrm>
        </p:spPr>
        <p:txBody>
          <a:bodyPr>
            <a:noAutofit/>
          </a:bodyPr>
          <a:lstStyle/>
          <a:p>
            <a:r>
              <a:rPr lang="en-US" sz="3200" dirty="0" smtClean="0"/>
              <a:t>Name a work of summary: </a:t>
            </a:r>
            <a:r>
              <a:rPr lang="en-US" sz="2400" dirty="0" smtClean="0"/>
              <a:t/>
            </a:r>
            <a:br>
              <a:rPr lang="en-US" sz="2400" dirty="0" smtClean="0"/>
            </a:br>
            <a:r>
              <a:rPr lang="ru-RU" sz="2400" dirty="0" smtClean="0"/>
              <a:t/>
            </a:r>
            <a:br>
              <a:rPr lang="ru-RU" sz="2400" dirty="0" smtClean="0"/>
            </a:br>
            <a:r>
              <a:rPr lang="en-US" sz="2400" dirty="0" smtClean="0"/>
              <a:t> the story of a "mama's boy" who suddenly enters the harsh living conditions of fishermen, is reborn in this new situation for him, and then returned to his parents</a:t>
            </a:r>
            <a:endParaRPr lang="ru-RU" sz="2400" dirty="0"/>
          </a:p>
        </p:txBody>
      </p:sp>
      <p:sp>
        <p:nvSpPr>
          <p:cNvPr id="3" name="Содержимое 2"/>
          <p:cNvSpPr>
            <a:spLocks noGrp="1"/>
          </p:cNvSpPr>
          <p:nvPr>
            <p:ph idx="1"/>
          </p:nvPr>
        </p:nvSpPr>
        <p:spPr>
          <a:xfrm>
            <a:off x="2143108" y="4572008"/>
            <a:ext cx="5429288" cy="1150927"/>
          </a:xfrm>
        </p:spPr>
        <p:txBody>
          <a:bodyPr>
            <a:noAutofit/>
          </a:bodyPr>
          <a:lstStyle/>
          <a:p>
            <a:pPr>
              <a:buNone/>
            </a:pPr>
            <a:r>
              <a:rPr lang="en-US" sz="3600" dirty="0" smtClean="0"/>
              <a:t>The brave seafarers</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57752" y="1142984"/>
            <a:ext cx="4143404" cy="3970318"/>
          </a:xfrm>
          <a:prstGeom prst="rect">
            <a:avLst/>
          </a:prstGeom>
        </p:spPr>
        <p:txBody>
          <a:bodyPr wrap="square">
            <a:spAutoFit/>
          </a:bodyPr>
          <a:lstStyle/>
          <a:p>
            <a:pPr>
              <a:buFont typeface="Arial" pitchFamily="34" charset="0"/>
              <a:buChar char="•"/>
            </a:pPr>
            <a:r>
              <a:rPr lang="en-US" sz="2800" dirty="0" smtClean="0">
                <a:latin typeface="Algerian" pitchFamily="82" charset="0"/>
              </a:rPr>
              <a:t> British author and poet, born in Bombay, India</a:t>
            </a:r>
            <a:r>
              <a:rPr lang="ru-RU" sz="2800" dirty="0" smtClean="0">
                <a:latin typeface="Algerian" pitchFamily="82" charset="0"/>
              </a:rPr>
              <a:t> </a:t>
            </a:r>
            <a:r>
              <a:rPr lang="en-US" sz="2800" dirty="0" smtClean="0">
                <a:solidFill>
                  <a:schemeClr val="tx1">
                    <a:lumMod val="95000"/>
                    <a:lumOff val="5000"/>
                  </a:schemeClr>
                </a:solidFill>
                <a:latin typeface="Algerian" pitchFamily="82" charset="0"/>
              </a:rPr>
              <a:t>in the family of a Professor of the local school of arts  John Lockwood Kipling and Alice Kipling.</a:t>
            </a:r>
            <a:endParaRPr lang="ru-RU" sz="2800" dirty="0">
              <a:solidFill>
                <a:schemeClr val="tx1">
                  <a:lumMod val="95000"/>
                  <a:lumOff val="5000"/>
                </a:schemeClr>
              </a:solidFill>
            </a:endParaRPr>
          </a:p>
        </p:txBody>
      </p:sp>
      <p:pic>
        <p:nvPicPr>
          <p:cNvPr id="3" name="Picture 2" descr="Изображение"/>
          <p:cNvPicPr>
            <a:picLocks noChangeAspect="1" noChangeArrowheads="1"/>
          </p:cNvPicPr>
          <p:nvPr/>
        </p:nvPicPr>
        <p:blipFill>
          <a:blip r:embed="rId2" cstate="email">
            <a:extLst/>
          </a:blip>
          <a:srcRect/>
          <a:stretch>
            <a:fillRect/>
          </a:stretch>
        </p:blipFill>
        <p:spPr bwMode="auto">
          <a:xfrm>
            <a:off x="785786" y="1214422"/>
            <a:ext cx="3395897" cy="3888432"/>
          </a:xfrm>
          <a:prstGeom prst="rect">
            <a:avLst/>
          </a:prstGeom>
          <a:noFill/>
          <a:effectLst>
            <a:glow rad="101600">
              <a:schemeClr val="accent1">
                <a:satMod val="175000"/>
                <a:alpha val="40000"/>
              </a:schemeClr>
            </a:glow>
          </a:effectLst>
          <a:extLst/>
        </p:spPr>
      </p:pic>
    </p:spTree>
  </p:cSld>
  <p:clrMapOvr>
    <a:masterClrMapping/>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686800" cy="2471734"/>
          </a:xfrm>
        </p:spPr>
        <p:txBody>
          <a:bodyPr>
            <a:normAutofit/>
          </a:bodyPr>
          <a:lstStyle/>
          <a:p>
            <a:r>
              <a:rPr lang="en-US" sz="3200" dirty="0" smtClean="0"/>
              <a:t>Name a work of summary: </a:t>
            </a:r>
            <a:br>
              <a:rPr lang="en-US" sz="3200" dirty="0" smtClean="0"/>
            </a:br>
            <a:r>
              <a:rPr lang="ru-RU" sz="3200" dirty="0" smtClean="0"/>
              <a:t/>
            </a:r>
            <a:br>
              <a:rPr lang="ru-RU" sz="3200" dirty="0" smtClean="0"/>
            </a:br>
            <a:r>
              <a:rPr lang="en-US" sz="2400" dirty="0" smtClean="0"/>
              <a:t>Story about sea animal who went with his big family in the Pacific ocean, where he will meet new friends and unforgettable adventures </a:t>
            </a:r>
            <a:endParaRPr lang="ru-RU" sz="2400" dirty="0"/>
          </a:p>
        </p:txBody>
      </p:sp>
      <p:sp>
        <p:nvSpPr>
          <p:cNvPr id="3" name="Содержимое 2"/>
          <p:cNvSpPr>
            <a:spLocks noGrp="1"/>
          </p:cNvSpPr>
          <p:nvPr>
            <p:ph idx="1"/>
          </p:nvPr>
        </p:nvSpPr>
        <p:spPr>
          <a:xfrm>
            <a:off x="3143240" y="4429132"/>
            <a:ext cx="3214710" cy="928694"/>
          </a:xfrm>
        </p:spPr>
        <p:txBody>
          <a:bodyPr>
            <a:normAutofit/>
          </a:bodyPr>
          <a:lstStyle/>
          <a:p>
            <a:pPr>
              <a:buNone/>
            </a:pPr>
            <a:r>
              <a:rPr lang="en-US" sz="3600" dirty="0" smtClean="0"/>
              <a:t>White cat</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 y="600052"/>
            <a:ext cx="8115328" cy="1971692"/>
          </a:xfrm>
        </p:spPr>
        <p:txBody>
          <a:bodyPr>
            <a:normAutofit fontScale="90000"/>
          </a:bodyPr>
          <a:lstStyle/>
          <a:p>
            <a:r>
              <a:rPr lang="en-US" dirty="0" smtClean="0"/>
              <a:t>Name a work of summary: </a:t>
            </a:r>
            <a:br>
              <a:rPr lang="en-US" dirty="0" smtClean="0"/>
            </a:br>
            <a:r>
              <a:rPr lang="ru-RU" dirty="0" smtClean="0"/>
              <a:t> </a:t>
            </a:r>
            <a:r>
              <a:rPr lang="ru-RU" sz="3200" dirty="0" smtClean="0"/>
              <a:t/>
            </a:r>
            <a:br>
              <a:rPr lang="ru-RU" sz="3200" dirty="0" smtClean="0"/>
            </a:br>
            <a:r>
              <a:rPr lang="en-US" sz="2700" dirty="0" smtClean="0"/>
              <a:t>story about a huge dog-ghost without teeth and fur, which always comes before an important event</a:t>
            </a:r>
            <a:endParaRPr lang="ru-RU" sz="2400" dirty="0"/>
          </a:p>
        </p:txBody>
      </p:sp>
      <p:sp>
        <p:nvSpPr>
          <p:cNvPr id="3" name="Содержимое 2"/>
          <p:cNvSpPr>
            <a:spLocks noGrp="1"/>
          </p:cNvSpPr>
          <p:nvPr>
            <p:ph idx="1"/>
          </p:nvPr>
        </p:nvSpPr>
        <p:spPr>
          <a:xfrm>
            <a:off x="3286116" y="3857628"/>
            <a:ext cx="2857520" cy="928694"/>
          </a:xfrm>
        </p:spPr>
        <p:txBody>
          <a:bodyPr>
            <a:normAutofit/>
          </a:bodyPr>
          <a:lstStyle/>
          <a:p>
            <a:pPr>
              <a:buNone/>
            </a:pPr>
            <a:r>
              <a:rPr lang="en-US" sz="3600" dirty="0" err="1" smtClean="0"/>
              <a:t>Quiquern</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7000924" cy="838200"/>
          </a:xfrm>
        </p:spPr>
        <p:txBody>
          <a:bodyPr>
            <a:normAutofit fontScale="90000"/>
          </a:bodyPr>
          <a:lstStyle/>
          <a:p>
            <a:r>
              <a:rPr lang="en-US" dirty="0" smtClean="0"/>
              <a:t>Name three characters from the works of "</a:t>
            </a:r>
            <a:r>
              <a:rPr lang="en-US" dirty="0" err="1" smtClean="0"/>
              <a:t>Maugly</a:t>
            </a:r>
            <a:r>
              <a:rPr lang="en-US" dirty="0" smtClean="0"/>
              <a:t>"</a:t>
            </a:r>
            <a:endParaRPr lang="ru-RU" dirty="0"/>
          </a:p>
        </p:txBody>
      </p:sp>
      <p:sp>
        <p:nvSpPr>
          <p:cNvPr id="3" name="Содержимое 2"/>
          <p:cNvSpPr>
            <a:spLocks noGrp="1"/>
          </p:cNvSpPr>
          <p:nvPr>
            <p:ph idx="1"/>
          </p:nvPr>
        </p:nvSpPr>
        <p:spPr>
          <a:xfrm>
            <a:off x="1857356" y="3000372"/>
            <a:ext cx="5857916" cy="1428759"/>
          </a:xfrm>
        </p:spPr>
        <p:txBody>
          <a:bodyPr>
            <a:noAutofit/>
          </a:bodyPr>
          <a:lstStyle/>
          <a:p>
            <a:pPr>
              <a:buNone/>
            </a:pPr>
            <a:r>
              <a:rPr lang="en-US" sz="3600" dirty="0" smtClean="0"/>
              <a:t>Mowgli, </a:t>
            </a:r>
            <a:r>
              <a:rPr lang="en-US" sz="3600" dirty="0" err="1" smtClean="0"/>
              <a:t>Bagheera</a:t>
            </a:r>
            <a:r>
              <a:rPr lang="en-US" sz="3600" dirty="0" smtClean="0"/>
              <a:t>, </a:t>
            </a:r>
            <a:r>
              <a:rPr lang="en-US" sz="3600" dirty="0" err="1" smtClean="0"/>
              <a:t>Baloo</a:t>
            </a:r>
            <a:r>
              <a:rPr lang="en-US" sz="3600" dirty="0" smtClean="0"/>
              <a:t>, </a:t>
            </a:r>
            <a:r>
              <a:rPr lang="en-US" sz="3600" dirty="0" err="1" smtClean="0"/>
              <a:t>Kaa</a:t>
            </a:r>
            <a:r>
              <a:rPr lang="en-US" sz="3600" dirty="0" smtClean="0"/>
              <a:t>, </a:t>
            </a:r>
            <a:r>
              <a:rPr lang="en-US" sz="3600" dirty="0" err="1" smtClean="0"/>
              <a:t>Sherkhan</a:t>
            </a:r>
            <a:r>
              <a:rPr lang="en-US" sz="3600" dirty="0" smtClean="0"/>
              <a:t>, Tobacco</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42918"/>
            <a:ext cx="8686800" cy="838200"/>
          </a:xfrm>
        </p:spPr>
        <p:txBody>
          <a:bodyPr>
            <a:normAutofit fontScale="90000"/>
          </a:bodyPr>
          <a:lstStyle/>
          <a:p>
            <a:r>
              <a:rPr lang="en-US" dirty="0" smtClean="0"/>
              <a:t>Name three characters from the works of "</a:t>
            </a:r>
            <a:r>
              <a:rPr lang="en-US" dirty="0" err="1" smtClean="0"/>
              <a:t>Rikki-Tikki-Tavi</a:t>
            </a:r>
            <a:r>
              <a:rPr lang="en-US" dirty="0" smtClean="0"/>
              <a:t>"</a:t>
            </a:r>
            <a:endParaRPr lang="ru-RU" dirty="0"/>
          </a:p>
        </p:txBody>
      </p:sp>
      <p:sp>
        <p:nvSpPr>
          <p:cNvPr id="3" name="Содержимое 2"/>
          <p:cNvSpPr>
            <a:spLocks noGrp="1"/>
          </p:cNvSpPr>
          <p:nvPr>
            <p:ph idx="1"/>
          </p:nvPr>
        </p:nvSpPr>
        <p:spPr>
          <a:xfrm>
            <a:off x="1357290" y="2928934"/>
            <a:ext cx="6572296" cy="3079753"/>
          </a:xfrm>
        </p:spPr>
        <p:txBody>
          <a:bodyPr>
            <a:noAutofit/>
          </a:bodyPr>
          <a:lstStyle/>
          <a:p>
            <a:pPr>
              <a:buNone/>
            </a:pPr>
            <a:r>
              <a:rPr lang="en-US" sz="3600" dirty="0" err="1" smtClean="0"/>
              <a:t>Rikki-Tikki-Tavi</a:t>
            </a:r>
            <a:r>
              <a:rPr lang="en-US" sz="3600" dirty="0" smtClean="0"/>
              <a:t>, Nag and </a:t>
            </a:r>
            <a:r>
              <a:rPr lang="en-US" sz="3600" dirty="0" err="1" smtClean="0"/>
              <a:t>Nagini</a:t>
            </a:r>
            <a:r>
              <a:rPr lang="en-US" sz="3600" dirty="0" smtClean="0"/>
              <a:t>, </a:t>
            </a:r>
            <a:r>
              <a:rPr lang="en-US" sz="3600" dirty="0" err="1" smtClean="0"/>
              <a:t>Chuchundra</a:t>
            </a:r>
            <a:r>
              <a:rPr lang="en-US" sz="3600" dirty="0" smtClean="0"/>
              <a:t>, Darcy - bird praising </a:t>
            </a:r>
            <a:r>
              <a:rPr lang="en-US" sz="3600" dirty="0" err="1" smtClean="0"/>
              <a:t>Rikki-Tikki-Tavi</a:t>
            </a:r>
            <a:r>
              <a:rPr lang="en-US" sz="3600" dirty="0" smtClean="0"/>
              <a:t> in their songs</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42918"/>
            <a:ext cx="8686800" cy="838200"/>
          </a:xfrm>
        </p:spPr>
        <p:txBody>
          <a:bodyPr>
            <a:normAutofit fontScale="90000"/>
          </a:bodyPr>
          <a:lstStyle/>
          <a:p>
            <a:r>
              <a:rPr lang="en-US" dirty="0" smtClean="0"/>
              <a:t>name one to three characters from the works of "Kim"</a:t>
            </a:r>
            <a:endParaRPr lang="ru-RU" dirty="0"/>
          </a:p>
        </p:txBody>
      </p:sp>
      <p:sp>
        <p:nvSpPr>
          <p:cNvPr id="3" name="Содержимое 2"/>
          <p:cNvSpPr>
            <a:spLocks noGrp="1"/>
          </p:cNvSpPr>
          <p:nvPr>
            <p:ph idx="1"/>
          </p:nvPr>
        </p:nvSpPr>
        <p:spPr>
          <a:xfrm>
            <a:off x="1500166" y="3571876"/>
            <a:ext cx="5715040" cy="1857388"/>
          </a:xfrm>
        </p:spPr>
        <p:txBody>
          <a:bodyPr>
            <a:normAutofit/>
          </a:bodyPr>
          <a:lstStyle/>
          <a:p>
            <a:pPr>
              <a:buNone/>
            </a:pPr>
            <a:r>
              <a:rPr lang="en-US" sz="3600" dirty="0" smtClean="0"/>
              <a:t>Kimball O'Hara, </a:t>
            </a:r>
            <a:r>
              <a:rPr lang="en-US" sz="3600" dirty="0" err="1" smtClean="0"/>
              <a:t>Mahbub</a:t>
            </a:r>
            <a:r>
              <a:rPr lang="en-US" sz="3600" dirty="0" smtClean="0"/>
              <a:t> Ali, Colonel Creighton</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15370" cy="1571636"/>
          </a:xfrm>
        </p:spPr>
        <p:txBody>
          <a:bodyPr>
            <a:normAutofit fontScale="90000"/>
          </a:bodyPr>
          <a:lstStyle/>
          <a:p>
            <a:r>
              <a:rPr lang="en-US" dirty="0" smtClean="0"/>
              <a:t>name one to three characters of the autobiographical "</a:t>
            </a:r>
            <a:r>
              <a:rPr lang="en-US" dirty="0" err="1" smtClean="0"/>
              <a:t>Stalky</a:t>
            </a:r>
            <a:r>
              <a:rPr lang="en-US" dirty="0" smtClean="0"/>
              <a:t> &amp; Co." or "Crazy Company"</a:t>
            </a:r>
            <a:endParaRPr lang="ru-RU" dirty="0"/>
          </a:p>
        </p:txBody>
      </p:sp>
      <p:sp>
        <p:nvSpPr>
          <p:cNvPr id="3" name="Содержимое 2"/>
          <p:cNvSpPr>
            <a:spLocks noGrp="1"/>
          </p:cNvSpPr>
          <p:nvPr>
            <p:ph idx="1"/>
          </p:nvPr>
        </p:nvSpPr>
        <p:spPr>
          <a:xfrm>
            <a:off x="2071670" y="4000504"/>
            <a:ext cx="5143536" cy="1214446"/>
          </a:xfrm>
        </p:spPr>
        <p:txBody>
          <a:bodyPr>
            <a:normAutofit/>
          </a:bodyPr>
          <a:lstStyle/>
          <a:p>
            <a:pPr>
              <a:buNone/>
            </a:pPr>
            <a:r>
              <a:rPr lang="en-US" sz="3600" dirty="0" err="1" smtClean="0"/>
              <a:t>Stalky</a:t>
            </a:r>
            <a:r>
              <a:rPr lang="en-US" sz="3600" dirty="0" smtClean="0"/>
              <a:t>, </a:t>
            </a:r>
            <a:r>
              <a:rPr lang="en-US" sz="3600" dirty="0" err="1" smtClean="0"/>
              <a:t>Makturk</a:t>
            </a:r>
            <a:r>
              <a:rPr lang="en-US" sz="3600" dirty="0" smtClean="0"/>
              <a:t> and Bug</a:t>
            </a:r>
            <a:endParaRPr lang="ru-RU" sz="3600" dirty="0"/>
          </a:p>
        </p:txBody>
      </p:sp>
      <p:sp>
        <p:nvSpPr>
          <p:cNvPr id="5" name="Стрелка влево 4">
            <a:hlinkClick r:id="rId2" action="ppaction://hlinksldjump"/>
          </p:cNvPr>
          <p:cNvSpPr/>
          <p:nvPr/>
        </p:nvSpPr>
        <p:spPr>
          <a:xfrm>
            <a:off x="214282" y="5857892"/>
            <a:ext cx="71438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604" y="5357826"/>
            <a:ext cx="5572164" cy="677108"/>
          </a:xfrm>
          <a:prstGeom prst="rect">
            <a:avLst/>
          </a:prstGeom>
        </p:spPr>
        <p:txBody>
          <a:bodyPr wrap="square">
            <a:spAutoFit/>
          </a:bodyPr>
          <a:lstStyle/>
          <a:p>
            <a:pPr>
              <a:buFont typeface="Arial" pitchFamily="34" charset="0"/>
              <a:buChar char="•"/>
              <a:defRPr/>
            </a:pPr>
            <a:r>
              <a:rPr lang="en-US" dirty="0" smtClean="0">
                <a:solidFill>
                  <a:schemeClr val="tx1">
                    <a:lumMod val="95000"/>
                    <a:lumOff val="5000"/>
                  </a:schemeClr>
                </a:solidFill>
                <a:latin typeface="Algerian" pitchFamily="82" charset="0"/>
              </a:rPr>
              <a:t>It is believed  to </a:t>
            </a:r>
            <a:r>
              <a:rPr lang="en-US" dirty="0" err="1" smtClean="0">
                <a:solidFill>
                  <a:schemeClr val="tx1">
                    <a:lumMod val="95000"/>
                    <a:lumOff val="5000"/>
                  </a:schemeClr>
                </a:solidFill>
                <a:latin typeface="Algerian" pitchFamily="82" charset="0"/>
              </a:rPr>
              <a:t>recieve</a:t>
            </a:r>
            <a:r>
              <a:rPr lang="en-US" dirty="0" smtClean="0">
                <a:solidFill>
                  <a:schemeClr val="tx1">
                    <a:lumMod val="95000"/>
                    <a:lumOff val="5000"/>
                  </a:schemeClr>
                </a:solidFill>
                <a:latin typeface="Algerian" pitchFamily="82" charset="0"/>
              </a:rPr>
              <a:t> The name </a:t>
            </a:r>
            <a:r>
              <a:rPr lang="en-US" sz="2000" b="1" i="1" u="sng" dirty="0" smtClean="0">
                <a:solidFill>
                  <a:schemeClr val="tx1">
                    <a:lumMod val="95000"/>
                    <a:lumOff val="5000"/>
                  </a:schemeClr>
                </a:solidFill>
                <a:effectLst>
                  <a:outerShdw blurRad="38100" dist="38100" dir="2700000" algn="tl">
                    <a:srgbClr val="000000">
                      <a:alpha val="43137"/>
                    </a:srgbClr>
                  </a:outerShdw>
                </a:effectLst>
                <a:latin typeface="Algerian" pitchFamily="82" charset="0"/>
              </a:rPr>
              <a:t>Rudyard</a:t>
            </a:r>
            <a:r>
              <a:rPr lang="en-US" dirty="0" smtClean="0">
                <a:solidFill>
                  <a:schemeClr val="tx1">
                    <a:lumMod val="95000"/>
                    <a:lumOff val="5000"/>
                  </a:schemeClr>
                </a:solidFill>
                <a:latin typeface="Algerian" pitchFamily="82" charset="0"/>
              </a:rPr>
              <a:t> </a:t>
            </a:r>
            <a:r>
              <a:rPr lang="ru-RU" dirty="0" smtClean="0">
                <a:solidFill>
                  <a:schemeClr val="tx1">
                    <a:lumMod val="95000"/>
                    <a:lumOff val="5000"/>
                  </a:schemeClr>
                </a:solidFill>
                <a:latin typeface="Algerian" pitchFamily="82" charset="0"/>
              </a:rPr>
              <a:t> </a:t>
            </a:r>
            <a:r>
              <a:rPr lang="en-US" dirty="0" smtClean="0">
                <a:solidFill>
                  <a:schemeClr val="tx1">
                    <a:lumMod val="95000"/>
                    <a:lumOff val="5000"/>
                  </a:schemeClr>
                </a:solidFill>
                <a:latin typeface="Algerian" pitchFamily="82" charset="0"/>
              </a:rPr>
              <a:t>in honor of the English lake Rudyard</a:t>
            </a:r>
            <a:r>
              <a:rPr lang="ru-RU" b="1" dirty="0" smtClean="0">
                <a:solidFill>
                  <a:schemeClr val="tx1">
                    <a:lumMod val="95000"/>
                    <a:lumOff val="5000"/>
                  </a:schemeClr>
                </a:solidFill>
                <a:latin typeface="Comic Sans MS" pitchFamily="66" charset="0"/>
              </a:rPr>
              <a:t>. </a:t>
            </a:r>
          </a:p>
        </p:txBody>
      </p:sp>
      <p:pic>
        <p:nvPicPr>
          <p:cNvPr id="3" name="Picture 3"/>
          <p:cNvPicPr>
            <a:picLocks noChangeAspect="1" noChangeArrowheads="1"/>
          </p:cNvPicPr>
          <p:nvPr/>
        </p:nvPicPr>
        <p:blipFill>
          <a:blip r:embed="rId2"/>
          <a:srcRect/>
          <a:stretch>
            <a:fillRect/>
          </a:stretch>
        </p:blipFill>
        <p:spPr bwMode="auto">
          <a:xfrm>
            <a:off x="1785918" y="714356"/>
            <a:ext cx="5245270" cy="385760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4214818"/>
            <a:ext cx="6929486" cy="1815882"/>
          </a:xfrm>
          <a:prstGeom prst="rect">
            <a:avLst/>
          </a:prstGeom>
        </p:spPr>
        <p:txBody>
          <a:bodyPr wrap="square">
            <a:spAutoFit/>
          </a:bodyPr>
          <a:lstStyle/>
          <a:p>
            <a:pPr>
              <a:buFont typeface="Arial" pitchFamily="34" charset="0"/>
              <a:buChar char="•"/>
            </a:pPr>
            <a:r>
              <a:rPr lang="en-US" sz="2800" dirty="0" smtClean="0">
                <a:latin typeface="Algerian" pitchFamily="82" charset="0"/>
              </a:rPr>
              <a:t>He had a very happy childhood until, at the age of six, he and his sister were sent to England to be educated. </a:t>
            </a:r>
            <a:endParaRPr lang="ru-RU" sz="2800" dirty="0"/>
          </a:p>
        </p:txBody>
      </p:sp>
      <p:pic>
        <p:nvPicPr>
          <p:cNvPr id="9218" name="Picture 2" descr="http://bondandothers.ru/wp-content/uploads/2013/09/Kipling-Childhood-youth.jpg"/>
          <p:cNvPicPr>
            <a:picLocks noChangeAspect="1" noChangeArrowheads="1"/>
          </p:cNvPicPr>
          <p:nvPr/>
        </p:nvPicPr>
        <p:blipFill>
          <a:blip r:embed="rId2"/>
          <a:srcRect/>
          <a:stretch>
            <a:fillRect/>
          </a:stretch>
        </p:blipFill>
        <p:spPr bwMode="auto">
          <a:xfrm>
            <a:off x="2071670" y="785794"/>
            <a:ext cx="4881570" cy="2928943"/>
          </a:xfrm>
          <a:prstGeom prst="rect">
            <a:avLst/>
          </a:prstGeom>
          <a:noFill/>
        </p:spPr>
      </p:pic>
    </p:spTree>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4572008"/>
            <a:ext cx="5715040" cy="1754326"/>
          </a:xfrm>
          <a:prstGeom prst="rect">
            <a:avLst/>
          </a:prstGeom>
        </p:spPr>
        <p:txBody>
          <a:bodyPr wrap="square">
            <a:spAutoFit/>
          </a:bodyPr>
          <a:lstStyle/>
          <a:p>
            <a:pPr>
              <a:buFont typeface="Arial" pitchFamily="34" charset="0"/>
              <a:buChar char="•"/>
            </a:pPr>
            <a:r>
              <a:rPr lang="en-US" dirty="0" smtClean="0">
                <a:latin typeface="Algerian" pitchFamily="82" charset="0"/>
              </a:rPr>
              <a:t>His next six years were miserable. He was </a:t>
            </a:r>
            <a:r>
              <a:rPr lang="ru-RU" dirty="0" smtClean="0">
                <a:latin typeface="Algerian" pitchFamily="82" charset="0"/>
              </a:rPr>
              <a:t>      </a:t>
            </a:r>
            <a:r>
              <a:rPr lang="en-US" dirty="0" smtClean="0">
                <a:latin typeface="Algerian" pitchFamily="82" charset="0"/>
              </a:rPr>
              <a:t>neglected and treated cruelly by the couple who were looking after him. At 12, he went to live with his aunt and only then spoke of what he had gone through.</a:t>
            </a:r>
            <a:endParaRPr lang="ru-RU" dirty="0" smtClean="0"/>
          </a:p>
          <a:p>
            <a:endParaRPr lang="ru-RU" dirty="0"/>
          </a:p>
        </p:txBody>
      </p:sp>
      <p:pic>
        <p:nvPicPr>
          <p:cNvPr id="3" name="Picture 5" descr="http://summerstudy.ru/images/cms/data/epsom/epsomview.jpg"/>
          <p:cNvPicPr>
            <a:picLocks noChangeAspect="1" noChangeArrowheads="1"/>
          </p:cNvPicPr>
          <p:nvPr/>
        </p:nvPicPr>
        <p:blipFill>
          <a:blip r:embed="rId2"/>
          <a:srcRect/>
          <a:stretch>
            <a:fillRect/>
          </a:stretch>
        </p:blipFill>
        <p:spPr bwMode="auto">
          <a:xfrm>
            <a:off x="1928794" y="1142984"/>
            <a:ext cx="4895850" cy="3036887"/>
          </a:xfrm>
          <a:prstGeom prst="rect">
            <a:avLst/>
          </a:prstGeom>
          <a:noFill/>
          <a:ln w="9525">
            <a:noFill/>
            <a:miter lim="800000"/>
            <a:headEnd/>
            <a:tailEnd/>
          </a:ln>
        </p:spPr>
      </p:pic>
    </p:spTree>
  </p:cSld>
  <p:clrMapOvr>
    <a:masterClrMapping/>
  </p:clrMapOvr>
  <p:transition spd="slow">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66" y="5357826"/>
            <a:ext cx="6500842" cy="369332"/>
          </a:xfrm>
          <a:prstGeom prst="rect">
            <a:avLst/>
          </a:prstGeom>
        </p:spPr>
        <p:txBody>
          <a:bodyPr wrap="square">
            <a:spAutoFit/>
          </a:bodyPr>
          <a:lstStyle/>
          <a:p>
            <a:r>
              <a:rPr lang="en-US" dirty="0" smtClean="0">
                <a:latin typeface="Algerian" pitchFamily="82" charset="0"/>
              </a:rPr>
              <a:t> He travelled extensively and married in 1892. </a:t>
            </a:r>
            <a:endParaRPr lang="ru-RU" dirty="0"/>
          </a:p>
        </p:txBody>
      </p:sp>
      <p:pic>
        <p:nvPicPr>
          <p:cNvPr id="6146" name="Picture 2" descr="http://uzrf.ru/userfiles/image/publications/Larinsky/Kipling/Kipling_v_starosti.jpg"/>
          <p:cNvPicPr>
            <a:picLocks noChangeAspect="1" noChangeArrowheads="1"/>
          </p:cNvPicPr>
          <p:nvPr/>
        </p:nvPicPr>
        <p:blipFill>
          <a:blip r:embed="rId2"/>
          <a:srcRect/>
          <a:stretch>
            <a:fillRect/>
          </a:stretch>
        </p:blipFill>
        <p:spPr bwMode="auto">
          <a:xfrm>
            <a:off x="5500694" y="928670"/>
            <a:ext cx="2381250" cy="3305175"/>
          </a:xfrm>
          <a:prstGeom prst="rect">
            <a:avLst/>
          </a:prstGeom>
          <a:ln>
            <a:noFill/>
          </a:ln>
          <a:effectLst>
            <a:softEdge rad="112500"/>
          </a:effectLst>
        </p:spPr>
      </p:pic>
      <p:sp>
        <p:nvSpPr>
          <p:cNvPr id="6148" name="AutoShape 4" descr="https://encrypted-tbn0.gstatic.com/images?q=tbn:ANd9GcSj6-2iop7dy6j8UTtAywPAi4O2Lcvsi2nnY4xjhyyGNZNwWY2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50" name="Picture 6" descr="http://4.bp.blogspot.com/_1mbo8iI1gfk/S6q7keGamyI/AAAAAAAAAP0/ZkjFa_E6DVI/s1600/TEDDY_mistress.JPG"/>
          <p:cNvPicPr>
            <a:picLocks noChangeAspect="1" noChangeArrowheads="1"/>
          </p:cNvPicPr>
          <p:nvPr/>
        </p:nvPicPr>
        <p:blipFill>
          <a:blip r:embed="rId3"/>
          <a:srcRect/>
          <a:stretch>
            <a:fillRect/>
          </a:stretch>
        </p:blipFill>
        <p:spPr bwMode="auto">
          <a:xfrm>
            <a:off x="1428728" y="1000108"/>
            <a:ext cx="2206120" cy="3128941"/>
          </a:xfrm>
          <a:prstGeom prst="rect">
            <a:avLst/>
          </a:prstGeom>
          <a:ln>
            <a:noFill/>
          </a:ln>
          <a:effectLst>
            <a:softEdge rad="112500"/>
          </a:effectLst>
        </p:spPr>
      </p:pic>
    </p:spTree>
  </p:cSld>
  <p:clrMapOvr>
    <a:masterClrMapping/>
  </p:clrMapOvr>
  <p:transition spd="slow">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5429264"/>
            <a:ext cx="6858000" cy="923330"/>
          </a:xfrm>
          <a:prstGeom prst="rect">
            <a:avLst/>
          </a:prstGeom>
        </p:spPr>
        <p:txBody>
          <a:bodyPr wrap="square">
            <a:spAutoFit/>
          </a:bodyPr>
          <a:lstStyle/>
          <a:p>
            <a:pPr>
              <a:buFont typeface="Arial" pitchFamily="34" charset="0"/>
              <a:buChar char="•"/>
            </a:pPr>
            <a:r>
              <a:rPr lang="en-US" dirty="0" smtClean="0">
                <a:latin typeface="Algerian" pitchFamily="82" charset="0"/>
              </a:rPr>
              <a:t>Over the next few years Kipling wrote The Jungle Books (1894-1895), Captains Courageous (1897), The Day's Work (1898) and many more. </a:t>
            </a:r>
            <a:endParaRPr lang="ru-RU" dirty="0"/>
          </a:p>
        </p:txBody>
      </p:sp>
      <p:pic>
        <p:nvPicPr>
          <p:cNvPr id="5124" name="Picture 4" descr="http://library.fayschool.org/Pages/images/jungle_book.jpg"/>
          <p:cNvPicPr>
            <a:picLocks noChangeAspect="1" noChangeArrowheads="1"/>
          </p:cNvPicPr>
          <p:nvPr/>
        </p:nvPicPr>
        <p:blipFill>
          <a:blip r:embed="rId2"/>
          <a:srcRect/>
          <a:stretch>
            <a:fillRect/>
          </a:stretch>
        </p:blipFill>
        <p:spPr bwMode="auto">
          <a:xfrm>
            <a:off x="214282" y="785794"/>
            <a:ext cx="2714612" cy="3691873"/>
          </a:xfrm>
          <a:prstGeom prst="rect">
            <a:avLst/>
          </a:prstGeom>
          <a:noFill/>
        </p:spPr>
      </p:pic>
      <p:pic>
        <p:nvPicPr>
          <p:cNvPr id="5126" name="Picture 6" descr="http://www.dvdbeaver.com/film/DVDReviews20/a%20Victor%20Fleming%20Captains%20Courageous%20Spencer%20Tracy%20DVD/poster%20Victor%20Fleming%20Captains%20Courageous%20Spencer%20Tracy%20DVD.jpg"/>
          <p:cNvPicPr>
            <a:picLocks noChangeAspect="1" noChangeArrowheads="1"/>
          </p:cNvPicPr>
          <p:nvPr/>
        </p:nvPicPr>
        <p:blipFill>
          <a:blip r:embed="rId3"/>
          <a:srcRect/>
          <a:stretch>
            <a:fillRect/>
          </a:stretch>
        </p:blipFill>
        <p:spPr bwMode="auto">
          <a:xfrm>
            <a:off x="3357554" y="785794"/>
            <a:ext cx="2786082" cy="3741639"/>
          </a:xfrm>
          <a:prstGeom prst="rect">
            <a:avLst/>
          </a:prstGeom>
          <a:noFill/>
        </p:spPr>
      </p:pic>
      <p:sp>
        <p:nvSpPr>
          <p:cNvPr id="5128" name="AutoShape 8" descr="http://upload.wikimedia.org/wikipedia/en/c/c6/TheDaysWork.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0" name="AutoShape 10" descr="http://upload.wikimedia.org/wikipedia/en/c/c6/TheDaysWork.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2" name="AutoShape 12" descr="http://upload.wikimedia.org/wikipedia/en/c/c6/TheDaysWork.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4" name="AutoShape 14" descr="https://upload.wikimedia.org/wikipedia/en/c/c6/TheDaysWo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6" name="AutoShape 16" descr="https://upload.wikimedia.org/wikipedia/en/c/c6/TheDaysWo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37" name="Picture 17" descr="C:\Documents and Settings\class11\Рабочий стол\TheDaysWork.jpg"/>
          <p:cNvPicPr>
            <a:picLocks noChangeAspect="1" noChangeArrowheads="1"/>
          </p:cNvPicPr>
          <p:nvPr/>
        </p:nvPicPr>
        <p:blipFill>
          <a:blip r:embed="rId4"/>
          <a:srcRect/>
          <a:stretch>
            <a:fillRect/>
          </a:stretch>
        </p:blipFill>
        <p:spPr bwMode="auto">
          <a:xfrm>
            <a:off x="6500826" y="785794"/>
            <a:ext cx="2424081" cy="3762377"/>
          </a:xfrm>
          <a:prstGeom prst="rect">
            <a:avLst/>
          </a:prstGeom>
          <a:noFill/>
        </p:spPr>
      </p:pic>
    </p:spTree>
  </p:cSld>
  <p:clrMapOvr>
    <a:masterClrMapping/>
  </p:clrMapOvr>
  <p:transition spd="slow">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5429264"/>
            <a:ext cx="6858048" cy="923330"/>
          </a:xfrm>
          <a:prstGeom prst="rect">
            <a:avLst/>
          </a:prstGeom>
        </p:spPr>
        <p:txBody>
          <a:bodyPr wrap="square">
            <a:spAutoFit/>
          </a:bodyPr>
          <a:lstStyle/>
          <a:p>
            <a:pPr>
              <a:buFont typeface="Arial" pitchFamily="34" charset="0"/>
              <a:buChar char="•"/>
            </a:pPr>
            <a:r>
              <a:rPr lang="en-US" dirty="0" smtClean="0">
                <a:latin typeface="Algerian" pitchFamily="82" charset="0"/>
              </a:rPr>
              <a:t>He had two daughters and a son, and life was wonderful until his eldest daughter died of pneumonia at the age of 7.</a:t>
            </a:r>
            <a:endParaRPr lang="ru-RU" dirty="0"/>
          </a:p>
        </p:txBody>
      </p:sp>
      <p:pic>
        <p:nvPicPr>
          <p:cNvPr id="4098" name="Picture 2" descr="http://image1.findagrave.com/photos250/photos/2010/215/25796783_128093779643.jpg"/>
          <p:cNvPicPr>
            <a:picLocks noChangeAspect="1" noChangeArrowheads="1"/>
          </p:cNvPicPr>
          <p:nvPr/>
        </p:nvPicPr>
        <p:blipFill>
          <a:blip r:embed="rId2"/>
          <a:srcRect/>
          <a:stretch>
            <a:fillRect/>
          </a:stretch>
        </p:blipFill>
        <p:spPr bwMode="auto">
          <a:xfrm>
            <a:off x="1643042" y="928670"/>
            <a:ext cx="5907646" cy="3710004"/>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5286388"/>
            <a:ext cx="6072230" cy="923330"/>
          </a:xfrm>
          <a:prstGeom prst="rect">
            <a:avLst/>
          </a:prstGeom>
        </p:spPr>
        <p:txBody>
          <a:bodyPr wrap="square">
            <a:spAutoFit/>
          </a:bodyPr>
          <a:lstStyle/>
          <a:p>
            <a:pPr>
              <a:buFont typeface="Arial" pitchFamily="34" charset="0"/>
              <a:buChar char="•"/>
            </a:pPr>
            <a:r>
              <a:rPr lang="en-US" dirty="0" smtClean="0">
                <a:latin typeface="Algerian" pitchFamily="82" charset="0"/>
              </a:rPr>
              <a:t>From then on life was never the same again and the family moved to the English countryside for a secluded life. </a:t>
            </a:r>
            <a:endParaRPr lang="ru-RU" dirty="0"/>
          </a:p>
        </p:txBody>
      </p:sp>
      <p:pic>
        <p:nvPicPr>
          <p:cNvPr id="3074" name="Picture 2" descr="http://pics.realty.rbc.ru/realty_pics/uniora/74/60/32272f3c22ed8a24511fa7d6976ebed4_634x390.jpg"/>
          <p:cNvPicPr>
            <a:picLocks noChangeAspect="1" noChangeArrowheads="1"/>
          </p:cNvPicPr>
          <p:nvPr/>
        </p:nvPicPr>
        <p:blipFill>
          <a:blip r:embed="rId2"/>
          <a:srcRect/>
          <a:stretch>
            <a:fillRect/>
          </a:stretch>
        </p:blipFill>
        <p:spPr bwMode="auto">
          <a:xfrm>
            <a:off x="1643042" y="857232"/>
            <a:ext cx="6387248" cy="3929065"/>
          </a:xfrm>
          <a:prstGeom prst="rect">
            <a:avLst/>
          </a:prstGeom>
          <a:noFill/>
        </p:spPr>
      </p:pic>
    </p:spTree>
  </p:cSld>
  <p:clrMapOvr>
    <a:masterClrMapping/>
  </p:clrMapOvr>
  <p:transition spd="slow">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436</TotalTime>
  <Words>487</Words>
  <Application>Microsoft Office PowerPoint</Application>
  <PresentationFormat>Экран (4:3)</PresentationFormat>
  <Paragraphs>55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Quiz on the works of  Rudyard Kipling</vt:lpstr>
      <vt:lpstr>Презентация PowerPoint</vt:lpstr>
      <vt:lpstr>Name the years of Rudyard Kipling”s life </vt:lpstr>
      <vt:lpstr>which country had Kipling lived for only 13 years and inspired for all life?</vt:lpstr>
      <vt:lpstr>Why did Kipling fail the selection in military school?</vt:lpstr>
      <vt:lpstr>For What  newspaper did Kipling work as a  journalist in India ?</vt:lpstr>
      <vt:lpstr>Name a work of summary:    Work about how early humans domesticated animals - dogs, cows and horses, but the cat remained free. it walked and played cames when it wanted?</vt:lpstr>
      <vt:lpstr>Name a work of summary:    the story of a "mama's boy" who suddenly enters the harsh living conditions of fishermen, is reborn in this new situation for him, and then returned to his parents</vt:lpstr>
      <vt:lpstr>Name a work of summary:   Story about sea animal who went with his big family in the Pacific ocean, where he will meet new friends and unforgettable adventures </vt:lpstr>
      <vt:lpstr>Name a work of summary:    story about a huge dog-ghost without teeth and fur, which always comes before an important event</vt:lpstr>
      <vt:lpstr>Name three characters from the works of "Maugly"</vt:lpstr>
      <vt:lpstr>Name three characters from the works of "Rikki-Tikki-Tavi"</vt:lpstr>
      <vt:lpstr>name one to three characters from the works of "Kim"</vt:lpstr>
      <vt:lpstr>name one to three characters of the autobiographical "Stalky &amp; Co." or "Crazy Company"</vt:lpstr>
    </vt:vector>
  </TitlesOfParts>
  <Company>Homeside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Викторина по творчеству  редьярда киплинга</dc:title>
  <dc:creator>Кирилл</dc:creator>
  <cp:lastModifiedBy>Katya</cp:lastModifiedBy>
  <cp:revision>64</cp:revision>
  <dcterms:created xsi:type="dcterms:W3CDTF">2015-10-15T12:37:25Z</dcterms:created>
  <dcterms:modified xsi:type="dcterms:W3CDTF">2015-12-13T08:28:59Z</dcterms:modified>
</cp:coreProperties>
</file>