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4" r:id="rId3"/>
    <p:sldId id="289" r:id="rId4"/>
    <p:sldId id="288" r:id="rId5"/>
    <p:sldId id="257" r:id="rId6"/>
    <p:sldId id="258" r:id="rId7"/>
    <p:sldId id="259" r:id="rId8"/>
    <p:sldId id="260" r:id="rId9"/>
    <p:sldId id="261" r:id="rId10"/>
    <p:sldId id="262" r:id="rId11"/>
    <p:sldId id="265" r:id="rId12"/>
    <p:sldId id="263"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78" y="-1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2CBE8A55-5FF4-480C-924D-92758C974D01}" type="datetimeFigureOut">
              <a:rPr lang="ru-RU" smtClean="0"/>
              <a:t>19.02.2016</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08BAD23C-9691-4664-ABD9-F4BB6DCC7446}"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CBE8A55-5FF4-480C-924D-92758C974D01}" type="datetimeFigureOut">
              <a:rPr lang="ru-RU" smtClean="0"/>
              <a:t>19.02.2016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08BAD23C-9691-4664-ABD9-F4BB6DCC7446}"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CBE8A55-5FF4-480C-924D-92758C974D01}" type="datetimeFigureOut">
              <a:rPr lang="ru-RU" smtClean="0"/>
              <a:t>19.02.2016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08BAD23C-9691-4664-ABD9-F4BB6DCC7446}"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CBE8A55-5FF4-480C-924D-92758C974D01}" type="datetimeFigureOut">
              <a:rPr lang="ru-RU" smtClean="0"/>
              <a:t>19.02.2016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08BAD23C-9691-4664-ABD9-F4BB6DCC7446}" type="slidenum">
              <a:rPr lang="ru-RU" smtClean="0"/>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2CBE8A55-5FF4-480C-924D-92758C974D01}" type="datetimeFigureOut">
              <a:rPr lang="ru-RU" smtClean="0"/>
              <a:t>19.02.2016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08BAD23C-9691-4664-ABD9-F4BB6DCC7446}"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2CBE8A55-5FF4-480C-924D-92758C974D01}" type="datetimeFigureOut">
              <a:rPr lang="ru-RU" smtClean="0"/>
              <a:t>19.02.2016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08BAD23C-9691-4664-ABD9-F4BB6DCC7446}" type="slidenum">
              <a:rPr lang="ru-RU" smtClean="0"/>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2CBE8A55-5FF4-480C-924D-92758C974D01}" type="datetimeFigureOut">
              <a:rPr lang="ru-RU" smtClean="0"/>
              <a:t>19.02.2016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08BAD23C-9691-4664-ABD9-F4BB6DCC7446}"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2CBE8A55-5FF4-480C-924D-92758C974D01}" type="datetimeFigureOut">
              <a:rPr lang="ru-RU" smtClean="0"/>
              <a:t>19.02.2016</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08BAD23C-9691-4664-ABD9-F4BB6DCC7446}" type="slidenum">
              <a:rPr lang="ru-RU" smtClean="0"/>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2CBE8A55-5FF4-480C-924D-92758C974D01}" type="datetimeFigureOut">
              <a:rPr lang="ru-RU" smtClean="0"/>
              <a:t>19.02.2016</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08BAD23C-9691-4664-ABD9-F4BB6DCC7446}"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2CBE8A55-5FF4-480C-924D-92758C974D01}" type="datetimeFigureOut">
              <a:rPr lang="ru-RU" smtClean="0"/>
              <a:t>19.02.2016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08BAD23C-9691-4664-ABD9-F4BB6DCC7446}"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2CBE8A55-5FF4-480C-924D-92758C974D01}" type="datetimeFigureOut">
              <a:rPr lang="ru-RU" smtClean="0"/>
              <a:t>19.02.2016</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08BAD23C-9691-4664-ABD9-F4BB6DCC7446}"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CBE8A55-5FF4-480C-924D-92758C974D01}" type="datetimeFigureOut">
              <a:rPr lang="ru-RU" smtClean="0"/>
              <a:t>19.02.2016</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8BAD23C-9691-4664-ABD9-F4BB6DCC7446}"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pPr algn="ctr"/>
            <a:r>
              <a:rPr lang="ru-RU" sz="2700" dirty="0" smtClean="0"/>
              <a:t>МЕТОДИЧЕСКАЯ РАЗРАБОТКА СЕРИИ ВНЕУРОЧНЫХ ЗАНЯТИЙ  ПО ИСТОРИИ ЯКУТИИ В 9 КЛАССЕ ПО ТЕМЕ  «ЯКУТСКАЯ ИНТЕЛЛИГЕНЦИЯ»</a:t>
            </a:r>
            <a:r>
              <a:rPr lang="ru-RU" dirty="0" smtClean="0"/>
              <a:t/>
            </a:r>
            <a:br>
              <a:rPr lang="ru-RU" dirty="0" smtClean="0"/>
            </a:br>
            <a:endParaRPr lang="ru-RU" dirty="0"/>
          </a:p>
        </p:txBody>
      </p:sp>
      <p:sp>
        <p:nvSpPr>
          <p:cNvPr id="3" name="Подзаголовок 2"/>
          <p:cNvSpPr>
            <a:spLocks noGrp="1"/>
          </p:cNvSpPr>
          <p:nvPr>
            <p:ph type="subTitle" idx="1"/>
          </p:nvPr>
        </p:nvSpPr>
        <p:spPr/>
        <p:txBody>
          <a:bodyPr>
            <a:normAutofit fontScale="55000" lnSpcReduction="20000"/>
          </a:bodyPr>
          <a:lstStyle/>
          <a:p>
            <a:r>
              <a:rPr lang="ru-RU" dirty="0" smtClean="0"/>
              <a:t>Выполнили: </a:t>
            </a:r>
          </a:p>
          <a:p>
            <a:r>
              <a:rPr lang="ru-RU" dirty="0" smtClean="0"/>
              <a:t>                                                                     </a:t>
            </a:r>
            <a:r>
              <a:rPr lang="ru-RU" dirty="0" err="1" smtClean="0"/>
              <a:t>Туласынова</a:t>
            </a:r>
            <a:r>
              <a:rPr lang="ru-RU" dirty="0" smtClean="0"/>
              <a:t> Христина Ефимовна, </a:t>
            </a:r>
          </a:p>
          <a:p>
            <a:r>
              <a:rPr lang="ru-RU" dirty="0" smtClean="0"/>
              <a:t>                                                                     Федорова </a:t>
            </a:r>
            <a:r>
              <a:rPr lang="ru-RU" smtClean="0"/>
              <a:t>Варвара </a:t>
            </a:r>
            <a:r>
              <a:rPr lang="ru-RU" smtClean="0"/>
              <a:t>Тимофеевна </a:t>
            </a:r>
            <a:r>
              <a:rPr lang="ru-RU" dirty="0" smtClean="0"/>
              <a:t>–</a:t>
            </a:r>
          </a:p>
          <a:p>
            <a:r>
              <a:rPr lang="ru-RU" dirty="0" smtClean="0"/>
              <a:t>                                                                      учителя начальных классов</a:t>
            </a:r>
          </a:p>
          <a:p>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ru-RU" dirty="0" smtClean="0"/>
              <a:t> картины </a:t>
            </a:r>
          </a:p>
          <a:p>
            <a:r>
              <a:rPr lang="ru-RU" dirty="0" smtClean="0"/>
              <a:t> фрагменты текста на интерактивной доске</a:t>
            </a:r>
          </a:p>
          <a:p>
            <a:r>
              <a:rPr lang="ru-RU" dirty="0" smtClean="0"/>
              <a:t> информация по ведению урока </a:t>
            </a:r>
          </a:p>
          <a:p>
            <a:r>
              <a:rPr lang="ru-RU" dirty="0" smtClean="0"/>
              <a:t> кабинет, оформленный к уроку</a:t>
            </a:r>
          </a:p>
          <a:p>
            <a:r>
              <a:rPr lang="ru-RU" dirty="0" smtClean="0"/>
              <a:t> компьютерное обеспечение, аудио- и видеоматериалы.</a:t>
            </a:r>
            <a:endParaRPr lang="ru-RU" dirty="0"/>
          </a:p>
        </p:txBody>
      </p:sp>
      <p:sp>
        <p:nvSpPr>
          <p:cNvPr id="3" name="Заголовок 2"/>
          <p:cNvSpPr>
            <a:spLocks noGrp="1"/>
          </p:cNvSpPr>
          <p:nvPr>
            <p:ph type="title"/>
          </p:nvPr>
        </p:nvSpPr>
        <p:spPr/>
        <p:txBody>
          <a:bodyPr>
            <a:noAutofit/>
          </a:bodyPr>
          <a:lstStyle/>
          <a:p>
            <a:r>
              <a:rPr lang="ru-RU" sz="3200" dirty="0" smtClean="0"/>
              <a:t>Необходимые оборудования к урокам:</a:t>
            </a:r>
            <a:endParaRPr lang="ru-RU"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lgn="ctr"/>
            <a:r>
              <a:rPr lang="ru-RU" dirty="0" smtClean="0"/>
              <a:t>Внеурочные занятия по истории Якутии</a:t>
            </a:r>
          </a:p>
          <a:p>
            <a:pPr algn="ctr"/>
            <a:endParaRPr lang="ru-RU" dirty="0" smtClean="0"/>
          </a:p>
          <a:p>
            <a:pPr algn="ctr"/>
            <a:r>
              <a:rPr lang="ru-RU" dirty="0" smtClean="0"/>
              <a:t>По разделу «Якутская интеллигенция»</a:t>
            </a:r>
          </a:p>
          <a:p>
            <a:pPr algn="ctr"/>
            <a:endParaRPr lang="ru-RU" dirty="0" smtClean="0"/>
          </a:p>
          <a:p>
            <a:pPr algn="ctr"/>
            <a:r>
              <a:rPr lang="ru-RU" dirty="0" smtClean="0"/>
              <a:t>Первое занятие</a:t>
            </a:r>
          </a:p>
          <a:p>
            <a:pPr algn="ctr"/>
            <a:endParaRPr lang="ru-RU" dirty="0" smtClean="0"/>
          </a:p>
          <a:p>
            <a:pPr algn="ctr"/>
            <a:r>
              <a:rPr lang="ru-RU" dirty="0" smtClean="0"/>
              <a:t>Второе занятие</a:t>
            </a:r>
          </a:p>
          <a:p>
            <a:pPr algn="ctr"/>
            <a:endParaRPr lang="ru-RU" dirty="0"/>
          </a:p>
        </p:txBody>
      </p:sp>
      <p:sp>
        <p:nvSpPr>
          <p:cNvPr id="3" name="Заголовок 2"/>
          <p:cNvSpPr>
            <a:spLocks noGrp="1"/>
          </p:cNvSpPr>
          <p:nvPr>
            <p:ph type="title"/>
          </p:nvPr>
        </p:nvSpPr>
        <p:spPr/>
        <p:txBody>
          <a:bodyPr>
            <a:normAutofit fontScale="90000"/>
          </a:bodyPr>
          <a:lstStyle/>
          <a:p>
            <a:r>
              <a:rPr lang="ru-RU" dirty="0" smtClean="0"/>
              <a:t>Программа внеурочных занятий</a:t>
            </a:r>
            <a:endParaRPr lang="ru-RU" dirty="0"/>
          </a:p>
        </p:txBody>
      </p:sp>
      <p:sp>
        <p:nvSpPr>
          <p:cNvPr id="4" name="Прямоугольник 3"/>
          <p:cNvSpPr/>
          <p:nvPr/>
        </p:nvSpPr>
        <p:spPr>
          <a:xfrm>
            <a:off x="3563888" y="2060848"/>
            <a:ext cx="2160240"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34 часа</a:t>
            </a:r>
            <a:endParaRPr lang="ru-RU" dirty="0"/>
          </a:p>
        </p:txBody>
      </p:sp>
      <p:sp>
        <p:nvSpPr>
          <p:cNvPr id="5" name="Прямоугольник 4"/>
          <p:cNvSpPr/>
          <p:nvPr/>
        </p:nvSpPr>
        <p:spPr>
          <a:xfrm>
            <a:off x="3491880" y="2924944"/>
            <a:ext cx="223224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9 занятий</a:t>
            </a:r>
            <a:endParaRPr lang="ru-RU" dirty="0"/>
          </a:p>
        </p:txBody>
      </p:sp>
      <p:sp>
        <p:nvSpPr>
          <p:cNvPr id="6" name="Прямоугольник 5"/>
          <p:cNvSpPr/>
          <p:nvPr/>
        </p:nvSpPr>
        <p:spPr>
          <a:xfrm>
            <a:off x="2987824" y="3861048"/>
            <a:ext cx="3168352"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Лекция, с презентацией</a:t>
            </a:r>
            <a:endParaRPr lang="ru-RU" dirty="0"/>
          </a:p>
        </p:txBody>
      </p:sp>
      <p:sp>
        <p:nvSpPr>
          <p:cNvPr id="7" name="Прямоугольник 6"/>
          <p:cNvSpPr/>
          <p:nvPr/>
        </p:nvSpPr>
        <p:spPr>
          <a:xfrm>
            <a:off x="323528" y="5085184"/>
            <a:ext cx="3096344"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Самостоятельная работа</a:t>
            </a:r>
            <a:endParaRPr lang="ru-RU" dirty="0"/>
          </a:p>
        </p:txBody>
      </p:sp>
      <p:sp>
        <p:nvSpPr>
          <p:cNvPr id="8" name="Прямоугольник 7"/>
          <p:cNvSpPr/>
          <p:nvPr/>
        </p:nvSpPr>
        <p:spPr>
          <a:xfrm>
            <a:off x="3779912" y="5085184"/>
            <a:ext cx="223224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Семинар</a:t>
            </a:r>
            <a:endParaRPr lang="ru-RU" dirty="0"/>
          </a:p>
        </p:txBody>
      </p:sp>
      <p:sp>
        <p:nvSpPr>
          <p:cNvPr id="9" name="Прямоугольник 8"/>
          <p:cNvSpPr/>
          <p:nvPr/>
        </p:nvSpPr>
        <p:spPr>
          <a:xfrm>
            <a:off x="6372200" y="5085184"/>
            <a:ext cx="230425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Беседа</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67544" y="1484784"/>
          <a:ext cx="8229599" cy="4477504"/>
        </p:xfrm>
        <a:graphic>
          <a:graphicData uri="http://schemas.openxmlformats.org/drawingml/2006/table">
            <a:tbl>
              <a:tblPr firstRow="1" bandRow="1">
                <a:tableStyleId>{5C22544A-7EE6-4342-B048-85BDC9FD1C3A}</a:tableStyleId>
              </a:tblPr>
              <a:tblGrid>
                <a:gridCol w="226368"/>
                <a:gridCol w="1728192"/>
                <a:gridCol w="277688"/>
                <a:gridCol w="864096"/>
                <a:gridCol w="1594520"/>
                <a:gridCol w="1872208"/>
                <a:gridCol w="1666527"/>
              </a:tblGrid>
              <a:tr h="576064">
                <a:tc>
                  <a:txBody>
                    <a:bodyPr/>
                    <a:lstStyle/>
                    <a:p>
                      <a:r>
                        <a:rPr lang="ru-RU" sz="1400" b="0" dirty="0" smtClean="0">
                          <a:latin typeface="Times New Roman" pitchFamily="18" charset="0"/>
                          <a:cs typeface="Times New Roman" pitchFamily="18" charset="0"/>
                        </a:rPr>
                        <a:t>№</a:t>
                      </a:r>
                      <a:endParaRPr lang="ru-RU" sz="1400" b="0" dirty="0">
                        <a:latin typeface="Times New Roman" pitchFamily="18" charset="0"/>
                        <a:cs typeface="Times New Roman" pitchFamily="18" charset="0"/>
                      </a:endParaRPr>
                    </a:p>
                  </a:txBody>
                  <a:tcPr/>
                </a:tc>
                <a:tc>
                  <a:txBody>
                    <a:bodyPr/>
                    <a:lstStyle/>
                    <a:p>
                      <a:r>
                        <a:rPr lang="ru-RU" sz="1400" b="0" dirty="0" smtClean="0">
                          <a:latin typeface="Times New Roman" pitchFamily="18" charset="0"/>
                          <a:cs typeface="Times New Roman" pitchFamily="18" charset="0"/>
                        </a:rPr>
                        <a:t>Тема урока</a:t>
                      </a:r>
                      <a:endParaRPr lang="ru-RU" sz="1400" b="0" dirty="0">
                        <a:latin typeface="Times New Roman" pitchFamily="18" charset="0"/>
                        <a:cs typeface="Times New Roman" pitchFamily="18" charset="0"/>
                      </a:endParaRPr>
                    </a:p>
                  </a:txBody>
                  <a:tcPr/>
                </a:tc>
                <a:tc>
                  <a:txBody>
                    <a:bodyPr/>
                    <a:lstStyle/>
                    <a:p>
                      <a:endParaRPr lang="ru-RU" sz="1400" b="0" dirty="0">
                        <a:latin typeface="Times New Roman" pitchFamily="18" charset="0"/>
                        <a:cs typeface="Times New Roman" pitchFamily="18" charset="0"/>
                      </a:endParaRPr>
                    </a:p>
                  </a:txBody>
                  <a:tcPr/>
                </a:tc>
                <a:tc>
                  <a:txBody>
                    <a:bodyPr/>
                    <a:lstStyle/>
                    <a:p>
                      <a:r>
                        <a:rPr lang="ru-RU" sz="1400" b="0" dirty="0" smtClean="0">
                          <a:latin typeface="Times New Roman" pitchFamily="18" charset="0"/>
                          <a:cs typeface="Times New Roman" pitchFamily="18" charset="0"/>
                        </a:rPr>
                        <a:t>Дата</a:t>
                      </a:r>
                      <a:endParaRPr lang="ru-RU" sz="1400" b="0" dirty="0">
                        <a:latin typeface="Times New Roman" pitchFamily="18" charset="0"/>
                        <a:cs typeface="Times New Roman" pitchFamily="18" charset="0"/>
                      </a:endParaRPr>
                    </a:p>
                  </a:txBody>
                  <a:tcPr/>
                </a:tc>
                <a:tc>
                  <a:txBody>
                    <a:bodyPr/>
                    <a:lstStyle/>
                    <a:p>
                      <a:r>
                        <a:rPr lang="ru-RU" sz="1400" b="0" dirty="0" smtClean="0">
                          <a:latin typeface="Times New Roman" pitchFamily="18" charset="0"/>
                          <a:cs typeface="Times New Roman" pitchFamily="18" charset="0"/>
                        </a:rPr>
                        <a:t>Элементы содержания</a:t>
                      </a:r>
                      <a:endParaRPr lang="ru-RU" sz="1400" b="0" dirty="0">
                        <a:latin typeface="Times New Roman" pitchFamily="18" charset="0"/>
                        <a:cs typeface="Times New Roman" pitchFamily="18" charset="0"/>
                      </a:endParaRPr>
                    </a:p>
                  </a:txBody>
                  <a:tcPr/>
                </a:tc>
                <a:tc>
                  <a:txBody>
                    <a:bodyPr/>
                    <a:lstStyle/>
                    <a:p>
                      <a:r>
                        <a:rPr kumimoji="0" lang="ru-RU" sz="1400" b="0" kern="1200" dirty="0" smtClean="0">
                          <a:solidFill>
                            <a:schemeClr val="lt1"/>
                          </a:solidFill>
                          <a:latin typeface="Times New Roman" pitchFamily="18" charset="0"/>
                          <a:ea typeface="+mn-ea"/>
                          <a:cs typeface="Times New Roman" pitchFamily="18" charset="0"/>
                        </a:rPr>
                        <a:t>Требования к уровню подготовки учащихся</a:t>
                      </a:r>
                      <a:endParaRPr lang="ru-RU" sz="1400" b="0" dirty="0">
                        <a:latin typeface="Times New Roman" pitchFamily="18" charset="0"/>
                        <a:cs typeface="Times New Roman" pitchFamily="18" charset="0"/>
                      </a:endParaRPr>
                    </a:p>
                  </a:txBody>
                  <a:tcPr/>
                </a:tc>
                <a:tc>
                  <a:txBody>
                    <a:bodyPr/>
                    <a:lstStyle/>
                    <a:p>
                      <a:r>
                        <a:rPr kumimoji="0" lang="ru-RU" sz="1400" b="0" kern="1200" dirty="0" smtClean="0">
                          <a:solidFill>
                            <a:schemeClr val="lt1"/>
                          </a:solidFill>
                          <a:latin typeface="Times New Roman" pitchFamily="18" charset="0"/>
                          <a:ea typeface="+mn-ea"/>
                          <a:cs typeface="Times New Roman" pitchFamily="18" charset="0"/>
                        </a:rPr>
                        <a:t>Задание на дом</a:t>
                      </a:r>
                      <a:endParaRPr lang="ru-RU" sz="1400" b="0" dirty="0">
                        <a:latin typeface="Times New Roman" pitchFamily="18" charset="0"/>
                        <a:cs typeface="Times New Roman" pitchFamily="18" charset="0"/>
                      </a:endParaRPr>
                    </a:p>
                  </a:txBody>
                  <a:tcPr/>
                </a:tc>
              </a:tr>
              <a:tr h="1099034">
                <a:tc>
                  <a:txBody>
                    <a:bodyPr/>
                    <a:lstStyle/>
                    <a:p>
                      <a:r>
                        <a:rPr lang="ru-RU" sz="1400" dirty="0" smtClean="0">
                          <a:latin typeface="Times New Roman" pitchFamily="18" charset="0"/>
                          <a:cs typeface="Times New Roman" pitchFamily="18" charset="0"/>
                        </a:rPr>
                        <a:t>1</a:t>
                      </a:r>
                      <a:endParaRPr lang="ru-RU" sz="1400" dirty="0">
                        <a:latin typeface="Times New Roman" pitchFamily="18" charset="0"/>
                        <a:cs typeface="Times New Roman" pitchFamily="18" charset="0"/>
                      </a:endParaRPr>
                    </a:p>
                  </a:txBody>
                  <a:tcPr/>
                </a:tc>
                <a:tc>
                  <a:txBody>
                    <a:bodyPr/>
                    <a:lstStyle/>
                    <a:p>
                      <a:r>
                        <a:rPr kumimoji="0" lang="ru-RU" sz="1400" kern="1200" dirty="0" smtClean="0">
                          <a:solidFill>
                            <a:schemeClr val="dk1"/>
                          </a:solidFill>
                          <a:latin typeface="Times New Roman" pitchFamily="18" charset="0"/>
                          <a:ea typeface="+mn-ea"/>
                          <a:cs typeface="Times New Roman" pitchFamily="18" charset="0"/>
                        </a:rPr>
                        <a:t>Основоположник якутской литературы, поэт, ученый, просветитель </a:t>
                      </a:r>
                      <a:r>
                        <a:rPr kumimoji="0" lang="ru-RU" sz="1400" b="1" kern="1200" dirty="0" smtClean="0">
                          <a:solidFill>
                            <a:schemeClr val="dk1"/>
                          </a:solidFill>
                          <a:latin typeface="Times New Roman" pitchFamily="18" charset="0"/>
                          <a:ea typeface="+mn-ea"/>
                          <a:cs typeface="Times New Roman" pitchFamily="18" charset="0"/>
                        </a:rPr>
                        <a:t>Кулаковский А.Е</a:t>
                      </a:r>
                      <a:endParaRPr lang="ru-RU" sz="1400" dirty="0">
                        <a:latin typeface="Times New Roman" pitchFamily="18" charset="0"/>
                        <a:cs typeface="Times New Roman" pitchFamily="18" charset="0"/>
                      </a:endParaRPr>
                    </a:p>
                  </a:txBody>
                  <a:tcPr/>
                </a:tc>
                <a:tc>
                  <a:txBody>
                    <a:bodyPr/>
                    <a:lstStyle/>
                    <a:p>
                      <a:r>
                        <a:rPr lang="ru-RU" sz="1400" dirty="0" smtClean="0"/>
                        <a:t>1</a:t>
                      </a:r>
                      <a:endParaRPr lang="ru-RU" sz="1400" dirty="0"/>
                    </a:p>
                  </a:txBody>
                  <a:tcPr/>
                </a:tc>
                <a:tc>
                  <a:txBody>
                    <a:bodyPr/>
                    <a:lstStyle/>
                    <a:p>
                      <a:r>
                        <a:rPr kumimoji="0" lang="ru-RU" sz="1400" kern="1200" dirty="0" smtClean="0">
                          <a:solidFill>
                            <a:schemeClr val="dk1"/>
                          </a:solidFill>
                          <a:latin typeface="Times New Roman" pitchFamily="18" charset="0"/>
                          <a:ea typeface="+mn-ea"/>
                          <a:cs typeface="Times New Roman" pitchFamily="18" charset="0"/>
                        </a:rPr>
                        <a:t>04.03.16</a:t>
                      </a:r>
                      <a:endParaRPr lang="ru-RU" sz="1400" dirty="0">
                        <a:latin typeface="Times New Roman" pitchFamily="18" charset="0"/>
                        <a:cs typeface="Times New Roman" pitchFamily="18" charset="0"/>
                      </a:endParaRPr>
                    </a:p>
                  </a:txBody>
                  <a:tcPr/>
                </a:tc>
                <a:tc>
                  <a:txBody>
                    <a:bodyPr/>
                    <a:lstStyle/>
                    <a:p>
                      <a:r>
                        <a:rPr kumimoji="0" lang="ru-RU" sz="1400" kern="1200" dirty="0" smtClean="0">
                          <a:solidFill>
                            <a:schemeClr val="dk1"/>
                          </a:solidFill>
                          <a:latin typeface="Times New Roman" pitchFamily="18" charset="0"/>
                          <a:ea typeface="+mn-ea"/>
                          <a:cs typeface="Times New Roman" pitchFamily="18" charset="0"/>
                        </a:rPr>
                        <a:t>Ознакомить учащихся с жизнью, творчеством и общественной деятельностью А.Е.Кулаковского, в виде лекции с презентационным материалом</a:t>
                      </a:r>
                      <a:endParaRPr lang="ru-RU" sz="1400" dirty="0">
                        <a:latin typeface="Times New Roman" pitchFamily="18" charset="0"/>
                        <a:cs typeface="Times New Roman" pitchFamily="18" charset="0"/>
                      </a:endParaRPr>
                    </a:p>
                  </a:txBody>
                  <a:tcPr/>
                </a:tc>
                <a:tc>
                  <a:txBody>
                    <a:bodyPr/>
                    <a:lstStyle/>
                    <a:p>
                      <a:r>
                        <a:rPr kumimoji="0" lang="ru-RU" sz="1400" kern="1200" dirty="0" smtClean="0">
                          <a:solidFill>
                            <a:schemeClr val="dk1"/>
                          </a:solidFill>
                          <a:latin typeface="Times New Roman" pitchFamily="18" charset="0"/>
                          <a:ea typeface="+mn-ea"/>
                          <a:cs typeface="Times New Roman" pitchFamily="18" charset="0"/>
                        </a:rPr>
                        <a:t>Составление краткого конспекта в рабочей тетради, умение грамотно задавать вопросы, комментировать и высказывать свое мнение по теме урока</a:t>
                      </a:r>
                      <a:endParaRPr lang="ru-RU" sz="1400" dirty="0">
                        <a:latin typeface="Times New Roman" pitchFamily="18" charset="0"/>
                        <a:cs typeface="Times New Roman" pitchFamily="18" charset="0"/>
                      </a:endParaRPr>
                    </a:p>
                  </a:txBody>
                  <a:tcPr/>
                </a:tc>
                <a:tc>
                  <a:txBody>
                    <a:bodyPr/>
                    <a:lstStyle/>
                    <a:p>
                      <a:r>
                        <a:rPr kumimoji="0" lang="ru-RU" sz="1400" kern="1200" dirty="0" smtClean="0">
                          <a:solidFill>
                            <a:schemeClr val="dk1"/>
                          </a:solidFill>
                          <a:latin typeface="Times New Roman" pitchFamily="18" charset="0"/>
                          <a:ea typeface="+mn-ea"/>
                          <a:cs typeface="Times New Roman" pitchFamily="18" charset="0"/>
                        </a:rPr>
                        <a:t>Подготовиться к семинару. Задание: выбрать любое произведение А.Е.Кулаковского, написать краткое эссе о своем впечатлении</a:t>
                      </a:r>
                      <a:endParaRPr lang="ru-RU" sz="1400" dirty="0">
                        <a:latin typeface="Times New Roman" pitchFamily="18" charset="0"/>
                        <a:cs typeface="Times New Roman" pitchFamily="18" charset="0"/>
                      </a:endParaRPr>
                    </a:p>
                  </a:txBody>
                  <a:tcPr/>
                </a:tc>
              </a:tr>
              <a:tr h="1099034">
                <a:tc>
                  <a:txBody>
                    <a:bodyPr/>
                    <a:lstStyle/>
                    <a:p>
                      <a:r>
                        <a:rPr lang="ru-RU" sz="1400" dirty="0" smtClean="0">
                          <a:latin typeface="Times New Roman" pitchFamily="18" charset="0"/>
                          <a:cs typeface="Times New Roman" pitchFamily="18" charset="0"/>
                        </a:rPr>
                        <a:t>2</a:t>
                      </a:r>
                      <a:endParaRPr lang="ru-RU" sz="1400" dirty="0">
                        <a:latin typeface="Times New Roman" pitchFamily="18" charset="0"/>
                        <a:cs typeface="Times New Roman" pitchFamily="18" charset="0"/>
                      </a:endParaRPr>
                    </a:p>
                  </a:txBody>
                  <a:tcPr/>
                </a:tc>
                <a:tc>
                  <a:txBody>
                    <a:bodyPr/>
                    <a:lstStyle/>
                    <a:p>
                      <a:r>
                        <a:rPr kumimoji="0" lang="ru-RU" sz="1400" kern="1200" dirty="0" smtClean="0">
                          <a:solidFill>
                            <a:schemeClr val="dk1"/>
                          </a:solidFill>
                          <a:latin typeface="Times New Roman" pitchFamily="18" charset="0"/>
                          <a:ea typeface="+mn-ea"/>
                          <a:cs typeface="Times New Roman" pitchFamily="18" charset="0"/>
                        </a:rPr>
                        <a:t>Семинар. «Мое любимое произведение из творчества А.Е.Кулаковского»</a:t>
                      </a:r>
                      <a:endParaRPr lang="ru-RU" sz="1400" dirty="0">
                        <a:latin typeface="Times New Roman" pitchFamily="18" charset="0"/>
                        <a:cs typeface="Times New Roman" pitchFamily="18" charset="0"/>
                      </a:endParaRPr>
                    </a:p>
                  </a:txBody>
                  <a:tcPr/>
                </a:tc>
                <a:tc>
                  <a:txBody>
                    <a:bodyPr/>
                    <a:lstStyle/>
                    <a:p>
                      <a:endParaRPr lang="ru-RU" sz="1400">
                        <a:latin typeface="Times New Roman" pitchFamily="18" charset="0"/>
                        <a:cs typeface="Times New Roman" pitchFamily="18" charset="0"/>
                      </a:endParaRPr>
                    </a:p>
                  </a:txBody>
                  <a:tcPr/>
                </a:tc>
                <a:tc>
                  <a:txBody>
                    <a:bodyPr/>
                    <a:lstStyle/>
                    <a:p>
                      <a:pPr>
                        <a:lnSpc>
                          <a:spcPts val="1200"/>
                        </a:lnSpc>
                        <a:spcAft>
                          <a:spcPts val="600"/>
                        </a:spcAft>
                      </a:pPr>
                      <a:r>
                        <a:rPr lang="ru-RU" sz="1400" dirty="0">
                          <a:latin typeface="Times New Roman" pitchFamily="18" charset="0"/>
                          <a:ea typeface="Calibri"/>
                          <a:cs typeface="Times New Roman" pitchFamily="18" charset="0"/>
                        </a:rPr>
                        <a:t>11.03.16</a:t>
                      </a:r>
                    </a:p>
                  </a:txBody>
                  <a:tcPr marL="68580" marR="68580" marT="0" marB="0"/>
                </a:tc>
                <a:tc>
                  <a:txBody>
                    <a:bodyPr/>
                    <a:lstStyle/>
                    <a:p>
                      <a:pPr>
                        <a:lnSpc>
                          <a:spcPts val="1200"/>
                        </a:lnSpc>
                        <a:spcAft>
                          <a:spcPts val="600"/>
                        </a:spcAft>
                      </a:pPr>
                      <a:r>
                        <a:rPr lang="ru-RU" sz="1400" dirty="0">
                          <a:latin typeface="Times New Roman" pitchFamily="18" charset="0"/>
                          <a:ea typeface="Calibri"/>
                          <a:cs typeface="Times New Roman" pitchFamily="18" charset="0"/>
                        </a:rPr>
                        <a:t>Оценить качество выполнения самостоятельной работы учащихся, уровень подачи своего мнения и умение отвечать на вопросы во время семинара и  дать соответствующую оценку. </a:t>
                      </a:r>
                    </a:p>
                  </a:txBody>
                  <a:tcPr marL="68580" marR="68580" marT="0" marB="0"/>
                </a:tc>
                <a:tc>
                  <a:txBody>
                    <a:bodyPr/>
                    <a:lstStyle/>
                    <a:p>
                      <a:pPr>
                        <a:lnSpc>
                          <a:spcPts val="1200"/>
                        </a:lnSpc>
                        <a:spcAft>
                          <a:spcPts val="600"/>
                        </a:spcAft>
                      </a:pPr>
                      <a:r>
                        <a:rPr lang="ru-RU" sz="1400" dirty="0">
                          <a:latin typeface="Times New Roman" pitchFamily="18" charset="0"/>
                          <a:ea typeface="Calibri"/>
                          <a:cs typeface="Times New Roman" pitchFamily="18" charset="0"/>
                        </a:rPr>
                        <a:t>Качественное выполнение задания. Умение выступать перед публикой, отвечать на вопросы и излагать свое мнение</a:t>
                      </a:r>
                    </a:p>
                  </a:txBody>
                  <a:tcPr marL="68580" marR="68580" marT="0" marB="0"/>
                </a:tc>
                <a:tc>
                  <a:txBody>
                    <a:bodyPr/>
                    <a:lstStyle/>
                    <a:p>
                      <a:endParaRPr lang="ru-RU" sz="1400" dirty="0"/>
                    </a:p>
                  </a:txBody>
                  <a:tcPr/>
                </a:tc>
              </a:tr>
            </a:tbl>
          </a:graphicData>
        </a:graphic>
      </p:graphicFrame>
      <p:sp>
        <p:nvSpPr>
          <p:cNvPr id="3" name="Заголовок 2"/>
          <p:cNvSpPr>
            <a:spLocks noGrp="1"/>
          </p:cNvSpPr>
          <p:nvPr>
            <p:ph type="title"/>
          </p:nvPr>
        </p:nvSpPr>
        <p:spPr>
          <a:xfrm>
            <a:off x="457200" y="413792"/>
            <a:ext cx="8229600" cy="1143000"/>
          </a:xfrm>
        </p:spPr>
        <p:txBody>
          <a:bodyPr>
            <a:normAutofit fontScale="90000"/>
          </a:bodyPr>
          <a:lstStyle/>
          <a:p>
            <a:r>
              <a:rPr lang="ru-RU" sz="2700" dirty="0" smtClean="0"/>
              <a:t>Календарно-тематическое планирование раздела «Якутская интеллигенция» в программе внеурочных занятий по истории Якутии </a:t>
            </a:r>
            <a:r>
              <a:rPr lang="ru-RU" dirty="0" smtClean="0"/>
              <a:t/>
            </a:r>
            <a:br>
              <a:rPr lang="ru-RU" dirty="0" smtClean="0"/>
            </a:b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nvGraphicFramePr>
        <p:xfrm>
          <a:off x="0" y="260648"/>
          <a:ext cx="9143995" cy="6255568"/>
        </p:xfrm>
        <a:graphic>
          <a:graphicData uri="http://schemas.openxmlformats.org/drawingml/2006/table">
            <a:tbl>
              <a:tblPr firstRow="1" bandRow="1">
                <a:tableStyleId>{5C22544A-7EE6-4342-B048-85BDC9FD1C3A}</a:tableStyleId>
              </a:tblPr>
              <a:tblGrid>
                <a:gridCol w="323526"/>
                <a:gridCol w="1656184"/>
                <a:gridCol w="288032"/>
                <a:gridCol w="1224136"/>
                <a:gridCol w="2016224"/>
                <a:gridCol w="2016224"/>
                <a:gridCol w="1619669"/>
              </a:tblGrid>
              <a:tr h="2432260">
                <a:tc>
                  <a:txBody>
                    <a:bodyPr/>
                    <a:lstStyle/>
                    <a:p>
                      <a:pPr>
                        <a:lnSpc>
                          <a:spcPts val="1200"/>
                        </a:lnSpc>
                        <a:spcAft>
                          <a:spcPts val="600"/>
                        </a:spcAft>
                      </a:pPr>
                      <a:r>
                        <a:rPr lang="ru-RU" sz="1400" dirty="0">
                          <a:latin typeface="Times New Roman" pitchFamily="18" charset="0"/>
                          <a:ea typeface="Calibri"/>
                          <a:cs typeface="Times New Roman" pitchFamily="18" charset="0"/>
                        </a:rPr>
                        <a:t>3</a:t>
                      </a:r>
                    </a:p>
                  </a:txBody>
                  <a:tcPr marL="68580" marR="68580" marT="0" marB="0"/>
                </a:tc>
                <a:tc>
                  <a:txBody>
                    <a:bodyPr/>
                    <a:lstStyle/>
                    <a:p>
                      <a:pPr>
                        <a:lnSpc>
                          <a:spcPts val="1200"/>
                        </a:lnSpc>
                        <a:spcAft>
                          <a:spcPts val="600"/>
                        </a:spcAft>
                      </a:pPr>
                      <a:r>
                        <a:rPr lang="ru-RU" sz="1400" dirty="0">
                          <a:latin typeface="Times New Roman" pitchFamily="18" charset="0"/>
                          <a:ea typeface="Calibri"/>
                          <a:cs typeface="Times New Roman" pitchFamily="18" charset="0"/>
                        </a:rPr>
                        <a:t>Первый общественно-политический деятель Якутии </a:t>
                      </a:r>
                      <a:r>
                        <a:rPr lang="ru-RU" sz="1400" dirty="0" err="1">
                          <a:latin typeface="Times New Roman" pitchFamily="18" charset="0"/>
                          <a:ea typeface="Calibri"/>
                          <a:cs typeface="Times New Roman" pitchFamily="18" charset="0"/>
                        </a:rPr>
                        <a:t>В.В.Никифоров-Кюлюмнюр</a:t>
                      </a:r>
                      <a:r>
                        <a:rPr lang="ru-RU" sz="1400" dirty="0">
                          <a:latin typeface="Times New Roman" pitchFamily="18" charset="0"/>
                          <a:ea typeface="Calibri"/>
                          <a:cs typeface="Times New Roman" pitchFamily="18" charset="0"/>
                        </a:rPr>
                        <a:t> </a:t>
                      </a:r>
                    </a:p>
                  </a:txBody>
                  <a:tcPr marL="68580" marR="68580" marT="0" marB="0"/>
                </a:tc>
                <a:tc>
                  <a:txBody>
                    <a:bodyPr/>
                    <a:lstStyle/>
                    <a:p>
                      <a:pPr>
                        <a:lnSpc>
                          <a:spcPts val="1200"/>
                        </a:lnSpc>
                        <a:spcAft>
                          <a:spcPts val="600"/>
                        </a:spcAft>
                      </a:pPr>
                      <a:r>
                        <a:rPr lang="ru-RU" sz="1400">
                          <a:latin typeface="Times New Roman" pitchFamily="18" charset="0"/>
                          <a:ea typeface="Calibri"/>
                          <a:cs typeface="Times New Roman" pitchFamily="18" charset="0"/>
                        </a:rPr>
                        <a:t>1</a:t>
                      </a:r>
                    </a:p>
                  </a:txBody>
                  <a:tcPr marL="68580" marR="68580" marT="0" marB="0"/>
                </a:tc>
                <a:tc>
                  <a:txBody>
                    <a:bodyPr/>
                    <a:lstStyle/>
                    <a:p>
                      <a:pPr>
                        <a:lnSpc>
                          <a:spcPts val="1200"/>
                        </a:lnSpc>
                        <a:spcAft>
                          <a:spcPts val="600"/>
                        </a:spcAft>
                      </a:pPr>
                      <a:r>
                        <a:rPr lang="ru-RU" sz="1400" dirty="0">
                          <a:latin typeface="Times New Roman" pitchFamily="18" charset="0"/>
                          <a:ea typeface="Calibri"/>
                          <a:cs typeface="Times New Roman" pitchFamily="18" charset="0"/>
                        </a:rPr>
                        <a:t>18.03.16</a:t>
                      </a:r>
                    </a:p>
                  </a:txBody>
                  <a:tcPr marL="68580" marR="68580" marT="0" marB="0"/>
                </a:tc>
                <a:tc>
                  <a:txBody>
                    <a:bodyPr/>
                    <a:lstStyle/>
                    <a:p>
                      <a:pPr>
                        <a:lnSpc>
                          <a:spcPts val="1200"/>
                        </a:lnSpc>
                        <a:spcAft>
                          <a:spcPts val="600"/>
                        </a:spcAft>
                      </a:pPr>
                      <a:r>
                        <a:rPr lang="ru-RU" sz="1400" dirty="0">
                          <a:latin typeface="Times New Roman" pitchFamily="18" charset="0"/>
                          <a:ea typeface="Calibri"/>
                          <a:cs typeface="Times New Roman" pitchFamily="18" charset="0"/>
                        </a:rPr>
                        <a:t>Ознакомить учащихся с жизнью и общественной деятельностью В.В. Никифорова, в виде лекции с презентационным материалом</a:t>
                      </a:r>
                    </a:p>
                  </a:txBody>
                  <a:tcPr marL="68580" marR="68580" marT="0" marB="0"/>
                </a:tc>
                <a:tc>
                  <a:txBody>
                    <a:bodyPr/>
                    <a:lstStyle/>
                    <a:p>
                      <a:pPr>
                        <a:lnSpc>
                          <a:spcPts val="1200"/>
                        </a:lnSpc>
                        <a:spcAft>
                          <a:spcPts val="600"/>
                        </a:spcAft>
                      </a:pPr>
                      <a:r>
                        <a:rPr lang="ru-RU" sz="1400">
                          <a:latin typeface="Times New Roman" pitchFamily="18" charset="0"/>
                          <a:ea typeface="Calibri"/>
                          <a:cs typeface="Times New Roman" pitchFamily="18" charset="0"/>
                        </a:rPr>
                        <a:t>Составление краткого конспекта в рабочей тетради, умение грамотно задавать вопросы, комментировать и высказывать свое мнение по теме урока</a:t>
                      </a:r>
                    </a:p>
                  </a:txBody>
                  <a:tcPr marL="68580" marR="68580" marT="0" marB="0"/>
                </a:tc>
                <a:tc>
                  <a:txBody>
                    <a:bodyPr/>
                    <a:lstStyle/>
                    <a:p>
                      <a:pPr>
                        <a:lnSpc>
                          <a:spcPts val="1200"/>
                        </a:lnSpc>
                        <a:spcAft>
                          <a:spcPts val="600"/>
                        </a:spcAft>
                      </a:pPr>
                      <a:r>
                        <a:rPr lang="ru-RU" sz="1400" dirty="0">
                          <a:latin typeface="Times New Roman" pitchFamily="18" charset="0"/>
                          <a:ea typeface="Calibri"/>
                          <a:cs typeface="Times New Roman" pitchFamily="18" charset="0"/>
                        </a:rPr>
                        <a:t>Подготовить устное выступление о том, чему учит желание и стремление В.В.Никифорова быть образованным, вдохновили ли вас его труды, борьба за права человека и общественная деятельность</a:t>
                      </a:r>
                    </a:p>
                  </a:txBody>
                  <a:tcPr marL="68580" marR="68580" marT="0" marB="0"/>
                </a:tc>
              </a:tr>
              <a:tr h="1695211">
                <a:tc>
                  <a:txBody>
                    <a:bodyPr/>
                    <a:lstStyle/>
                    <a:p>
                      <a:pPr>
                        <a:lnSpc>
                          <a:spcPts val="1200"/>
                        </a:lnSpc>
                        <a:spcAft>
                          <a:spcPts val="600"/>
                        </a:spcAft>
                      </a:pPr>
                      <a:r>
                        <a:rPr lang="ru-RU" sz="1400" dirty="0">
                          <a:latin typeface="Times New Roman" pitchFamily="18" charset="0"/>
                          <a:ea typeface="Calibri"/>
                          <a:cs typeface="Times New Roman" pitchFamily="18" charset="0"/>
                        </a:rPr>
                        <a:t>4</a:t>
                      </a:r>
                    </a:p>
                  </a:txBody>
                  <a:tcPr marL="68580" marR="68580" marT="0" marB="0"/>
                </a:tc>
                <a:tc>
                  <a:txBody>
                    <a:bodyPr/>
                    <a:lstStyle/>
                    <a:p>
                      <a:pPr>
                        <a:lnSpc>
                          <a:spcPts val="1200"/>
                        </a:lnSpc>
                        <a:spcAft>
                          <a:spcPts val="600"/>
                        </a:spcAft>
                      </a:pPr>
                      <a:r>
                        <a:rPr lang="ru-RU" sz="1400" dirty="0">
                          <a:latin typeface="Times New Roman" pitchFamily="18" charset="0"/>
                          <a:ea typeface="Calibri"/>
                          <a:cs typeface="Times New Roman" pitchFamily="18" charset="0"/>
                        </a:rPr>
                        <a:t>Урок-беседа. Жизнь </a:t>
                      </a:r>
                      <a:r>
                        <a:rPr lang="ru-RU" sz="1400" dirty="0" err="1">
                          <a:latin typeface="Times New Roman" pitchFamily="18" charset="0"/>
                          <a:ea typeface="Calibri"/>
                          <a:cs typeface="Times New Roman" pitchFamily="18" charset="0"/>
                        </a:rPr>
                        <a:t>В.В.Никифирова</a:t>
                      </a:r>
                      <a:r>
                        <a:rPr lang="ru-RU" sz="1400" dirty="0">
                          <a:latin typeface="Times New Roman" pitchFamily="18" charset="0"/>
                          <a:ea typeface="Calibri"/>
                          <a:cs typeface="Times New Roman" pitchFamily="18" charset="0"/>
                        </a:rPr>
                        <a:t> как яркий пример самоотверженности во благо Якутии</a:t>
                      </a:r>
                    </a:p>
                  </a:txBody>
                  <a:tcPr marL="68580" marR="68580" marT="0" marB="0"/>
                </a:tc>
                <a:tc>
                  <a:txBody>
                    <a:bodyPr/>
                    <a:lstStyle/>
                    <a:p>
                      <a:pPr>
                        <a:lnSpc>
                          <a:spcPts val="1200"/>
                        </a:lnSpc>
                        <a:spcAft>
                          <a:spcPts val="600"/>
                        </a:spcAft>
                      </a:pPr>
                      <a:r>
                        <a:rPr lang="ru-RU" sz="1400">
                          <a:latin typeface="Times New Roman" pitchFamily="18" charset="0"/>
                          <a:ea typeface="Calibri"/>
                          <a:cs typeface="Times New Roman" pitchFamily="18" charset="0"/>
                        </a:rPr>
                        <a:t>1</a:t>
                      </a:r>
                    </a:p>
                  </a:txBody>
                  <a:tcPr marL="68580" marR="68580" marT="0" marB="0"/>
                </a:tc>
                <a:tc>
                  <a:txBody>
                    <a:bodyPr/>
                    <a:lstStyle/>
                    <a:p>
                      <a:pPr>
                        <a:lnSpc>
                          <a:spcPts val="1200"/>
                        </a:lnSpc>
                        <a:spcAft>
                          <a:spcPts val="600"/>
                        </a:spcAft>
                      </a:pPr>
                      <a:r>
                        <a:rPr lang="ru-RU" sz="1400">
                          <a:latin typeface="Times New Roman" pitchFamily="18" charset="0"/>
                          <a:ea typeface="Calibri"/>
                          <a:cs typeface="Times New Roman" pitchFamily="18" charset="0"/>
                        </a:rPr>
                        <a:t>25.03.16</a:t>
                      </a:r>
                    </a:p>
                  </a:txBody>
                  <a:tcPr marL="68580" marR="68580" marT="0" marB="0"/>
                </a:tc>
                <a:tc>
                  <a:txBody>
                    <a:bodyPr/>
                    <a:lstStyle/>
                    <a:p>
                      <a:pPr>
                        <a:lnSpc>
                          <a:spcPts val="1200"/>
                        </a:lnSpc>
                        <a:spcAft>
                          <a:spcPts val="600"/>
                        </a:spcAft>
                      </a:pPr>
                      <a:r>
                        <a:rPr lang="ru-RU" sz="1400">
                          <a:latin typeface="Times New Roman" pitchFamily="18" charset="0"/>
                          <a:ea typeface="Calibri"/>
                          <a:cs typeface="Times New Roman" pitchFamily="18" charset="0"/>
                        </a:rPr>
                        <a:t>Оценить качество выполнения самостоятельной работы учащихся, уровень подачи своего мнения и умение отвечать на вопросы во время беседы и  дать соответствующую оценку.</a:t>
                      </a:r>
                    </a:p>
                  </a:txBody>
                  <a:tcPr marL="68580" marR="68580" marT="0" marB="0"/>
                </a:tc>
                <a:tc>
                  <a:txBody>
                    <a:bodyPr/>
                    <a:lstStyle/>
                    <a:p>
                      <a:pPr>
                        <a:lnSpc>
                          <a:spcPts val="1200"/>
                        </a:lnSpc>
                        <a:spcAft>
                          <a:spcPts val="600"/>
                        </a:spcAft>
                      </a:pPr>
                      <a:r>
                        <a:rPr lang="ru-RU" sz="1400" dirty="0">
                          <a:latin typeface="Times New Roman" pitchFamily="18" charset="0"/>
                          <a:ea typeface="Calibri"/>
                          <a:cs typeface="Times New Roman" pitchFamily="18" charset="0"/>
                        </a:rPr>
                        <a:t>Качественное выполнение задания. Умение общаться с группой на общую тему, отвечать на вопросы и излагать свое мнение</a:t>
                      </a:r>
                    </a:p>
                  </a:txBody>
                  <a:tcPr marL="68580" marR="68580" marT="0" marB="0"/>
                </a:tc>
                <a:tc>
                  <a:txBody>
                    <a:bodyPr/>
                    <a:lstStyle/>
                    <a:p>
                      <a:endParaRPr lang="ru-RU" sz="1400">
                        <a:latin typeface="Times New Roman" pitchFamily="18" charset="0"/>
                        <a:cs typeface="Times New Roman" pitchFamily="18" charset="0"/>
                      </a:endParaRPr>
                    </a:p>
                  </a:txBody>
                  <a:tcPr/>
                </a:tc>
              </a:tr>
              <a:tr h="2128097">
                <a:tc>
                  <a:txBody>
                    <a:bodyPr/>
                    <a:lstStyle/>
                    <a:p>
                      <a:pPr>
                        <a:lnSpc>
                          <a:spcPts val="1200"/>
                        </a:lnSpc>
                        <a:spcAft>
                          <a:spcPts val="600"/>
                        </a:spcAft>
                      </a:pPr>
                      <a:r>
                        <a:rPr lang="ru-RU" sz="1400" dirty="0">
                          <a:latin typeface="Times New Roman" pitchFamily="18" charset="0"/>
                          <a:ea typeface="Calibri"/>
                          <a:cs typeface="Times New Roman" pitchFamily="18" charset="0"/>
                        </a:rPr>
                        <a:t>5</a:t>
                      </a:r>
                    </a:p>
                  </a:txBody>
                  <a:tcPr marL="68580" marR="68580" marT="0" marB="0"/>
                </a:tc>
                <a:tc>
                  <a:txBody>
                    <a:bodyPr/>
                    <a:lstStyle/>
                    <a:p>
                      <a:pPr>
                        <a:lnSpc>
                          <a:spcPts val="1200"/>
                        </a:lnSpc>
                        <a:spcAft>
                          <a:spcPts val="600"/>
                        </a:spcAft>
                      </a:pPr>
                      <a:r>
                        <a:rPr lang="ru-RU" sz="1400">
                          <a:latin typeface="Times New Roman" pitchFamily="18" charset="0"/>
                          <a:ea typeface="Calibri"/>
                          <a:cs typeface="Times New Roman" pitchFamily="18" charset="0"/>
                        </a:rPr>
                        <a:t>Создатель якутского алфавита, лингвист и педагог С.А. Новгородов</a:t>
                      </a:r>
                    </a:p>
                  </a:txBody>
                  <a:tcPr marL="68580" marR="68580" marT="0" marB="0"/>
                </a:tc>
                <a:tc>
                  <a:txBody>
                    <a:bodyPr/>
                    <a:lstStyle/>
                    <a:p>
                      <a:pPr>
                        <a:lnSpc>
                          <a:spcPts val="1200"/>
                        </a:lnSpc>
                        <a:spcAft>
                          <a:spcPts val="600"/>
                        </a:spcAft>
                      </a:pPr>
                      <a:r>
                        <a:rPr lang="ru-RU" sz="1400">
                          <a:latin typeface="Times New Roman" pitchFamily="18" charset="0"/>
                          <a:ea typeface="Calibri"/>
                          <a:cs typeface="Times New Roman" pitchFamily="18" charset="0"/>
                        </a:rPr>
                        <a:t>1</a:t>
                      </a:r>
                    </a:p>
                  </a:txBody>
                  <a:tcPr marL="68580" marR="68580" marT="0" marB="0"/>
                </a:tc>
                <a:tc>
                  <a:txBody>
                    <a:bodyPr/>
                    <a:lstStyle/>
                    <a:p>
                      <a:pPr>
                        <a:lnSpc>
                          <a:spcPts val="1200"/>
                        </a:lnSpc>
                        <a:spcAft>
                          <a:spcPts val="600"/>
                        </a:spcAft>
                      </a:pPr>
                      <a:r>
                        <a:rPr lang="ru-RU" sz="1400" dirty="0">
                          <a:latin typeface="Times New Roman" pitchFamily="18" charset="0"/>
                          <a:ea typeface="Calibri"/>
                          <a:cs typeface="Times New Roman" pitchFamily="18" charset="0"/>
                        </a:rPr>
                        <a:t>01.04.16</a:t>
                      </a:r>
                    </a:p>
                  </a:txBody>
                  <a:tcPr marL="68580" marR="68580" marT="0" marB="0"/>
                </a:tc>
                <a:tc>
                  <a:txBody>
                    <a:bodyPr/>
                    <a:lstStyle/>
                    <a:p>
                      <a:pPr>
                        <a:lnSpc>
                          <a:spcPts val="1200"/>
                        </a:lnSpc>
                        <a:spcAft>
                          <a:spcPts val="600"/>
                        </a:spcAft>
                      </a:pPr>
                      <a:r>
                        <a:rPr lang="ru-RU" sz="1400">
                          <a:latin typeface="Times New Roman" pitchFamily="18" charset="0"/>
                          <a:ea typeface="Calibri"/>
                          <a:cs typeface="Times New Roman" pitchFamily="18" charset="0"/>
                        </a:rPr>
                        <a:t>Ознакомить учащихся с жизнью С.А. Новгородова, в виде лекции с презентационным материалом</a:t>
                      </a:r>
                    </a:p>
                  </a:txBody>
                  <a:tcPr marL="68580" marR="68580" marT="0" marB="0"/>
                </a:tc>
                <a:tc>
                  <a:txBody>
                    <a:bodyPr/>
                    <a:lstStyle/>
                    <a:p>
                      <a:pPr>
                        <a:lnSpc>
                          <a:spcPts val="1200"/>
                        </a:lnSpc>
                        <a:spcAft>
                          <a:spcPts val="600"/>
                        </a:spcAft>
                      </a:pPr>
                      <a:r>
                        <a:rPr lang="ru-RU" sz="1400">
                          <a:latin typeface="Times New Roman" pitchFamily="18" charset="0"/>
                          <a:ea typeface="Calibri"/>
                          <a:cs typeface="Times New Roman" pitchFamily="18" charset="0"/>
                        </a:rPr>
                        <a:t>Составление краткого конспекта в рабочей тетради, умение грамотно задавать вопросы, комментировать и высказывать свое мнение по теме урока</a:t>
                      </a:r>
                    </a:p>
                  </a:txBody>
                  <a:tcPr marL="68580" marR="68580" marT="0" marB="0"/>
                </a:tc>
                <a:tc>
                  <a:txBody>
                    <a:bodyPr/>
                    <a:lstStyle/>
                    <a:p>
                      <a:pPr>
                        <a:lnSpc>
                          <a:spcPts val="1200"/>
                        </a:lnSpc>
                        <a:spcAft>
                          <a:spcPts val="600"/>
                        </a:spcAft>
                      </a:pPr>
                      <a:r>
                        <a:rPr lang="ru-RU" sz="1400" dirty="0">
                          <a:latin typeface="Times New Roman" pitchFamily="18" charset="0"/>
                          <a:ea typeface="Calibri"/>
                          <a:cs typeface="Times New Roman" pitchFamily="18" charset="0"/>
                        </a:rPr>
                        <a:t>Подготовиться к уроку-игре. Самостоятельно ознакомиться с алфавитом </a:t>
                      </a:r>
                      <a:r>
                        <a:rPr lang="ru-RU" sz="1400" dirty="0" err="1">
                          <a:latin typeface="Times New Roman" pitchFamily="18" charset="0"/>
                          <a:ea typeface="Calibri"/>
                          <a:cs typeface="Times New Roman" pitchFamily="18" charset="0"/>
                        </a:rPr>
                        <a:t>С.А.Новгородова</a:t>
                      </a:r>
                      <a:r>
                        <a:rPr lang="ru-RU" sz="1400" dirty="0">
                          <a:latin typeface="Times New Roman" pitchFamily="18" charset="0"/>
                          <a:ea typeface="Calibri"/>
                          <a:cs typeface="Times New Roman" pitchFamily="18" charset="0"/>
                        </a:rPr>
                        <a:t>.</a:t>
                      </a:r>
                    </a:p>
                  </a:txBody>
                  <a:tcPr marL="68580" marR="68580" marT="0" marB="0"/>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0" y="91785"/>
          <a:ext cx="9143995" cy="9041848"/>
        </p:xfrm>
        <a:graphic>
          <a:graphicData uri="http://schemas.openxmlformats.org/drawingml/2006/table">
            <a:tbl>
              <a:tblPr firstRow="1" bandRow="1">
                <a:tableStyleId>{5C22544A-7EE6-4342-B048-85BDC9FD1C3A}</a:tableStyleId>
              </a:tblPr>
              <a:tblGrid>
                <a:gridCol w="323526"/>
                <a:gridCol w="1656184"/>
                <a:gridCol w="288032"/>
                <a:gridCol w="1224136"/>
                <a:gridCol w="2016224"/>
                <a:gridCol w="2016224"/>
                <a:gridCol w="1619669"/>
              </a:tblGrid>
              <a:tr h="2432260">
                <a:tc>
                  <a:txBody>
                    <a:bodyPr/>
                    <a:lstStyle/>
                    <a:p>
                      <a:pPr>
                        <a:lnSpc>
                          <a:spcPts val="1200"/>
                        </a:lnSpc>
                        <a:spcAft>
                          <a:spcPts val="600"/>
                        </a:spcAft>
                      </a:pPr>
                      <a:r>
                        <a:rPr lang="ru-RU" sz="1400" dirty="0">
                          <a:latin typeface="Times New Roman" pitchFamily="18" charset="0"/>
                          <a:ea typeface="Calibri"/>
                          <a:cs typeface="Times New Roman" pitchFamily="18" charset="0"/>
                        </a:rPr>
                        <a:t>6</a:t>
                      </a:r>
                    </a:p>
                  </a:txBody>
                  <a:tcPr marL="68580" marR="68580" marT="0" marB="0"/>
                </a:tc>
                <a:tc>
                  <a:txBody>
                    <a:bodyPr/>
                    <a:lstStyle/>
                    <a:p>
                      <a:pPr>
                        <a:lnSpc>
                          <a:spcPts val="1200"/>
                        </a:lnSpc>
                        <a:spcAft>
                          <a:spcPts val="600"/>
                        </a:spcAft>
                      </a:pPr>
                      <a:r>
                        <a:rPr lang="ru-RU" sz="1400">
                          <a:latin typeface="Times New Roman" pitchFamily="18" charset="0"/>
                          <a:ea typeface="Calibri"/>
                          <a:cs typeface="Times New Roman" pitchFamily="18" charset="0"/>
                        </a:rPr>
                        <a:t>Урок-игра. «Алфавит Новгородова, латинский алфавит и современный якутский алфавит. Найди отличия»</a:t>
                      </a:r>
                    </a:p>
                  </a:txBody>
                  <a:tcPr marL="68580" marR="68580" marT="0" marB="0"/>
                </a:tc>
                <a:tc>
                  <a:txBody>
                    <a:bodyPr/>
                    <a:lstStyle/>
                    <a:p>
                      <a:pPr>
                        <a:lnSpc>
                          <a:spcPts val="1200"/>
                        </a:lnSpc>
                        <a:spcAft>
                          <a:spcPts val="600"/>
                        </a:spcAft>
                      </a:pPr>
                      <a:r>
                        <a:rPr lang="ru-RU" sz="1400">
                          <a:latin typeface="Times New Roman" pitchFamily="18" charset="0"/>
                          <a:ea typeface="Calibri"/>
                          <a:cs typeface="Times New Roman" pitchFamily="18" charset="0"/>
                        </a:rPr>
                        <a:t>1</a:t>
                      </a:r>
                    </a:p>
                  </a:txBody>
                  <a:tcPr marL="68580" marR="68580" marT="0" marB="0"/>
                </a:tc>
                <a:tc>
                  <a:txBody>
                    <a:bodyPr/>
                    <a:lstStyle/>
                    <a:p>
                      <a:pPr>
                        <a:lnSpc>
                          <a:spcPts val="1200"/>
                        </a:lnSpc>
                        <a:spcAft>
                          <a:spcPts val="600"/>
                        </a:spcAft>
                      </a:pPr>
                      <a:r>
                        <a:rPr lang="ru-RU" sz="1400" dirty="0">
                          <a:latin typeface="Times New Roman" pitchFamily="18" charset="0"/>
                          <a:ea typeface="Calibri"/>
                          <a:cs typeface="Times New Roman" pitchFamily="18" charset="0"/>
                        </a:rPr>
                        <a:t>08.04.16</a:t>
                      </a:r>
                    </a:p>
                  </a:txBody>
                  <a:tcPr marL="68580" marR="68580" marT="0" marB="0"/>
                </a:tc>
                <a:tc>
                  <a:txBody>
                    <a:bodyPr/>
                    <a:lstStyle/>
                    <a:p>
                      <a:pPr>
                        <a:lnSpc>
                          <a:spcPts val="1200"/>
                        </a:lnSpc>
                        <a:spcAft>
                          <a:spcPts val="600"/>
                        </a:spcAft>
                      </a:pPr>
                      <a:r>
                        <a:rPr lang="ru-RU" sz="1400">
                          <a:latin typeface="Times New Roman" pitchFamily="18" charset="0"/>
                          <a:ea typeface="Calibri"/>
                          <a:cs typeface="Times New Roman" pitchFamily="18" charset="0"/>
                        </a:rPr>
                        <a:t>Предоставить вниманию учащихся на интерактивной доске современный якутский алфавит, латинский и алфавит Новгородова. Выслушать мнение учащихся об изменениях, возникновении и особенности якутского алфавита. Проверка кругозора и логики учащихся.</a:t>
                      </a:r>
                    </a:p>
                  </a:txBody>
                  <a:tcPr marL="68580" marR="68580" marT="0" marB="0"/>
                </a:tc>
                <a:tc>
                  <a:txBody>
                    <a:bodyPr/>
                    <a:lstStyle/>
                    <a:p>
                      <a:pPr>
                        <a:lnSpc>
                          <a:spcPts val="1200"/>
                        </a:lnSpc>
                        <a:spcAft>
                          <a:spcPts val="600"/>
                        </a:spcAft>
                      </a:pPr>
                      <a:r>
                        <a:rPr lang="ru-RU" sz="1400" dirty="0">
                          <a:latin typeface="Times New Roman" pitchFamily="18" charset="0"/>
                          <a:ea typeface="Calibri"/>
                          <a:cs typeface="Times New Roman" pitchFamily="18" charset="0"/>
                        </a:rPr>
                        <a:t>Сосредоточивание, работа логики и работа кругозора. Внимательность, умение высказывать свое мнение и умение слушать других.</a:t>
                      </a:r>
                    </a:p>
                  </a:txBody>
                  <a:tcPr marL="68580" marR="68580" marT="0" marB="0"/>
                </a:tc>
                <a:tc>
                  <a:txBody>
                    <a:bodyPr/>
                    <a:lstStyle/>
                    <a:p>
                      <a:pPr>
                        <a:lnSpc>
                          <a:spcPts val="1200"/>
                        </a:lnSpc>
                        <a:spcAft>
                          <a:spcPts val="600"/>
                        </a:spcAft>
                      </a:pPr>
                      <a:endParaRPr lang="ru-RU" sz="1400" dirty="0">
                        <a:latin typeface="Times New Roman" pitchFamily="18" charset="0"/>
                        <a:ea typeface="Calibri"/>
                        <a:cs typeface="Times New Roman" pitchFamily="18" charset="0"/>
                      </a:endParaRPr>
                    </a:p>
                  </a:txBody>
                  <a:tcPr marL="68580" marR="68580" marT="0" marB="0"/>
                </a:tc>
              </a:tr>
              <a:tr h="1695211">
                <a:tc>
                  <a:txBody>
                    <a:bodyPr/>
                    <a:lstStyle/>
                    <a:p>
                      <a:pPr>
                        <a:lnSpc>
                          <a:spcPts val="1200"/>
                        </a:lnSpc>
                        <a:spcAft>
                          <a:spcPts val="600"/>
                        </a:spcAft>
                      </a:pPr>
                      <a:r>
                        <a:rPr lang="ru-RU" sz="1400" dirty="0">
                          <a:latin typeface="Times New Roman" pitchFamily="18" charset="0"/>
                          <a:ea typeface="Calibri"/>
                          <a:cs typeface="Times New Roman" pitchFamily="18" charset="0"/>
                        </a:rPr>
                        <a:t>7</a:t>
                      </a:r>
                    </a:p>
                  </a:txBody>
                  <a:tcPr marL="68580" marR="68580" marT="0" marB="0"/>
                </a:tc>
                <a:tc>
                  <a:txBody>
                    <a:bodyPr/>
                    <a:lstStyle/>
                    <a:p>
                      <a:pPr>
                        <a:lnSpc>
                          <a:spcPts val="1200"/>
                        </a:lnSpc>
                        <a:spcAft>
                          <a:spcPts val="600"/>
                        </a:spcAft>
                      </a:pPr>
                      <a:r>
                        <a:rPr lang="ru-RU" sz="1400" dirty="0">
                          <a:latin typeface="Times New Roman" pitchFamily="18" charset="0"/>
                          <a:ea typeface="Calibri"/>
                          <a:cs typeface="Times New Roman" pitchFamily="18" charset="0"/>
                        </a:rPr>
                        <a:t>Первый якутский лекарь и просветитель П.Н. Сокольников</a:t>
                      </a:r>
                    </a:p>
                  </a:txBody>
                  <a:tcPr marL="68580" marR="68580" marT="0" marB="0"/>
                </a:tc>
                <a:tc>
                  <a:txBody>
                    <a:bodyPr/>
                    <a:lstStyle/>
                    <a:p>
                      <a:pPr>
                        <a:lnSpc>
                          <a:spcPts val="1200"/>
                        </a:lnSpc>
                        <a:spcAft>
                          <a:spcPts val="600"/>
                        </a:spcAft>
                      </a:pPr>
                      <a:r>
                        <a:rPr lang="ru-RU" sz="1400">
                          <a:latin typeface="Times New Roman" pitchFamily="18" charset="0"/>
                          <a:ea typeface="Calibri"/>
                          <a:cs typeface="Times New Roman" pitchFamily="18" charset="0"/>
                        </a:rPr>
                        <a:t>1</a:t>
                      </a:r>
                    </a:p>
                  </a:txBody>
                  <a:tcPr marL="68580" marR="68580" marT="0" marB="0"/>
                </a:tc>
                <a:tc>
                  <a:txBody>
                    <a:bodyPr/>
                    <a:lstStyle/>
                    <a:p>
                      <a:pPr>
                        <a:lnSpc>
                          <a:spcPts val="1200"/>
                        </a:lnSpc>
                        <a:spcAft>
                          <a:spcPts val="600"/>
                        </a:spcAft>
                      </a:pPr>
                      <a:r>
                        <a:rPr lang="ru-RU" sz="1400">
                          <a:latin typeface="Times New Roman" pitchFamily="18" charset="0"/>
                          <a:ea typeface="Calibri"/>
                          <a:cs typeface="Times New Roman" pitchFamily="18" charset="0"/>
                        </a:rPr>
                        <a:t>15.04.16</a:t>
                      </a:r>
                    </a:p>
                  </a:txBody>
                  <a:tcPr marL="68580" marR="68580" marT="0" marB="0"/>
                </a:tc>
                <a:tc>
                  <a:txBody>
                    <a:bodyPr/>
                    <a:lstStyle/>
                    <a:p>
                      <a:pPr>
                        <a:lnSpc>
                          <a:spcPts val="1200"/>
                        </a:lnSpc>
                        <a:spcAft>
                          <a:spcPts val="600"/>
                        </a:spcAft>
                      </a:pPr>
                      <a:r>
                        <a:rPr lang="ru-RU" sz="1400">
                          <a:latin typeface="Times New Roman" pitchFamily="18" charset="0"/>
                          <a:ea typeface="Calibri"/>
                          <a:cs typeface="Times New Roman" pitchFamily="18" charset="0"/>
                        </a:rPr>
                        <a:t>Ознакомить учащихся с жизнью, общественной деятельностью П.Н.Сокольникова, в виде лекции с презентационным материалом</a:t>
                      </a:r>
                    </a:p>
                  </a:txBody>
                  <a:tcPr marL="68580" marR="68580" marT="0" marB="0"/>
                </a:tc>
                <a:tc>
                  <a:txBody>
                    <a:bodyPr/>
                    <a:lstStyle/>
                    <a:p>
                      <a:pPr>
                        <a:lnSpc>
                          <a:spcPts val="1200"/>
                        </a:lnSpc>
                        <a:spcAft>
                          <a:spcPts val="600"/>
                        </a:spcAft>
                      </a:pPr>
                      <a:r>
                        <a:rPr lang="ru-RU" sz="1400">
                          <a:latin typeface="Times New Roman" pitchFamily="18" charset="0"/>
                          <a:ea typeface="Calibri"/>
                          <a:cs typeface="Times New Roman" pitchFamily="18" charset="0"/>
                        </a:rPr>
                        <a:t>Составление краткого конспекта в рабочей тетради, умение грамотно задавать вопросы, комментировать и высказывать свое мнение по теме урока</a:t>
                      </a:r>
                    </a:p>
                  </a:txBody>
                  <a:tcPr marL="68580" marR="68580" marT="0" marB="0"/>
                </a:tc>
                <a:tc>
                  <a:txBody>
                    <a:bodyPr/>
                    <a:lstStyle/>
                    <a:p>
                      <a:pPr>
                        <a:lnSpc>
                          <a:spcPts val="1200"/>
                        </a:lnSpc>
                        <a:spcAft>
                          <a:spcPts val="600"/>
                        </a:spcAft>
                      </a:pPr>
                      <a:r>
                        <a:rPr lang="ru-RU" sz="1400" dirty="0">
                          <a:latin typeface="Times New Roman" pitchFamily="18" charset="0"/>
                          <a:ea typeface="Calibri"/>
                          <a:cs typeface="Times New Roman" pitchFamily="18" charset="0"/>
                        </a:rPr>
                        <a:t>Подготовиться к беседе о жизни П.Н.Сокольникова. Написать эссе о своем впечатлении из любой части жизни Сокольникова: о вкладе  в медицину, общественную жизнь, самоотверженность во благо народа и дружбу с Л.Н.Толстым.</a:t>
                      </a:r>
                    </a:p>
                  </a:txBody>
                  <a:tcPr marL="68580" marR="68580" marT="0" marB="0"/>
                </a:tc>
              </a:tr>
              <a:tr h="2128097">
                <a:tc>
                  <a:txBody>
                    <a:bodyPr/>
                    <a:lstStyle/>
                    <a:p>
                      <a:pPr algn="just">
                        <a:lnSpc>
                          <a:spcPct val="150000"/>
                        </a:lnSpc>
                        <a:spcAft>
                          <a:spcPts val="0"/>
                        </a:spcAft>
                      </a:pPr>
                      <a:r>
                        <a:rPr lang="ru-RU" sz="1400" dirty="0">
                          <a:latin typeface="Times New Roman" pitchFamily="18" charset="0"/>
                          <a:ea typeface="Calibri"/>
                          <a:cs typeface="Times New Roman" pitchFamily="18" charset="0"/>
                        </a:rPr>
                        <a:t>8</a:t>
                      </a:r>
                    </a:p>
                  </a:txBody>
                  <a:tcPr marL="68580" marR="68580" marT="0" marB="0"/>
                </a:tc>
                <a:tc>
                  <a:txBody>
                    <a:bodyPr/>
                    <a:lstStyle/>
                    <a:p>
                      <a:pPr algn="just">
                        <a:lnSpc>
                          <a:spcPct val="115000"/>
                        </a:lnSpc>
                        <a:spcAft>
                          <a:spcPts val="0"/>
                        </a:spcAft>
                      </a:pPr>
                      <a:r>
                        <a:rPr lang="ru-RU" sz="1400">
                          <a:latin typeface="Times New Roman" pitchFamily="18" charset="0"/>
                          <a:ea typeface="Calibri"/>
                          <a:cs typeface="Times New Roman" pitchFamily="18" charset="0"/>
                        </a:rPr>
                        <a:t>Урок-беседа в форме круглого стола о жизни первого якутского врача и выдающегося общественного деятеля П.Н. Сокольникова</a:t>
                      </a:r>
                    </a:p>
                  </a:txBody>
                  <a:tcPr marL="68580" marR="68580" marT="0" marB="0"/>
                </a:tc>
                <a:tc>
                  <a:txBody>
                    <a:bodyPr/>
                    <a:lstStyle/>
                    <a:p>
                      <a:pPr algn="just">
                        <a:lnSpc>
                          <a:spcPct val="150000"/>
                        </a:lnSpc>
                        <a:spcAft>
                          <a:spcPts val="0"/>
                        </a:spcAft>
                      </a:pPr>
                      <a:r>
                        <a:rPr lang="ru-RU" sz="1400">
                          <a:latin typeface="Times New Roman" pitchFamily="18" charset="0"/>
                          <a:ea typeface="Calibri"/>
                          <a:cs typeface="Times New Roman" pitchFamily="18" charset="0"/>
                        </a:rPr>
                        <a:t>1</a:t>
                      </a:r>
                    </a:p>
                  </a:txBody>
                  <a:tcPr marL="68580" marR="68580" marT="0" marB="0"/>
                </a:tc>
                <a:tc>
                  <a:txBody>
                    <a:bodyPr/>
                    <a:lstStyle/>
                    <a:p>
                      <a:pPr algn="just">
                        <a:lnSpc>
                          <a:spcPct val="150000"/>
                        </a:lnSpc>
                        <a:spcAft>
                          <a:spcPts val="0"/>
                        </a:spcAft>
                      </a:pPr>
                      <a:r>
                        <a:rPr lang="ru-RU" sz="1400" dirty="0">
                          <a:latin typeface="Times New Roman" pitchFamily="18" charset="0"/>
                          <a:ea typeface="Calibri"/>
                          <a:cs typeface="Times New Roman" pitchFamily="18" charset="0"/>
                        </a:rPr>
                        <a:t>22.04.16</a:t>
                      </a:r>
                    </a:p>
                  </a:txBody>
                  <a:tcPr marL="68580" marR="68580" marT="0" marB="0"/>
                </a:tc>
                <a:tc>
                  <a:txBody>
                    <a:bodyPr/>
                    <a:lstStyle/>
                    <a:p>
                      <a:pPr algn="just">
                        <a:lnSpc>
                          <a:spcPct val="115000"/>
                        </a:lnSpc>
                        <a:spcAft>
                          <a:spcPts val="0"/>
                        </a:spcAft>
                      </a:pPr>
                      <a:r>
                        <a:rPr lang="ru-RU" sz="1400" dirty="0">
                          <a:latin typeface="Times New Roman" pitchFamily="18" charset="0"/>
                          <a:ea typeface="Calibri"/>
                          <a:cs typeface="Times New Roman" pitchFamily="18" charset="0"/>
                        </a:rPr>
                        <a:t>В начале урока удобно рассадить учащихся. Беседа проходит в форме «круглого стола». Оценить способность учащихся рассказывать информацию по теме, умение отвечать на вопросы и задавать их. Обратить внимание на заинтересованность и концентрированность каждого ученика во время беседы. Поставить соответствующую оценку. </a:t>
                      </a:r>
                    </a:p>
                  </a:txBody>
                  <a:tcPr marL="68580" marR="68580" marT="0" marB="0"/>
                </a:tc>
                <a:tc>
                  <a:txBody>
                    <a:bodyPr/>
                    <a:lstStyle/>
                    <a:p>
                      <a:pPr algn="just">
                        <a:lnSpc>
                          <a:spcPct val="115000"/>
                        </a:lnSpc>
                        <a:spcAft>
                          <a:spcPts val="0"/>
                        </a:spcAft>
                      </a:pPr>
                      <a:r>
                        <a:rPr lang="ru-RU" sz="1400" dirty="0">
                          <a:latin typeface="Times New Roman" pitchFamily="18" charset="0"/>
                          <a:ea typeface="Calibri"/>
                          <a:cs typeface="Times New Roman" pitchFamily="18" charset="0"/>
                        </a:rPr>
                        <a:t>Подготовленность к уроку, учащиеся должны быть готовы задавать вопросы друг другу, делиться информацией, обсуждать и анализировать информацию по теме. Умение рассказывать, слушать, задавать вопрос и находить ответ</a:t>
                      </a:r>
                    </a:p>
                  </a:txBody>
                  <a:tcPr marL="68580" marR="68580" marT="0" marB="0"/>
                </a:tc>
                <a:tc>
                  <a:txBody>
                    <a:bodyPr/>
                    <a:lstStyle/>
                    <a:p>
                      <a:pPr>
                        <a:lnSpc>
                          <a:spcPts val="1200"/>
                        </a:lnSpc>
                        <a:spcAft>
                          <a:spcPts val="600"/>
                        </a:spcAft>
                      </a:pPr>
                      <a:endParaRPr lang="ru-RU" sz="1400" dirty="0">
                        <a:latin typeface="Times New Roman" pitchFamily="18" charset="0"/>
                        <a:ea typeface="Calibri"/>
                        <a:cs typeface="Times New Roman" pitchFamily="18" charset="0"/>
                      </a:endParaRPr>
                    </a:p>
                  </a:txBody>
                  <a:tcPr marL="68580" marR="68580" marT="0" marB="0"/>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0" y="1412776"/>
          <a:ext cx="9143995" cy="3189732"/>
        </p:xfrm>
        <a:graphic>
          <a:graphicData uri="http://schemas.openxmlformats.org/drawingml/2006/table">
            <a:tbl>
              <a:tblPr firstRow="1" bandRow="1">
                <a:tableStyleId>{5C22544A-7EE6-4342-B048-85BDC9FD1C3A}</a:tableStyleId>
              </a:tblPr>
              <a:tblGrid>
                <a:gridCol w="323526"/>
                <a:gridCol w="1656184"/>
                <a:gridCol w="288032"/>
                <a:gridCol w="1224136"/>
                <a:gridCol w="2016224"/>
                <a:gridCol w="2016224"/>
                <a:gridCol w="1619669"/>
              </a:tblGrid>
              <a:tr h="2432260">
                <a:tc>
                  <a:txBody>
                    <a:bodyPr/>
                    <a:lstStyle/>
                    <a:p>
                      <a:pPr algn="just">
                        <a:lnSpc>
                          <a:spcPct val="150000"/>
                        </a:lnSpc>
                        <a:spcAft>
                          <a:spcPts val="0"/>
                        </a:spcAft>
                      </a:pPr>
                      <a:r>
                        <a:rPr lang="ru-RU" sz="1400" dirty="0">
                          <a:latin typeface="Times New Roman"/>
                          <a:ea typeface="Calibri"/>
                          <a:cs typeface="Times New Roman"/>
                        </a:rPr>
                        <a:t>9</a:t>
                      </a:r>
                      <a:endParaRPr lang="ru-RU" sz="1400" dirty="0">
                        <a:latin typeface="Calibri"/>
                        <a:ea typeface="Calibri"/>
                        <a:cs typeface="Times New Roman"/>
                      </a:endParaRPr>
                    </a:p>
                  </a:txBody>
                  <a:tcPr marL="68580" marR="68580" marT="0" marB="0"/>
                </a:tc>
                <a:tc>
                  <a:txBody>
                    <a:bodyPr/>
                    <a:lstStyle/>
                    <a:p>
                      <a:pPr algn="just">
                        <a:lnSpc>
                          <a:spcPct val="115000"/>
                        </a:lnSpc>
                        <a:spcAft>
                          <a:spcPts val="0"/>
                        </a:spcAft>
                      </a:pPr>
                      <a:r>
                        <a:rPr lang="ru-RU" sz="1400" dirty="0">
                          <a:latin typeface="Times New Roman"/>
                          <a:ea typeface="Calibri"/>
                          <a:cs typeface="Times New Roman"/>
                        </a:rPr>
                        <a:t>Обобщающий, заключительный урок раздела «Якутская интеллигенция»</a:t>
                      </a:r>
                      <a:endParaRPr lang="ru-RU" sz="1400" dirty="0">
                        <a:latin typeface="Calibri"/>
                        <a:ea typeface="Calibri"/>
                        <a:cs typeface="Times New Roman"/>
                      </a:endParaRPr>
                    </a:p>
                  </a:txBody>
                  <a:tcPr marL="68580" marR="68580" marT="0" marB="0"/>
                </a:tc>
                <a:tc>
                  <a:txBody>
                    <a:bodyPr/>
                    <a:lstStyle/>
                    <a:p>
                      <a:pPr algn="just">
                        <a:lnSpc>
                          <a:spcPct val="150000"/>
                        </a:lnSpc>
                        <a:spcAft>
                          <a:spcPts val="0"/>
                        </a:spcAft>
                      </a:pPr>
                      <a:r>
                        <a:rPr lang="ru-RU" sz="1400">
                          <a:latin typeface="Times New Roman"/>
                          <a:ea typeface="Calibri"/>
                          <a:cs typeface="Times New Roman"/>
                        </a:rPr>
                        <a:t>1</a:t>
                      </a:r>
                      <a:endParaRPr lang="ru-RU" sz="1400">
                        <a:latin typeface="Calibri"/>
                        <a:ea typeface="Calibri"/>
                        <a:cs typeface="Times New Roman"/>
                      </a:endParaRPr>
                    </a:p>
                  </a:txBody>
                  <a:tcPr marL="68580" marR="68580" marT="0" marB="0"/>
                </a:tc>
                <a:tc>
                  <a:txBody>
                    <a:bodyPr/>
                    <a:lstStyle/>
                    <a:p>
                      <a:pPr algn="just">
                        <a:lnSpc>
                          <a:spcPct val="150000"/>
                        </a:lnSpc>
                        <a:spcAft>
                          <a:spcPts val="0"/>
                        </a:spcAft>
                      </a:pPr>
                      <a:r>
                        <a:rPr lang="ru-RU" sz="1400" dirty="0">
                          <a:latin typeface="Times New Roman"/>
                          <a:ea typeface="Calibri"/>
                          <a:cs typeface="Times New Roman"/>
                        </a:rPr>
                        <a:t>29.04.16</a:t>
                      </a:r>
                      <a:endParaRPr lang="ru-RU" sz="1400" dirty="0">
                        <a:latin typeface="Calibri"/>
                        <a:ea typeface="Calibri"/>
                        <a:cs typeface="Times New Roman"/>
                      </a:endParaRPr>
                    </a:p>
                  </a:txBody>
                  <a:tcPr marL="68580" marR="68580" marT="0" marB="0"/>
                </a:tc>
                <a:tc>
                  <a:txBody>
                    <a:bodyPr/>
                    <a:lstStyle/>
                    <a:p>
                      <a:pPr algn="just">
                        <a:lnSpc>
                          <a:spcPct val="115000"/>
                        </a:lnSpc>
                        <a:spcAft>
                          <a:spcPts val="0"/>
                        </a:spcAft>
                      </a:pPr>
                      <a:r>
                        <a:rPr lang="ru-RU" sz="1400">
                          <a:latin typeface="Times New Roman"/>
                          <a:ea typeface="Calibri"/>
                          <a:cs typeface="Times New Roman"/>
                        </a:rPr>
                        <a:t>Обобщить в виде диалога с учащимися материалы пройденного раздела. Выслушать мнения учащихся о роли зарождающейся национальной интеллигенции  в общественно-политической жизни Якутии. Сделать общий вывод. </a:t>
                      </a:r>
                      <a:endParaRPr lang="ru-RU" sz="1400">
                        <a:latin typeface="Calibri"/>
                        <a:ea typeface="Calibri"/>
                        <a:cs typeface="Times New Roman"/>
                      </a:endParaRPr>
                    </a:p>
                  </a:txBody>
                  <a:tcPr marL="68580" marR="68580" marT="0" marB="0"/>
                </a:tc>
                <a:tc>
                  <a:txBody>
                    <a:bodyPr/>
                    <a:lstStyle/>
                    <a:p>
                      <a:pPr algn="just">
                        <a:lnSpc>
                          <a:spcPct val="115000"/>
                        </a:lnSpc>
                        <a:spcAft>
                          <a:spcPts val="0"/>
                        </a:spcAft>
                      </a:pPr>
                      <a:r>
                        <a:rPr lang="ru-RU" sz="1400" dirty="0">
                          <a:latin typeface="Times New Roman"/>
                          <a:ea typeface="Calibri"/>
                          <a:cs typeface="Times New Roman"/>
                        </a:rPr>
                        <a:t>Активное участие в ходе урока. Умение высказывать свое мнение, обобщать, анализировать информацию пройденного раздела, отвечать на вопросы и усвоение всей информации.</a:t>
                      </a:r>
                      <a:endParaRPr lang="ru-RU" sz="1400" dirty="0">
                        <a:latin typeface="Calibri"/>
                        <a:ea typeface="Calibri"/>
                        <a:cs typeface="Times New Roman"/>
                      </a:endParaRPr>
                    </a:p>
                  </a:txBody>
                  <a:tcPr marL="68580" marR="68580" marT="0" marB="0"/>
                </a:tc>
                <a:tc>
                  <a:txBody>
                    <a:bodyPr/>
                    <a:lstStyle/>
                    <a:p>
                      <a:pPr algn="just">
                        <a:lnSpc>
                          <a:spcPct val="150000"/>
                        </a:lnSpc>
                        <a:spcAft>
                          <a:spcPts val="0"/>
                        </a:spcAft>
                      </a:pPr>
                      <a:endParaRPr lang="ru-RU" sz="1400" dirty="0">
                        <a:latin typeface="Times New Roman"/>
                        <a:ea typeface="Calibri"/>
                        <a:cs typeface="Times New Roman"/>
                      </a:endParaRPr>
                    </a:p>
                  </a:txBody>
                  <a:tcPr marL="68580" marR="68580" marT="0" marB="0"/>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0000" lnSpcReduction="20000"/>
          </a:bodyPr>
          <a:lstStyle/>
          <a:p>
            <a:r>
              <a:rPr lang="ru-RU" sz="2900" dirty="0" smtClean="0">
                <a:latin typeface="Times New Roman" pitchFamily="18" charset="0"/>
                <a:cs typeface="Times New Roman" pitchFamily="18" charset="0"/>
              </a:rPr>
              <a:t>Тема: «Первый якутский лекарь и просветитель П.Н.Сокольников»</a:t>
            </a:r>
          </a:p>
          <a:p>
            <a:r>
              <a:rPr lang="ru-RU" sz="2900" dirty="0" smtClean="0">
                <a:latin typeface="Times New Roman" pitchFamily="18" charset="0"/>
                <a:cs typeface="Times New Roman" pitchFamily="18" charset="0"/>
              </a:rPr>
              <a:t>Цель урока: обеспечить в ходе урока закрепление нового материала с помощью визуального ряда на интерактивной доске и письменной работы. </a:t>
            </a:r>
          </a:p>
          <a:p>
            <a:r>
              <a:rPr lang="ru-RU" sz="2900" dirty="0" smtClean="0">
                <a:latin typeface="Times New Roman" pitchFamily="18" charset="0"/>
                <a:cs typeface="Times New Roman" pitchFamily="18" charset="0"/>
              </a:rPr>
              <a:t>А) обучающая: знакомство учащихся с историей жизни первого якутского лекаря, просветителя и общественного деятеля П.Н.Сокольникова, усвоение новой информации.</a:t>
            </a:r>
          </a:p>
          <a:p>
            <a:r>
              <a:rPr lang="ru-RU" sz="2900" dirty="0" smtClean="0">
                <a:latin typeface="Times New Roman" pitchFamily="18" charset="0"/>
                <a:cs typeface="Times New Roman" pitchFamily="18" charset="0"/>
              </a:rPr>
              <a:t>Б) развивающая: развитие познавательного интереса, оценка и отбор фактов из жизни Сокольникова, постановка к ним вопросов. Развитие интереса учащихся к истории родного края, вовлеченность в дискуссию</a:t>
            </a:r>
          </a:p>
          <a:p>
            <a:r>
              <a:rPr lang="ru-RU" sz="2900" dirty="0" smtClean="0">
                <a:latin typeface="Times New Roman" pitchFamily="18" charset="0"/>
                <a:cs typeface="Times New Roman" pitchFamily="18" charset="0"/>
              </a:rPr>
              <a:t>В) воспитательная: формирование мировоззренческой позиции учащихся с гуманистической точки зрения на события связанные с политическими ссыльными; содействие воспитанию нравственных качеств учащихся на примере общественного деятеля, человека посвятившему себя народу П.Н. Сокольникова; активная жизненная позиция с учетом этических норм при оценке событий прошлого.</a:t>
            </a:r>
          </a:p>
          <a:p>
            <a:endParaRPr lang="ru-RU" dirty="0"/>
          </a:p>
        </p:txBody>
      </p:sp>
      <p:sp>
        <p:nvSpPr>
          <p:cNvPr id="3" name="Заголовок 2"/>
          <p:cNvSpPr>
            <a:spLocks noGrp="1"/>
          </p:cNvSpPr>
          <p:nvPr>
            <p:ph type="title"/>
          </p:nvPr>
        </p:nvSpPr>
        <p:spPr/>
        <p:txBody>
          <a:bodyPr>
            <a:normAutofit/>
          </a:bodyPr>
          <a:lstStyle/>
          <a:p>
            <a:pPr algn="ctr"/>
            <a:r>
              <a:rPr lang="ru-RU" sz="4000" u="sng" dirty="0" smtClean="0"/>
              <a:t>План урока №7</a:t>
            </a:r>
            <a:r>
              <a:rPr lang="ru-RU" dirty="0" smtClean="0"/>
              <a:t/>
            </a:r>
            <a:br>
              <a:rPr lang="ru-RU" dirty="0" smtClean="0"/>
            </a:br>
            <a:r>
              <a:rPr lang="ru-RU" sz="2000" dirty="0" smtClean="0"/>
              <a:t>(Пример проведения урока-лекции)</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548680"/>
            <a:ext cx="8229600" cy="5458611"/>
          </a:xfrm>
        </p:spPr>
        <p:txBody>
          <a:bodyPr>
            <a:normAutofit fontScale="92500" lnSpcReduction="10000"/>
          </a:bodyPr>
          <a:lstStyle/>
          <a:p>
            <a:r>
              <a:rPr lang="ru-RU" u="sng" dirty="0" smtClean="0">
                <a:latin typeface="Times New Roman" pitchFamily="18" charset="0"/>
                <a:cs typeface="Times New Roman" pitchFamily="18" charset="0"/>
              </a:rPr>
              <a:t>Тип урока</a:t>
            </a:r>
            <a:r>
              <a:rPr lang="ru-RU" dirty="0" smtClean="0">
                <a:latin typeface="Times New Roman" pitchFamily="18" charset="0"/>
                <a:cs typeface="Times New Roman" pitchFamily="18" charset="0"/>
              </a:rPr>
              <a:t>: урок усвоения нового материала</a:t>
            </a:r>
          </a:p>
          <a:p>
            <a:r>
              <a:rPr lang="ru-RU" u="sng" dirty="0" smtClean="0">
                <a:latin typeface="Times New Roman" pitchFamily="18" charset="0"/>
                <a:cs typeface="Times New Roman" pitchFamily="18" charset="0"/>
              </a:rPr>
              <a:t>Вид урока</a:t>
            </a:r>
            <a:r>
              <a:rPr lang="ru-RU" dirty="0" smtClean="0">
                <a:latin typeface="Times New Roman" pitchFamily="18" charset="0"/>
                <a:cs typeface="Times New Roman" pitchFamily="18" charset="0"/>
              </a:rPr>
              <a:t>: лекция</a:t>
            </a:r>
          </a:p>
          <a:p>
            <a:r>
              <a:rPr lang="ru-RU" u="sng" dirty="0" smtClean="0">
                <a:latin typeface="Times New Roman" pitchFamily="18" charset="0"/>
                <a:cs typeface="Times New Roman" pitchFamily="18" charset="0"/>
              </a:rPr>
              <a:t>Оборудование:</a:t>
            </a:r>
            <a:r>
              <a:rPr lang="ru-RU" dirty="0" smtClean="0">
                <a:latin typeface="Times New Roman" pitchFamily="18" charset="0"/>
                <a:cs typeface="Times New Roman" pitchFamily="18" charset="0"/>
              </a:rPr>
              <a:t> картины, фрагменты текста на интерактивной доске, информация по ведению урока, кабинет оформленный к уроку, компьютерное обеспечение, фото и видеоматериалы.</a:t>
            </a:r>
          </a:p>
          <a:p>
            <a:r>
              <a:rPr lang="ru-RU" u="sng" dirty="0" smtClean="0">
                <a:latin typeface="Times New Roman" pitchFamily="18" charset="0"/>
                <a:cs typeface="Times New Roman" pitchFamily="18" charset="0"/>
              </a:rPr>
              <a:t>Структура урока</a:t>
            </a:r>
            <a:r>
              <a:rPr lang="ru-RU" dirty="0" smtClean="0">
                <a:latin typeface="Times New Roman" pitchFamily="18" charset="0"/>
                <a:cs typeface="Times New Roman" pitchFamily="18" charset="0"/>
              </a:rPr>
              <a:t>:</a:t>
            </a:r>
          </a:p>
          <a:p>
            <a:r>
              <a:rPr lang="ru-RU" dirty="0" smtClean="0">
                <a:latin typeface="Times New Roman" pitchFamily="18" charset="0"/>
                <a:cs typeface="Times New Roman" pitchFamily="18" charset="0"/>
              </a:rPr>
              <a:t>- организационный этап</a:t>
            </a:r>
          </a:p>
          <a:p>
            <a:r>
              <a:rPr lang="ru-RU" dirty="0" smtClean="0">
                <a:latin typeface="Times New Roman" pitchFamily="18" charset="0"/>
                <a:cs typeface="Times New Roman" pitchFamily="18" charset="0"/>
              </a:rPr>
              <a:t>- этап подготовки обучающихся к активному, сознательному усвоению знаний</a:t>
            </a:r>
          </a:p>
          <a:p>
            <a:r>
              <a:rPr lang="ru-RU" dirty="0" smtClean="0">
                <a:latin typeface="Times New Roman" pitchFamily="18" charset="0"/>
                <a:cs typeface="Times New Roman" pitchFamily="18" charset="0"/>
              </a:rPr>
              <a:t>- этап изучения новой темы</a:t>
            </a:r>
          </a:p>
          <a:p>
            <a:r>
              <a:rPr lang="ru-RU" dirty="0" smtClean="0">
                <a:latin typeface="Times New Roman" pitchFamily="18" charset="0"/>
                <a:cs typeface="Times New Roman" pitchFamily="18" charset="0"/>
              </a:rPr>
              <a:t>- этап закрепления новых знаний</a:t>
            </a:r>
          </a:p>
          <a:p>
            <a:r>
              <a:rPr lang="ru-RU" dirty="0" smtClean="0">
                <a:latin typeface="Times New Roman" pitchFamily="18" charset="0"/>
                <a:cs typeface="Times New Roman" pitchFamily="18" charset="0"/>
              </a:rPr>
              <a:t>- этап информации обучающихся о домашнем задании и инструктаж по его выполнению </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124744"/>
            <a:ext cx="8229600" cy="4882547"/>
          </a:xfrm>
        </p:spPr>
        <p:txBody>
          <a:bodyPr>
            <a:normAutofit lnSpcReduction="10000"/>
          </a:bodyPr>
          <a:lstStyle/>
          <a:p>
            <a:r>
              <a:rPr lang="ru-RU" b="1" dirty="0" smtClean="0">
                <a:latin typeface="Times New Roman" pitchFamily="18" charset="0"/>
                <a:cs typeface="Times New Roman" pitchFamily="18" charset="0"/>
              </a:rPr>
              <a:t>Организационный этап. </a:t>
            </a: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Учитель:</a:t>
            </a:r>
            <a:r>
              <a:rPr lang="ru-RU" b="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Здравствуйте! Сегодня мы с вами продолжаем изучение темы «Якутская интеллигенция». На прошлых занятиях мы с вами ознакомились с жизнью создателя якутского алфавита, лингвиста, педагога и общественного деятеля Семена Андреевича </a:t>
            </a:r>
            <a:r>
              <a:rPr lang="ru-RU" dirty="0" err="1" smtClean="0">
                <a:latin typeface="Times New Roman" pitchFamily="18" charset="0"/>
                <a:cs typeface="Times New Roman" pitchFamily="18" charset="0"/>
              </a:rPr>
              <a:t>Новгородова</a:t>
            </a:r>
            <a:r>
              <a:rPr lang="ru-RU" dirty="0" smtClean="0">
                <a:latin typeface="Times New Roman" pitchFamily="18" charset="0"/>
                <a:cs typeface="Times New Roman" pitchFamily="18" charset="0"/>
              </a:rPr>
              <a:t>. Сегодня, мы  приступаем к изучению биографии первого якутского врача, крупного общественного деятеля </a:t>
            </a:r>
            <a:r>
              <a:rPr lang="ru-RU" dirty="0" err="1" smtClean="0">
                <a:latin typeface="Times New Roman" pitchFamily="18" charset="0"/>
                <a:cs typeface="Times New Roman" pitchFamily="18" charset="0"/>
              </a:rPr>
              <a:t>Прокопия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Нестеровича</a:t>
            </a:r>
            <a:r>
              <a:rPr lang="ru-RU" dirty="0" smtClean="0">
                <a:latin typeface="Times New Roman" pitchFamily="18" charset="0"/>
                <a:cs typeface="Times New Roman" pitchFamily="18" charset="0"/>
              </a:rPr>
              <a:t> Сокольникова. </a:t>
            </a:r>
          </a:p>
          <a:p>
            <a:r>
              <a:rPr lang="ru-RU" dirty="0" smtClean="0">
                <a:latin typeface="Times New Roman" pitchFamily="18" charset="0"/>
                <a:cs typeface="Times New Roman" pitchFamily="18" charset="0"/>
              </a:rPr>
              <a:t>На интерактивной доске подготовлен слайд, слайд первый предоставлен вниманию учащихся. </a:t>
            </a:r>
          </a:p>
          <a:p>
            <a:endParaRPr lang="ru-RU" dirty="0"/>
          </a:p>
        </p:txBody>
      </p:sp>
      <p:sp>
        <p:nvSpPr>
          <p:cNvPr id="3" name="Заголовок 2"/>
          <p:cNvSpPr>
            <a:spLocks noGrp="1"/>
          </p:cNvSpPr>
          <p:nvPr>
            <p:ph type="title"/>
          </p:nvPr>
        </p:nvSpPr>
        <p:spPr/>
        <p:txBody>
          <a:bodyPr>
            <a:normAutofit fontScale="90000"/>
          </a:bodyPr>
          <a:lstStyle/>
          <a:p>
            <a:pPr algn="ctr"/>
            <a:r>
              <a:rPr lang="ru-RU" u="sng" dirty="0" smtClean="0"/>
              <a:t>Ход урока:</a:t>
            </a:r>
            <a:r>
              <a:rPr lang="ru-RU" dirty="0" smtClean="0"/>
              <a:t/>
            </a:r>
            <a:br>
              <a:rPr lang="ru-RU" dirty="0" smtClean="0"/>
            </a:b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2967136" y="6093296"/>
            <a:ext cx="8229600" cy="1143000"/>
          </a:xfrm>
        </p:spPr>
        <p:txBody>
          <a:bodyPr>
            <a:normAutofit/>
          </a:bodyPr>
          <a:lstStyle/>
          <a:p>
            <a:r>
              <a:rPr lang="ru-RU" sz="1800" dirty="0" smtClean="0"/>
              <a:t>Слайд 1. Сокольников П.Н.</a:t>
            </a:r>
            <a:r>
              <a:rPr lang="ru-RU" dirty="0" smtClean="0"/>
              <a:t/>
            </a:r>
            <a:br>
              <a:rPr lang="ru-RU" dirty="0" smtClean="0"/>
            </a:br>
            <a:endParaRPr lang="ru-RU" dirty="0"/>
          </a:p>
        </p:txBody>
      </p:sp>
      <p:pic>
        <p:nvPicPr>
          <p:cNvPr id="4" name="Содержимое 3" descr="72.jpg"/>
          <p:cNvPicPr>
            <a:picLocks noGrp="1"/>
          </p:cNvPicPr>
          <p:nvPr>
            <p:ph idx="1"/>
          </p:nvPr>
        </p:nvPicPr>
        <p:blipFill>
          <a:blip r:embed="rId2" cstate="print"/>
          <a:stretch>
            <a:fillRect/>
          </a:stretch>
        </p:blipFill>
        <p:spPr>
          <a:xfrm>
            <a:off x="2627784" y="0"/>
            <a:ext cx="4032448" cy="609329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207293"/>
            <a:ext cx="8229600" cy="4525963"/>
          </a:xfrm>
        </p:spPr>
        <p:txBody>
          <a:bodyPr>
            <a:normAutofit fontScale="92500"/>
          </a:bodyPr>
          <a:lstStyle/>
          <a:p>
            <a:r>
              <a:rPr lang="ru-RU" dirty="0" smtClean="0">
                <a:latin typeface="Times New Roman" pitchFamily="18" charset="0"/>
                <a:cs typeface="Times New Roman" pitchFamily="18" charset="0"/>
              </a:rPr>
              <a:t>Методическая разработка для внеурочной деятельности по истории Якутии в 9 классе по теме «Якутская интеллигенция». Данная работа представляет собой  разработку серии внеурочных занятий, направленных на развитие и формирование у учащихся интереса к истории родного края, воспитание чувства патриотизма и развитие познавательного интереса. Занятия предназначены для учащихся 9 классов. Материалы данной разработки могут быть использованы преподавателями 9 классов любого образовательного учреждения, руководителями исторических кружков.</a:t>
            </a:r>
          </a:p>
          <a:p>
            <a:endParaRPr lang="ru-RU" dirty="0"/>
          </a:p>
        </p:txBody>
      </p:sp>
      <p:sp>
        <p:nvSpPr>
          <p:cNvPr id="3" name="Заголовок 2"/>
          <p:cNvSpPr>
            <a:spLocks noGrp="1"/>
          </p:cNvSpPr>
          <p:nvPr>
            <p:ph type="title"/>
          </p:nvPr>
        </p:nvSpPr>
        <p:spPr/>
        <p:txBody>
          <a:bodyPr>
            <a:normAutofit fontScale="90000"/>
          </a:bodyPr>
          <a:lstStyle/>
          <a:p>
            <a:pPr algn="ctr"/>
            <a:r>
              <a:rPr lang="ru-RU" dirty="0" smtClean="0"/>
              <a:t>Аннотация</a:t>
            </a:r>
            <a:br>
              <a:rPr lang="ru-RU" dirty="0" smtClean="0"/>
            </a:b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a:bodyPr>
          <a:lstStyle/>
          <a:p>
            <a:r>
              <a:rPr lang="ru-RU" dirty="0" smtClean="0"/>
              <a:t>Учитель: Кому-нибудь из вас знакомо имя </a:t>
            </a:r>
            <a:r>
              <a:rPr lang="ru-RU" dirty="0" err="1" smtClean="0"/>
              <a:t>Прокопий</a:t>
            </a:r>
            <a:r>
              <a:rPr lang="ru-RU" dirty="0" smtClean="0"/>
              <a:t> </a:t>
            </a:r>
            <a:r>
              <a:rPr lang="ru-RU" dirty="0" err="1" smtClean="0"/>
              <a:t>Нестерович</a:t>
            </a:r>
            <a:r>
              <a:rPr lang="ru-RU" dirty="0" smtClean="0"/>
              <a:t> Сокольников?</a:t>
            </a:r>
          </a:p>
          <a:p>
            <a:r>
              <a:rPr lang="ru-RU" dirty="0" smtClean="0"/>
              <a:t>Ученики: Отвечают на поставленный вопрос.</a:t>
            </a:r>
          </a:p>
          <a:p>
            <a:r>
              <a:rPr lang="ru-RU" dirty="0" smtClean="0"/>
              <a:t>Учитель: В 1805 году, 31 июля император Александр </a:t>
            </a:r>
            <a:r>
              <a:rPr lang="en-US" dirty="0" smtClean="0"/>
              <a:t>I</a:t>
            </a:r>
            <a:r>
              <a:rPr lang="ru-RU" dirty="0" smtClean="0"/>
              <a:t> издал указ якутскому уезду о необходимости назначения и появления якутских врачей и медицинского штата. После этого указа в Якутии появились первые медицинские учреждения, штаты, под руководством одного главного врача и четырех лекарей. </a:t>
            </a:r>
          </a:p>
          <a:p>
            <a:endParaRPr lang="ru-RU" dirty="0"/>
          </a:p>
        </p:txBody>
      </p:sp>
      <p:sp>
        <p:nvSpPr>
          <p:cNvPr id="3" name="Заголовок 2"/>
          <p:cNvSpPr>
            <a:spLocks noGrp="1"/>
          </p:cNvSpPr>
          <p:nvPr>
            <p:ph type="title"/>
          </p:nvPr>
        </p:nvSpPr>
        <p:spPr>
          <a:xfrm>
            <a:off x="457200" y="188640"/>
            <a:ext cx="8229600" cy="1143000"/>
          </a:xfrm>
        </p:spPr>
        <p:txBody>
          <a:bodyPr>
            <a:normAutofit fontScale="90000"/>
          </a:bodyPr>
          <a:lstStyle/>
          <a:p>
            <a:pPr algn="ctr"/>
            <a:r>
              <a:rPr lang="ru-RU" sz="2700" dirty="0" smtClean="0"/>
              <a:t>Этап подготовки обучающихся к активному, сознательному усвоению знаний. </a:t>
            </a:r>
            <a:r>
              <a:rPr lang="ru-RU" dirty="0" smtClean="0"/>
              <a:t/>
            </a:r>
            <a:br>
              <a:rPr lang="ru-RU" dirty="0" smtClean="0"/>
            </a:b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1598984" y="5733256"/>
            <a:ext cx="8229600" cy="1143000"/>
          </a:xfrm>
        </p:spPr>
        <p:txBody>
          <a:bodyPr>
            <a:normAutofit/>
          </a:bodyPr>
          <a:lstStyle/>
          <a:p>
            <a:r>
              <a:rPr lang="ru-RU" sz="1800" dirty="0" smtClean="0"/>
              <a:t>Слайд 2. Амбулатория красного Креста в Якутске</a:t>
            </a:r>
            <a:br>
              <a:rPr lang="ru-RU" sz="1800" dirty="0" smtClean="0"/>
            </a:br>
            <a:endParaRPr lang="ru-RU" sz="1800" dirty="0"/>
          </a:p>
        </p:txBody>
      </p:sp>
      <p:pic>
        <p:nvPicPr>
          <p:cNvPr id="4" name="Содержимое 3" descr="ambulatoriya-krasnogo-kresta-v-yakutske.jpeg"/>
          <p:cNvPicPr>
            <a:picLocks noGrp="1"/>
          </p:cNvPicPr>
          <p:nvPr>
            <p:ph idx="1"/>
          </p:nvPr>
        </p:nvPicPr>
        <p:blipFill>
          <a:blip r:embed="rId2" cstate="print"/>
          <a:stretch>
            <a:fillRect/>
          </a:stretch>
        </p:blipFill>
        <p:spPr>
          <a:xfrm>
            <a:off x="611560" y="44624"/>
            <a:ext cx="7992888" cy="5877272"/>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02029"/>
            <a:ext cx="8229600" cy="6007291"/>
          </a:xfrm>
        </p:spPr>
        <p:txBody>
          <a:bodyPr>
            <a:normAutofit fontScale="85000" lnSpcReduction="20000"/>
          </a:bodyPr>
          <a:lstStyle/>
          <a:p>
            <a:r>
              <a:rPr lang="ru-RU" dirty="0" smtClean="0">
                <a:latin typeface="Times New Roman" pitchFamily="18" charset="0"/>
                <a:cs typeface="Times New Roman" pitchFamily="18" charset="0"/>
              </a:rPr>
              <a:t>После этих событий в разных точках Якутии начинают появляться официальные медицинские учреждения. В нашем же </a:t>
            </a:r>
            <a:r>
              <a:rPr lang="ru-RU" dirty="0" err="1" smtClean="0">
                <a:latin typeface="Times New Roman" pitchFamily="18" charset="0"/>
                <a:cs typeface="Times New Roman" pitchFamily="18" charset="0"/>
              </a:rPr>
              <a:t>Таттинском</a:t>
            </a:r>
            <a:r>
              <a:rPr lang="ru-RU" dirty="0" smtClean="0">
                <a:latin typeface="Times New Roman" pitchFamily="18" charset="0"/>
                <a:cs typeface="Times New Roman" pitchFamily="18" charset="0"/>
              </a:rPr>
              <a:t> улусе первый медицинский пункт был открыт в 1886 году политическим ссыльным Яном </a:t>
            </a:r>
            <a:r>
              <a:rPr lang="ru-RU" dirty="0" err="1" smtClean="0">
                <a:latin typeface="Times New Roman" pitchFamily="18" charset="0"/>
                <a:cs typeface="Times New Roman" pitchFamily="18" charset="0"/>
              </a:rPr>
              <a:t>Рябицким</a:t>
            </a:r>
            <a:r>
              <a:rPr lang="ru-RU" dirty="0" smtClean="0">
                <a:latin typeface="Times New Roman" pitchFamily="18" charset="0"/>
                <a:cs typeface="Times New Roman" pitchFamily="18" charset="0"/>
              </a:rPr>
              <a:t>. Спустя 11 лет в 1897 году, количество врачебных участков составляло 10, в том числе и четвертый </a:t>
            </a:r>
            <a:r>
              <a:rPr lang="ru-RU" dirty="0" err="1" smtClean="0">
                <a:latin typeface="Times New Roman" pitchFamily="18" charset="0"/>
                <a:cs typeface="Times New Roman" pitchFamily="18" charset="0"/>
              </a:rPr>
              <a:t>Ботурусский</a:t>
            </a:r>
            <a:r>
              <a:rPr lang="ru-RU" dirty="0" smtClean="0">
                <a:latin typeface="Times New Roman" pitchFamily="18" charset="0"/>
                <a:cs typeface="Times New Roman" pitchFamily="18" charset="0"/>
              </a:rPr>
              <a:t> врачебный участок, где  с 1898 года начинает свою работу  первый высокообразованный якутский врач, выпускник медицинского факультета Московского университета </a:t>
            </a:r>
            <a:r>
              <a:rPr lang="ru-RU" dirty="0" err="1" smtClean="0">
                <a:latin typeface="Times New Roman" pitchFamily="18" charset="0"/>
                <a:cs typeface="Times New Roman" pitchFamily="18" charset="0"/>
              </a:rPr>
              <a:t>Прокопий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Нестерович</a:t>
            </a:r>
            <a:r>
              <a:rPr lang="ru-RU" dirty="0" smtClean="0">
                <a:latin typeface="Times New Roman" pitchFamily="18" charset="0"/>
                <a:cs typeface="Times New Roman" pitchFamily="18" charset="0"/>
              </a:rPr>
              <a:t> Сокольников.</a:t>
            </a:r>
          </a:p>
          <a:p>
            <a:r>
              <a:rPr lang="ru-RU" dirty="0" smtClean="0">
                <a:latin typeface="Times New Roman" pitchFamily="18" charset="0"/>
                <a:cs typeface="Times New Roman" pitchFamily="18" charset="0"/>
              </a:rPr>
              <a:t>Жизнь </a:t>
            </a:r>
            <a:r>
              <a:rPr lang="ru-RU" dirty="0" err="1" smtClean="0">
                <a:latin typeface="Times New Roman" pitchFamily="18" charset="0"/>
                <a:cs typeface="Times New Roman" pitchFamily="18" charset="0"/>
              </a:rPr>
              <a:t>Прокопия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Нестеровича</a:t>
            </a:r>
            <a:r>
              <a:rPr lang="ru-RU" dirty="0" smtClean="0">
                <a:latin typeface="Times New Roman" pitchFamily="18" charset="0"/>
                <a:cs typeface="Times New Roman" pitchFamily="18" charset="0"/>
              </a:rPr>
              <a:t> Сокольникова – это яркий пример самоотверженности во благо народа. Его стремление быть образованным, желание помогать жителям своего народа не может остаться не замеченным и вызывает чувство глубоко уважения. </a:t>
            </a:r>
            <a:r>
              <a:rPr lang="ru-RU" dirty="0" err="1" smtClean="0">
                <a:latin typeface="Times New Roman" pitchFamily="18" charset="0"/>
                <a:cs typeface="Times New Roman" pitchFamily="18" charset="0"/>
              </a:rPr>
              <a:t>Прокопий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Нестерович</a:t>
            </a:r>
            <a:r>
              <a:rPr lang="ru-RU" dirty="0" smtClean="0">
                <a:latin typeface="Times New Roman" pitchFamily="18" charset="0"/>
                <a:cs typeface="Times New Roman" pitchFamily="18" charset="0"/>
              </a:rPr>
              <a:t> был не только высокообразованным и многосторонним медиком, но и занимался общественной деятельностью. И так, достаем тетради и смотрим на экран, записываем основные даты и можете задавать вопросы  по интересующим вас фактам из жизни </a:t>
            </a:r>
            <a:r>
              <a:rPr lang="ru-RU" dirty="0" err="1" smtClean="0">
                <a:latin typeface="Times New Roman" pitchFamily="18" charset="0"/>
                <a:cs typeface="Times New Roman" pitchFamily="18" charset="0"/>
              </a:rPr>
              <a:t>Прокопия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Нестеровича</a:t>
            </a:r>
            <a:r>
              <a:rPr lang="ru-RU" dirty="0" smtClean="0">
                <a:latin typeface="Times New Roman" pitchFamily="18" charset="0"/>
                <a:cs typeface="Times New Roman" pitchFamily="18" charset="0"/>
              </a:rPr>
              <a:t> Сокольникова.</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pPr algn="ctr"/>
            <a:r>
              <a:rPr lang="ru-RU" dirty="0" smtClean="0"/>
              <a:t>Этап изучения новой темы.</a:t>
            </a:r>
            <a:br>
              <a:rPr lang="ru-RU" dirty="0" smtClean="0"/>
            </a:br>
            <a:endParaRPr lang="ru-RU" dirty="0"/>
          </a:p>
        </p:txBody>
      </p:sp>
      <p:pic>
        <p:nvPicPr>
          <p:cNvPr id="4" name="Содержимое 3" descr="1356299206.jpg"/>
          <p:cNvPicPr>
            <a:picLocks noGrp="1"/>
          </p:cNvPicPr>
          <p:nvPr>
            <p:ph idx="1"/>
          </p:nvPr>
        </p:nvPicPr>
        <p:blipFill>
          <a:blip r:embed="rId2" cstate="print"/>
          <a:stretch>
            <a:fillRect/>
          </a:stretch>
        </p:blipFill>
        <p:spPr>
          <a:xfrm>
            <a:off x="2483768" y="908720"/>
            <a:ext cx="4104456" cy="5328592"/>
          </a:xfrm>
          <a:prstGeom prst="rect">
            <a:avLst/>
          </a:prstGeom>
        </p:spPr>
      </p:pic>
      <p:sp>
        <p:nvSpPr>
          <p:cNvPr id="32769" name="Rectangle 1"/>
          <p:cNvSpPr>
            <a:spLocks noChangeArrowheads="1"/>
          </p:cNvSpPr>
          <p:nvPr/>
        </p:nvSpPr>
        <p:spPr bwMode="auto">
          <a:xfrm>
            <a:off x="3419872" y="621216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Слайд 3. П.Н.Сокольников в юности.</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60648"/>
            <a:ext cx="8229600" cy="5976664"/>
          </a:xfrm>
        </p:spPr>
        <p:txBody>
          <a:bodyPr>
            <a:normAutofit fontScale="55000" lnSpcReduction="20000"/>
          </a:bodyPr>
          <a:lstStyle/>
          <a:p>
            <a:r>
              <a:rPr lang="ru-RU" sz="2900" dirty="0" smtClean="0">
                <a:latin typeface="Times New Roman" pitchFamily="18" charset="0"/>
                <a:cs typeface="Times New Roman" pitchFamily="18" charset="0"/>
              </a:rPr>
              <a:t>Учитель: Первый врач из народа </a:t>
            </a:r>
            <a:r>
              <a:rPr lang="ru-RU" sz="2900" dirty="0" err="1" smtClean="0">
                <a:latin typeface="Times New Roman" pitchFamily="18" charset="0"/>
                <a:cs typeface="Times New Roman" pitchFamily="18" charset="0"/>
              </a:rPr>
              <a:t>саха</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Прокопий</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Нестерович</a:t>
            </a:r>
            <a:r>
              <a:rPr lang="ru-RU" sz="2900" dirty="0" smtClean="0">
                <a:latin typeface="Times New Roman" pitchFamily="18" charset="0"/>
                <a:cs typeface="Times New Roman" pitchFamily="18" charset="0"/>
              </a:rPr>
              <a:t> Сокольников родился 1 июля 1865 года в </a:t>
            </a:r>
            <a:r>
              <a:rPr lang="ru-RU" sz="2900" dirty="0" err="1" smtClean="0">
                <a:latin typeface="Times New Roman" pitchFamily="18" charset="0"/>
                <a:cs typeface="Times New Roman" pitchFamily="18" charset="0"/>
              </a:rPr>
              <a:t>Секкячинском</a:t>
            </a:r>
            <a:r>
              <a:rPr lang="ru-RU" sz="2900" dirty="0" smtClean="0">
                <a:latin typeface="Times New Roman" pitchFamily="18" charset="0"/>
                <a:cs typeface="Times New Roman" pitchFamily="18" charset="0"/>
              </a:rPr>
              <a:t> роде 3-го </a:t>
            </a:r>
            <a:r>
              <a:rPr lang="ru-RU" sz="2900" dirty="0" err="1" smtClean="0">
                <a:latin typeface="Times New Roman" pitchFamily="18" charset="0"/>
                <a:cs typeface="Times New Roman" pitchFamily="18" charset="0"/>
              </a:rPr>
              <a:t>Жехсогонского</a:t>
            </a:r>
            <a:r>
              <a:rPr lang="ru-RU" sz="2900" dirty="0" smtClean="0">
                <a:latin typeface="Times New Roman" pitchFamily="18" charset="0"/>
                <a:cs typeface="Times New Roman" pitchFamily="18" charset="0"/>
              </a:rPr>
              <a:t> наслега </a:t>
            </a:r>
            <a:r>
              <a:rPr lang="ru-RU" sz="2900" dirty="0" err="1" smtClean="0">
                <a:latin typeface="Times New Roman" pitchFamily="18" charset="0"/>
                <a:cs typeface="Times New Roman" pitchFamily="18" charset="0"/>
              </a:rPr>
              <a:t>Ботурусского</a:t>
            </a:r>
            <a:r>
              <a:rPr lang="ru-RU" sz="2900" dirty="0" smtClean="0">
                <a:latin typeface="Times New Roman" pitchFamily="18" charset="0"/>
                <a:cs typeface="Times New Roman" pitchFamily="18" charset="0"/>
              </a:rPr>
              <a:t> улуса (ныне </a:t>
            </a:r>
            <a:r>
              <a:rPr lang="ru-RU" sz="2900" dirty="0" err="1" smtClean="0">
                <a:latin typeface="Times New Roman" pitchFamily="18" charset="0"/>
                <a:cs typeface="Times New Roman" pitchFamily="18" charset="0"/>
              </a:rPr>
              <a:t>с.Черкех</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Таттинского</a:t>
            </a:r>
            <a:r>
              <a:rPr lang="ru-RU" sz="2900" dirty="0" smtClean="0">
                <a:latin typeface="Times New Roman" pitchFamily="18" charset="0"/>
                <a:cs typeface="Times New Roman" pitchFamily="18" charset="0"/>
              </a:rPr>
              <a:t> улуса). Его отец Нестор Яковлевич и дед Яков, тоже было очень интеллигентными и в те времена достаточно образованными людьми, но являлись простыми крестьянами. Свое начальное образование </a:t>
            </a:r>
            <a:r>
              <a:rPr lang="ru-RU" sz="2900" dirty="0" err="1" smtClean="0">
                <a:latin typeface="Times New Roman" pitchFamily="18" charset="0"/>
                <a:cs typeface="Times New Roman" pitchFamily="18" charset="0"/>
              </a:rPr>
              <a:t>Прокопий</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Нестерович</a:t>
            </a:r>
            <a:r>
              <a:rPr lang="ru-RU" sz="2900" dirty="0" smtClean="0">
                <a:latin typeface="Times New Roman" pitchFamily="18" charset="0"/>
                <a:cs typeface="Times New Roman" pitchFamily="18" charset="0"/>
              </a:rPr>
              <a:t> получил в </a:t>
            </a:r>
            <a:r>
              <a:rPr lang="ru-RU" sz="2900" dirty="0" err="1" smtClean="0">
                <a:latin typeface="Times New Roman" pitchFamily="18" charset="0"/>
                <a:cs typeface="Times New Roman" pitchFamily="18" charset="0"/>
              </a:rPr>
              <a:t>Чурапчинском</a:t>
            </a:r>
            <a:r>
              <a:rPr lang="ru-RU" sz="2900" dirty="0" smtClean="0">
                <a:latin typeface="Times New Roman" pitchFamily="18" charset="0"/>
                <a:cs typeface="Times New Roman" pitchFamily="18" charset="0"/>
              </a:rPr>
              <a:t> начальном народном училище.</a:t>
            </a:r>
          </a:p>
          <a:p>
            <a:r>
              <a:rPr lang="ru-RU" sz="2900" dirty="0" smtClean="0">
                <a:latin typeface="Times New Roman" pitchFamily="18" charset="0"/>
                <a:cs typeface="Times New Roman" pitchFamily="18" charset="0"/>
              </a:rPr>
              <a:t>По окончании </a:t>
            </a:r>
            <a:r>
              <a:rPr lang="ru-RU" sz="2900" dirty="0" err="1" smtClean="0">
                <a:latin typeface="Times New Roman" pitchFamily="18" charset="0"/>
                <a:cs typeface="Times New Roman" pitchFamily="18" charset="0"/>
              </a:rPr>
              <a:t>Чурапчинского</a:t>
            </a:r>
            <a:r>
              <a:rPr lang="ru-RU" sz="2900" dirty="0" smtClean="0">
                <a:latin typeface="Times New Roman" pitchFamily="18" charset="0"/>
                <a:cs typeface="Times New Roman" pitchFamily="18" charset="0"/>
              </a:rPr>
              <a:t> двухклассного училища в 1881 году </a:t>
            </a:r>
            <a:r>
              <a:rPr lang="ru-RU" sz="2900" dirty="0" err="1" smtClean="0">
                <a:latin typeface="Times New Roman" pitchFamily="18" charset="0"/>
                <a:cs typeface="Times New Roman" pitchFamily="18" charset="0"/>
              </a:rPr>
              <a:t>Прокопий</a:t>
            </a:r>
            <a:r>
              <a:rPr lang="ru-RU" sz="2900" dirty="0" smtClean="0">
                <a:latin typeface="Times New Roman" pitchFamily="18" charset="0"/>
                <a:cs typeface="Times New Roman" pitchFamily="18" charset="0"/>
              </a:rPr>
              <a:t> приехал с отцом в Якутск и поступил в шестиклассную мужскую прогимназию. После конфликта с учителем </a:t>
            </a:r>
            <a:r>
              <a:rPr lang="ru-RU" sz="2900" dirty="0" err="1" smtClean="0">
                <a:latin typeface="Times New Roman" pitchFamily="18" charset="0"/>
                <a:cs typeface="Times New Roman" pitchFamily="18" charset="0"/>
              </a:rPr>
              <a:t>Татариным</a:t>
            </a:r>
            <a:r>
              <a:rPr lang="ru-RU" sz="2900" dirty="0" smtClean="0">
                <a:latin typeface="Times New Roman" pitchFamily="18" charset="0"/>
                <a:cs typeface="Times New Roman" pitchFamily="18" charset="0"/>
              </a:rPr>
              <a:t> отчисленный из последнего класса, он продолжает учебу в Якутской духовной семинарии.</a:t>
            </a:r>
          </a:p>
          <a:p>
            <a:r>
              <a:rPr lang="ru-RU" sz="2900" dirty="0" smtClean="0">
                <a:latin typeface="Times New Roman" pitchFamily="18" charset="0"/>
                <a:cs typeface="Times New Roman" pitchFamily="18" charset="0"/>
              </a:rPr>
              <a:t>В 26 лет </a:t>
            </a:r>
            <a:r>
              <a:rPr lang="ru-RU" sz="2900" dirty="0" err="1" smtClean="0">
                <a:latin typeface="Times New Roman" pitchFamily="18" charset="0"/>
                <a:cs typeface="Times New Roman" pitchFamily="18" charset="0"/>
              </a:rPr>
              <a:t>Прокопий</a:t>
            </a:r>
            <a:r>
              <a:rPr lang="ru-RU" sz="2900" dirty="0" smtClean="0">
                <a:latin typeface="Times New Roman" pitchFamily="18" charset="0"/>
                <a:cs typeface="Times New Roman" pitchFamily="18" charset="0"/>
              </a:rPr>
              <a:t> едет в Томск и, окончив губернскую гимназию, поступает на медицинский факультет Томского университета (В этот город он добирался два года, видимо, зарабатывая по пути на пропитание и проезд). В 1896 году в Нижнем Новгороде открывается Всероссийская промышленно-художественная выставка, где уполномоченным от Якутской области работает его друг по прогимназии Василий Васильевич Никифоров. Туда же приезжают братья Петр и Михаил Афанасьевы — тоже бывшие одноклассники </a:t>
            </a:r>
            <a:r>
              <a:rPr lang="ru-RU" sz="2900" dirty="0" err="1" smtClean="0">
                <a:latin typeface="Times New Roman" pitchFamily="18" charset="0"/>
                <a:cs typeface="Times New Roman" pitchFamily="18" charset="0"/>
              </a:rPr>
              <a:t>Прокопия</a:t>
            </a:r>
            <a:r>
              <a:rPr lang="ru-RU" sz="2900" dirty="0" smtClean="0">
                <a:latin typeface="Times New Roman" pitchFamily="18" charset="0"/>
                <a:cs typeface="Times New Roman" pitchFamily="18" charset="0"/>
              </a:rPr>
              <a:t>. На выставке Сибирским отделом заведует всемирно известный ученый, географ, путешественник П.П. </a:t>
            </a:r>
            <a:r>
              <a:rPr lang="ru-RU" sz="2900" dirty="0" err="1" smtClean="0">
                <a:latin typeface="Times New Roman" pitchFamily="18" charset="0"/>
                <a:cs typeface="Times New Roman" pitchFamily="18" charset="0"/>
              </a:rPr>
              <a:t>Семенов-Тянь-Шаньский</a:t>
            </a:r>
            <a:r>
              <a:rPr lang="ru-RU" sz="2900" dirty="0" smtClean="0">
                <a:latin typeface="Times New Roman" pitchFamily="18" charset="0"/>
                <a:cs typeface="Times New Roman" pitchFamily="18" charset="0"/>
              </a:rPr>
              <a:t>. Друзья добиваются через него приглашения П.Н.Сокольникова из Томска в Нижний Новгород в качестве экскурсовода. Молодые якуты понравились Петру Петровичу и он ходатайствует перед Министерством просвещения о переводе П.Н.Сокольникова из Томского университета в Московский. Так </a:t>
            </a:r>
            <a:r>
              <a:rPr lang="ru-RU" sz="2900" dirty="0" err="1" smtClean="0">
                <a:latin typeface="Times New Roman" pitchFamily="18" charset="0"/>
                <a:cs typeface="Times New Roman" pitchFamily="18" charset="0"/>
              </a:rPr>
              <a:t>Прокопий</a:t>
            </a:r>
            <a:r>
              <a:rPr lang="ru-RU" sz="2900" dirty="0" smtClean="0">
                <a:latin typeface="Times New Roman" pitchFamily="18" charset="0"/>
                <a:cs typeface="Times New Roman" pitchFamily="18" charset="0"/>
              </a:rPr>
              <a:t> становится студентом знаменитого учебного заведения. Там он посещает лекции таких выдающихся ученых того времени как первого педиатра России Н.Ф.Филатова, знаменитого хирурга Н.В.Склифосовского, профессора А.А.Остроумова, физиолога И.М.Сеченова и.т.д. Здесь он учится работать с помощью хирургических инструментов, осваивает навыки хирургии, акушерства, </a:t>
            </a:r>
            <a:r>
              <a:rPr lang="ru-RU" sz="2900" dirty="0" err="1" smtClean="0">
                <a:latin typeface="Times New Roman" pitchFamily="18" charset="0"/>
                <a:cs typeface="Times New Roman" pitchFamily="18" charset="0"/>
              </a:rPr>
              <a:t>лора</a:t>
            </a:r>
            <a:r>
              <a:rPr lang="ru-RU" sz="2900" dirty="0" smtClean="0">
                <a:latin typeface="Times New Roman" pitchFamily="18" charset="0"/>
                <a:cs typeface="Times New Roman" pitchFamily="18" charset="0"/>
              </a:rPr>
              <a:t>, окулиста. Освоил он занятия настолько хорошо, что далее мог самостоятельно проводить операцию по глазу человека, удалению аппендикса, рук, ног, а так же оказывать помощь женщинам как акушер.</a:t>
            </a:r>
          </a:p>
          <a:p>
            <a:endParaRPr lang="ru-RU" dirty="0"/>
          </a:p>
        </p:txBody>
      </p:sp>
      <p:sp>
        <p:nvSpPr>
          <p:cNvPr id="3481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rgbClr val="000000"/>
                </a:solidFill>
                <a:effectLst/>
                <a:latin typeface="Calibri" pitchFamily="34" charset="0"/>
                <a:ea typeface="Times New Roman" pitchFamily="18" charset="0"/>
                <a:cs typeface="Times New Roman" pitchFamily="18" charset="0"/>
              </a:rPr>
              <a:t>работает его друг по прогимназии Василий Васильевич Никифоров. Туда же приезжают братья Петр и Михаил Афанасьевы — тоже бывшие одноклассники Прокопия. На выставке Сибирским отделом заведует всемирно известный ученый, географ, путешественник П.П. Семенов-Тянь-Шаньский. Друзья добиваются через него приглашения П.Н.Сокольникова из Томска в Нижний Новгород в качестве экскурсовода. Молодые якуты понравились Петру Петровичу и он ходатайствует перед Министерством просвещения о переводе П.Н.Сокольникова из Томского университета в Московский. Так Прокопий становится студентом знаменитого учебного заведения.</a:t>
            </a:r>
            <a:r>
              <a:rPr kumimoji="0" lang="ru-RU"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Там он посещает лекции таких выдающихся ученых того времени как первого педиатра России Н.Ф.Филатова, знаменитого хирурга Н.В.Склифосовского, профессора А.А.Остроумова, физиолога И.М.Сеченова и.т.д. Здесь он учится работать с помощью хирургических инструментов, осваивает навыки хирургии, акушерства, лора, окулиста. Освоил он занятия настолько хорошо, что далее мог самостоятельно проводить операцию по глазу человека, удалению аппендикса, рук, ног, а так же оказывать помощь женщинам как акушер.</a:t>
            </a: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46856" y="919261"/>
            <a:ext cx="8229600" cy="4525963"/>
          </a:xfrm>
        </p:spPr>
        <p:txBody>
          <a:bodyPr>
            <a:normAutofit fontScale="62500" lnSpcReduction="20000"/>
          </a:bodyPr>
          <a:lstStyle/>
          <a:p>
            <a:r>
              <a:rPr lang="ru-RU" dirty="0" smtClean="0">
                <a:latin typeface="Times New Roman" pitchFamily="18" charset="0"/>
                <a:cs typeface="Times New Roman" pitchFamily="18" charset="0"/>
              </a:rPr>
              <a:t>Осенью 1898 года </a:t>
            </a:r>
            <a:r>
              <a:rPr lang="ru-RU" dirty="0" err="1" smtClean="0">
                <a:latin typeface="Times New Roman" pitchFamily="18" charset="0"/>
                <a:cs typeface="Times New Roman" pitchFamily="18" charset="0"/>
              </a:rPr>
              <a:t>Прокопий</a:t>
            </a:r>
            <a:r>
              <a:rPr lang="ru-RU" dirty="0" smtClean="0">
                <a:latin typeface="Times New Roman" pitchFamily="18" charset="0"/>
                <a:cs typeface="Times New Roman" pitchFamily="18" charset="0"/>
              </a:rPr>
              <a:t> успешно сдает государственные экзамены и получает диплом врача. Один из </a:t>
            </a:r>
            <a:r>
              <a:rPr lang="ru-RU" dirty="0" err="1" smtClean="0">
                <a:latin typeface="Times New Roman" pitchFamily="18" charset="0"/>
                <a:cs typeface="Times New Roman" pitchFamily="18" charset="0"/>
              </a:rPr>
              <a:t>политссыльных</a:t>
            </a:r>
            <a:r>
              <a:rPr lang="ru-RU" dirty="0" smtClean="0">
                <a:latin typeface="Times New Roman" pitchFamily="18" charset="0"/>
                <a:cs typeface="Times New Roman" pitchFamily="18" charset="0"/>
              </a:rPr>
              <a:t>, отбывавших ссылку в Якутии, знакомит </a:t>
            </a:r>
            <a:r>
              <a:rPr lang="ru-RU" dirty="0" err="1" smtClean="0">
                <a:latin typeface="Times New Roman" pitchFamily="18" charset="0"/>
                <a:cs typeface="Times New Roman" pitchFamily="18" charset="0"/>
              </a:rPr>
              <a:t>Прокопия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Нестеровича</a:t>
            </a:r>
            <a:r>
              <a:rPr lang="ru-RU" dirty="0" smtClean="0">
                <a:latin typeface="Times New Roman" pitchFamily="18" charset="0"/>
                <a:cs typeface="Times New Roman" pitchFamily="18" charset="0"/>
              </a:rPr>
              <a:t> с гениальным русским писателем Львом Николаевичем Толстым. Личная встреча П.Н.Сокольникова с автором «Войны и мира» состоялась в Москве, в квартире писателя в Хамовническом переулке. </a:t>
            </a:r>
            <a:r>
              <a:rPr lang="ru-RU" dirty="0" err="1" smtClean="0">
                <a:latin typeface="Times New Roman" pitchFamily="18" charset="0"/>
                <a:cs typeface="Times New Roman" pitchFamily="18" charset="0"/>
              </a:rPr>
              <a:t>Прокопий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Нестерович</a:t>
            </a:r>
            <a:r>
              <a:rPr lang="ru-RU" dirty="0" smtClean="0">
                <a:latin typeface="Times New Roman" pitchFamily="18" charset="0"/>
                <a:cs typeface="Times New Roman" pitchFamily="18" charset="0"/>
              </a:rPr>
              <a:t> сдавал последние экзамены и собирался на родину, когда к нему обратился по поручению Толстого один бывший </a:t>
            </a:r>
            <a:r>
              <a:rPr lang="ru-RU" dirty="0" err="1" smtClean="0">
                <a:latin typeface="Times New Roman" pitchFamily="18" charset="0"/>
                <a:cs typeface="Times New Roman" pitchFamily="18" charset="0"/>
              </a:rPr>
              <a:t>политссыльный</a:t>
            </a:r>
            <a:r>
              <a:rPr lang="ru-RU" dirty="0" smtClean="0">
                <a:latin typeface="Times New Roman" pitchFamily="18" charset="0"/>
                <a:cs typeface="Times New Roman" pitchFamily="18" charset="0"/>
              </a:rPr>
              <a:t>. Лев Николаевич, как гуманист, был озабочен судьбой духоборов, сосланных правительством за отказ от несения военной службы в царской армии сначала на Кавказ, затем в Якутскую область. Толстой принял Сокольникова в своем доме в Москве и обратился к нему с просьбой сопровождать жен и детей духоборов. Ведь Сокольников, как уроженец Якутии и врач, мог быть весьма полезен им в дальней дороге. Молодой доктор с радостью согласился. </a:t>
            </a:r>
            <a:r>
              <a:rPr lang="ru-RU" dirty="0" err="1" smtClean="0">
                <a:latin typeface="Times New Roman" pitchFamily="18" charset="0"/>
                <a:cs typeface="Times New Roman" pitchFamily="18" charset="0"/>
              </a:rPr>
              <a:t>Прокопий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Нестерович</a:t>
            </a:r>
            <a:r>
              <a:rPr lang="ru-RU" dirty="0" smtClean="0">
                <a:latin typeface="Times New Roman" pitchFamily="18" charset="0"/>
                <a:cs typeface="Times New Roman" pitchFamily="18" charset="0"/>
              </a:rPr>
              <a:t> блестяще выполнил поручение великого писателя. Он оказывал женам и детям духоборов медицинскую помощь, собирал пожертвования от населения. Он был в дороге два с лишним месяца, организуя все для сопровождаемых им жен и детей духоборов, перенося с ними все невзгоды и тяготы трудного пути, пока те не доехали до </a:t>
            </a:r>
            <a:r>
              <a:rPr lang="ru-RU" dirty="0" err="1" smtClean="0">
                <a:latin typeface="Times New Roman" pitchFamily="18" charset="0"/>
                <a:cs typeface="Times New Roman" pitchFamily="18" charset="0"/>
              </a:rPr>
              <a:t>Усть-Майского</a:t>
            </a:r>
            <a:r>
              <a:rPr lang="ru-RU" dirty="0" smtClean="0">
                <a:latin typeface="Times New Roman" pitchFamily="18" charset="0"/>
                <a:cs typeface="Times New Roman" pitchFamily="18" charset="0"/>
              </a:rPr>
              <a:t> улуса.</a:t>
            </a:r>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1743000" y="5670376"/>
            <a:ext cx="8229600" cy="1143000"/>
          </a:xfrm>
        </p:spPr>
        <p:txBody>
          <a:bodyPr>
            <a:normAutofit/>
          </a:bodyPr>
          <a:lstStyle/>
          <a:p>
            <a:r>
              <a:rPr lang="ru-RU" sz="1400" dirty="0" smtClean="0"/>
              <a:t> Слайд 4. П. Сокольников с Л. Толстым. </a:t>
            </a:r>
            <a:r>
              <a:rPr lang="ru-RU" sz="1400" dirty="0" err="1" smtClean="0"/>
              <a:t>Худ.Э.И</a:t>
            </a:r>
            <a:r>
              <a:rPr lang="ru-RU" sz="1400" dirty="0" smtClean="0"/>
              <a:t>. Васильев</a:t>
            </a:r>
            <a:endParaRPr lang="ru-RU" sz="1400" dirty="0"/>
          </a:p>
        </p:txBody>
      </p:sp>
      <p:pic>
        <p:nvPicPr>
          <p:cNvPr id="4" name="Содержимое 3" descr="п-сокольников-с-л-толстым-худ-э-и-васильев.jpg"/>
          <p:cNvPicPr>
            <a:picLocks noGrp="1"/>
          </p:cNvPicPr>
          <p:nvPr>
            <p:ph idx="1"/>
          </p:nvPr>
        </p:nvPicPr>
        <p:blipFill>
          <a:blip r:embed="rId2" cstate="print"/>
          <a:stretch>
            <a:fillRect/>
          </a:stretch>
        </p:blipFill>
        <p:spPr>
          <a:xfrm>
            <a:off x="216024" y="72008"/>
            <a:ext cx="8676456" cy="5877272"/>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60648"/>
            <a:ext cx="8229600" cy="6048672"/>
          </a:xfrm>
        </p:spPr>
        <p:txBody>
          <a:bodyPr>
            <a:normAutofit fontScale="62500" lnSpcReduction="20000"/>
          </a:bodyPr>
          <a:lstStyle/>
          <a:p>
            <a:r>
              <a:rPr lang="ru-RU" dirty="0" smtClean="0">
                <a:latin typeface="Times New Roman" pitchFamily="18" charset="0"/>
                <a:cs typeface="Times New Roman" pitchFamily="18" charset="0"/>
              </a:rPr>
              <a:t>В 1899 году в семи номерах иркутской газеты «Восточное обозрение» были опубликованы путевые заметки П.Н.Сокольникова «Жены и дети духоборов». Редактировал это издание бывший </a:t>
            </a:r>
            <a:r>
              <a:rPr lang="ru-RU" dirty="0" err="1" smtClean="0">
                <a:latin typeface="Times New Roman" pitchFamily="18" charset="0"/>
                <a:cs typeface="Times New Roman" pitchFamily="18" charset="0"/>
              </a:rPr>
              <a:t>политссыльный</a:t>
            </a:r>
            <a:r>
              <a:rPr lang="ru-RU" dirty="0" smtClean="0">
                <a:latin typeface="Times New Roman" pitchFamily="18" charset="0"/>
                <a:cs typeface="Times New Roman" pitchFamily="18" charset="0"/>
              </a:rPr>
              <a:t>, знакомый </a:t>
            </a:r>
            <a:r>
              <a:rPr lang="ru-RU" dirty="0" err="1" smtClean="0">
                <a:latin typeface="Times New Roman" pitchFamily="18" charset="0"/>
                <a:cs typeface="Times New Roman" pitchFamily="18" charset="0"/>
              </a:rPr>
              <a:t>Прокопия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Нестеровича</a:t>
            </a:r>
            <a:r>
              <a:rPr lang="ru-RU" dirty="0" smtClean="0">
                <a:latin typeface="Times New Roman" pitchFamily="18" charset="0"/>
                <a:cs typeface="Times New Roman" pitchFamily="18" charset="0"/>
              </a:rPr>
              <a:t> по Нижегородской выставке Иван Иванович Попов. В 1902 году Сокольников приехал к Толстому в Ясную Поляну. На прощание писатель в знак благодарности подарил ему свою фотографию с собственноручной надписью: «Дорогому </a:t>
            </a:r>
            <a:r>
              <a:rPr lang="ru-RU" dirty="0" err="1" smtClean="0">
                <a:latin typeface="Times New Roman" pitchFamily="18" charset="0"/>
                <a:cs typeface="Times New Roman" pitchFamily="18" charset="0"/>
              </a:rPr>
              <a:t>Прокопию</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Нестеровичу</a:t>
            </a:r>
            <a:r>
              <a:rPr lang="ru-RU" dirty="0" smtClean="0">
                <a:latin typeface="Times New Roman" pitchFamily="18" charset="0"/>
                <a:cs typeface="Times New Roman" pitchFamily="18" charset="0"/>
              </a:rPr>
              <a:t> Сокольникову на добрую память от Льва Толстого». </a:t>
            </a:r>
          </a:p>
          <a:p>
            <a:r>
              <a:rPr lang="ru-RU" dirty="0" smtClean="0">
                <a:latin typeface="Times New Roman" pitchFamily="18" charset="0"/>
                <a:cs typeface="Times New Roman" pitchFamily="18" charset="0"/>
              </a:rPr>
              <a:t>Талантливый художник-самоучка Иннокентий </a:t>
            </a:r>
            <a:r>
              <a:rPr lang="ru-RU" dirty="0" err="1" smtClean="0">
                <a:latin typeface="Times New Roman" pitchFamily="18" charset="0"/>
                <a:cs typeface="Times New Roman" pitchFamily="18" charset="0"/>
              </a:rPr>
              <a:t>Сивцев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Мытыйыкы</a:t>
            </a:r>
            <a:r>
              <a:rPr lang="ru-RU" dirty="0" smtClean="0">
                <a:latin typeface="Times New Roman" pitchFamily="18" charset="0"/>
                <a:cs typeface="Times New Roman" pitchFamily="18" charset="0"/>
              </a:rPr>
              <a:t>) написал углем на бересте портрет Льва Николаевича Толстого и в 1912 г. отправил с Сокольниковым в Москву. Газета «Голос Москвы» 18 декабря 1912 г. высоко оценила эту работу</a:t>
            </a:r>
          </a:p>
          <a:p>
            <a:r>
              <a:rPr lang="ru-RU" dirty="0" smtClean="0">
                <a:latin typeface="Times New Roman" pitchFamily="18" charset="0"/>
                <a:cs typeface="Times New Roman" pitchFamily="18" charset="0"/>
              </a:rPr>
              <a:t>По возвращении с учебы на родину 16 декабря 1898 года. Сокольников назначается лекарем в Чурапчу, где он целиком отдается работе. Ему приходилось не только лечить людей на больничных койках, но и выезжать по вызову верхом на лошади, так как он работал на обширной территории, охватывавший </a:t>
            </a:r>
            <a:r>
              <a:rPr lang="ru-RU" dirty="0" err="1" smtClean="0">
                <a:latin typeface="Times New Roman" pitchFamily="18" charset="0"/>
                <a:cs typeface="Times New Roman" pitchFamily="18" charset="0"/>
              </a:rPr>
              <a:t>Ботурусский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Таттинский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Амгинский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Мегинский</a:t>
            </a:r>
            <a:r>
              <a:rPr lang="ru-RU" dirty="0" smtClean="0">
                <a:latin typeface="Times New Roman" pitchFamily="18" charset="0"/>
                <a:cs typeface="Times New Roman" pitchFamily="18" charset="0"/>
              </a:rPr>
              <a:t> улусы. Положение участкового врача обязывало быть специалистом широкого профиля. </a:t>
            </a: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Во время поездки в Москву в 1902 году </a:t>
            </a:r>
            <a:r>
              <a:rPr lang="ru-RU" dirty="0" err="1" smtClean="0">
                <a:latin typeface="Times New Roman" pitchFamily="18" charset="0"/>
                <a:cs typeface="Times New Roman" pitchFamily="18" charset="0"/>
              </a:rPr>
              <a:t>Прокопий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Нестерович</a:t>
            </a:r>
            <a:r>
              <a:rPr lang="ru-RU" dirty="0" smtClean="0">
                <a:latin typeface="Times New Roman" pitchFamily="18" charset="0"/>
                <a:cs typeface="Times New Roman" pitchFamily="18" charset="0"/>
              </a:rPr>
              <a:t> женился на Лидии Михайловне Никифоровой. Она окончила </a:t>
            </a:r>
            <a:r>
              <a:rPr lang="ru-RU" dirty="0" err="1" smtClean="0">
                <a:latin typeface="Times New Roman" pitchFamily="18" charset="0"/>
                <a:cs typeface="Times New Roman" pitchFamily="18" charset="0"/>
              </a:rPr>
              <a:t>Тихомировские</a:t>
            </a:r>
            <a:r>
              <a:rPr lang="ru-RU" dirty="0" smtClean="0">
                <a:latin typeface="Times New Roman" pitchFamily="18" charset="0"/>
                <a:cs typeface="Times New Roman" pitchFamily="18" charset="0"/>
              </a:rPr>
              <a:t> курсы в Москве и была учительницей. Лидия последовала за мужем в далекую Якутию и, помогая ему, проводила там санитарно-просветительскую работу. Она стала матерью четырех детей. Но личная жизнь Сокольникова была трагичной. В 1910 году умерла жена. Затем, летом того же года, упала с высоты и умерла шестилетняя дочь Валентина. </a:t>
            </a: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131840" y="5742384"/>
            <a:ext cx="8229600" cy="1143000"/>
          </a:xfrm>
        </p:spPr>
        <p:txBody>
          <a:bodyPr>
            <a:normAutofit/>
          </a:bodyPr>
          <a:lstStyle/>
          <a:p>
            <a:r>
              <a:rPr lang="ru-RU" sz="1400" dirty="0" smtClean="0"/>
              <a:t>Слайд 5. Семья Сокольникова.</a:t>
            </a:r>
            <a:endParaRPr lang="ru-RU" sz="1400" dirty="0"/>
          </a:p>
        </p:txBody>
      </p:sp>
      <p:pic>
        <p:nvPicPr>
          <p:cNvPr id="4" name="Содержимое 3" descr="72-1.jpg"/>
          <p:cNvPicPr>
            <a:picLocks noGrp="1"/>
          </p:cNvPicPr>
          <p:nvPr>
            <p:ph idx="1"/>
          </p:nvPr>
        </p:nvPicPr>
        <p:blipFill>
          <a:blip r:embed="rId2" cstate="print"/>
          <a:stretch>
            <a:fillRect/>
          </a:stretch>
        </p:blipFill>
        <p:spPr>
          <a:xfrm>
            <a:off x="2267744" y="0"/>
            <a:ext cx="4464496" cy="6021288"/>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88640"/>
            <a:ext cx="8229600" cy="6336704"/>
          </a:xfrm>
        </p:spPr>
        <p:txBody>
          <a:bodyPr>
            <a:normAutofit fontScale="62500" lnSpcReduction="20000"/>
          </a:bodyPr>
          <a:lstStyle/>
          <a:p>
            <a:r>
              <a:rPr lang="ru-RU" sz="2900" dirty="0" smtClean="0">
                <a:latin typeface="Times New Roman" pitchFamily="18" charset="0"/>
                <a:cs typeface="Times New Roman" pitchFamily="18" charset="0"/>
              </a:rPr>
              <a:t>Еще будучи студентом, Сокольников проявлял большой интерес к общественной жизни, постоянно выступал со статьями в «Восточном обозрении» — журнале, издавшемся в Иркутске. Он организовал медицинское обслуживание в Якутии, построил типовую больницу, занимался общественными вопросами, был либерально настроенным человеком, благосклонно относился ко всем. Написал несколько значимых для науки статей, в области медицины, лекарств, лечения, а так же необходимости высшего образования для представителей якутского народа. Сыграл значительную роль в организации и работе </a:t>
            </a:r>
            <a:r>
              <a:rPr lang="en-US" sz="2900" dirty="0" smtClean="0">
                <a:latin typeface="Times New Roman" pitchFamily="18" charset="0"/>
                <a:cs typeface="Times New Roman" pitchFamily="18" charset="0"/>
              </a:rPr>
              <a:t>I</a:t>
            </a:r>
            <a:r>
              <a:rPr lang="ru-RU" sz="2900" dirty="0" smtClean="0">
                <a:latin typeface="Times New Roman" pitchFamily="18" charset="0"/>
                <a:cs typeface="Times New Roman" pitchFamily="18" charset="0"/>
              </a:rPr>
              <a:t> съезда якутских врачей и фельдшеров, в проведении </a:t>
            </a:r>
            <a:r>
              <a:rPr lang="en-US" sz="2900" dirty="0" smtClean="0">
                <a:latin typeface="Times New Roman" pitchFamily="18" charset="0"/>
                <a:cs typeface="Times New Roman" pitchFamily="18" charset="0"/>
              </a:rPr>
              <a:t>I</a:t>
            </a:r>
            <a:r>
              <a:rPr lang="ru-RU" sz="2900" dirty="0" smtClean="0">
                <a:latin typeface="Times New Roman" pitchFamily="18" charset="0"/>
                <a:cs typeface="Times New Roman" pitchFamily="18" charset="0"/>
              </a:rPr>
              <a:t> съезда инородцев якутской области. Помогал политическим ссыльным, пропагандировал русскую культуру, литературу, содействовал и оказал помощь Э.К.Пекарскому в создании и написании якутского словаря, работая над «Словарем якутского языка», Э. К. Пекарский использовал якутские термины по медицине и анатомии, собранные Сокольниковым. За свои медицинские труды указом императора от 1 января 1903 года П. Н. Сокольников был награжден орденом Святого Станислава III степени, от 6 декабря 1907 года — орденом Святой Анны III степени. В 1913 году Сокольников возглавил якутскую делегацию на юбилейных торжествах, посвященных 300-летию дома Романовых, в составе которой были известные общественные деятели В. В. Никифоров и Д. И. Слепцов. Там он поделился с министерством и инстанциями о проблемах якутского народа, предоставил около 20 просьб и ходатайств. Проявлял активную гражданскую позицию в разных направлениях общественной жизни, поднимал важные для якутского народа проблемы и искал пути решения.</a:t>
            </a:r>
          </a:p>
          <a:p>
            <a:r>
              <a:rPr lang="ru-RU" sz="2900" dirty="0" smtClean="0">
                <a:latin typeface="Times New Roman" pitchFamily="18" charset="0"/>
                <a:cs typeface="Times New Roman" pitchFamily="18" charset="0"/>
              </a:rPr>
              <a:t>П.Н.Сокольников добросовестно трудился на ниве медицины и заведовал IV-м врачебным участком в течение 18 лет, жил в с. Чурапча. Скончался он от неизлечимой болезни 10 декабря 1917 г. в возрасте 52 лет.</a:t>
            </a:r>
          </a:p>
          <a:p>
            <a:endParaRPr lang="ru-RU"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r>
              <a:rPr lang="ru-RU" dirty="0" smtClean="0">
                <a:latin typeface="Times New Roman" pitchFamily="18" charset="0"/>
                <a:cs typeface="Times New Roman" pitchFamily="18" charset="0"/>
              </a:rPr>
              <a:t>Введение</a:t>
            </a:r>
          </a:p>
          <a:p>
            <a:r>
              <a:rPr lang="ru-RU" dirty="0" smtClean="0">
                <a:latin typeface="Times New Roman" pitchFamily="18" charset="0"/>
                <a:cs typeface="Times New Roman" pitchFamily="18" charset="0"/>
              </a:rPr>
              <a:t>Основная часть</a:t>
            </a:r>
          </a:p>
          <a:p>
            <a:r>
              <a:rPr lang="ru-RU" dirty="0" smtClean="0">
                <a:latin typeface="Times New Roman" pitchFamily="18" charset="0"/>
                <a:cs typeface="Times New Roman" pitchFamily="18" charset="0"/>
              </a:rPr>
              <a:t>-Характеристика темы «Якутская интеллигенция»</a:t>
            </a:r>
          </a:p>
          <a:p>
            <a:r>
              <a:rPr lang="ru-RU" dirty="0" smtClean="0">
                <a:latin typeface="Times New Roman" pitchFamily="18" charset="0"/>
                <a:cs typeface="Times New Roman" pitchFamily="18" charset="0"/>
              </a:rPr>
              <a:t>-Рекомендации по организации и методика изучения темы</a:t>
            </a:r>
          </a:p>
          <a:p>
            <a:r>
              <a:rPr lang="ru-RU" dirty="0" smtClean="0">
                <a:latin typeface="Times New Roman" pitchFamily="18" charset="0"/>
                <a:cs typeface="Times New Roman" pitchFamily="18" charset="0"/>
              </a:rPr>
              <a:t>-Планирование изучения темы</a:t>
            </a:r>
          </a:p>
          <a:p>
            <a:r>
              <a:rPr lang="ru-RU" dirty="0" smtClean="0">
                <a:latin typeface="Times New Roman" pitchFamily="18" charset="0"/>
                <a:cs typeface="Times New Roman" pitchFamily="18" charset="0"/>
              </a:rPr>
              <a:t>-План урока</a:t>
            </a:r>
          </a:p>
          <a:p>
            <a:r>
              <a:rPr lang="ru-RU" dirty="0" smtClean="0">
                <a:latin typeface="Times New Roman" pitchFamily="18" charset="0"/>
                <a:cs typeface="Times New Roman" pitchFamily="18" charset="0"/>
              </a:rPr>
              <a:t>Заключение</a:t>
            </a:r>
          </a:p>
          <a:p>
            <a:endParaRPr lang="ru-RU" dirty="0" smtClean="0"/>
          </a:p>
          <a:p>
            <a:pPr>
              <a:buNone/>
            </a:pPr>
            <a:endParaRPr lang="ru-RU" dirty="0"/>
          </a:p>
        </p:txBody>
      </p:sp>
      <p:sp>
        <p:nvSpPr>
          <p:cNvPr id="3" name="Заголовок 2"/>
          <p:cNvSpPr>
            <a:spLocks noGrp="1"/>
          </p:cNvSpPr>
          <p:nvPr>
            <p:ph type="title"/>
          </p:nvPr>
        </p:nvSpPr>
        <p:spPr/>
        <p:txBody>
          <a:bodyPr/>
          <a:lstStyle/>
          <a:p>
            <a:r>
              <a:rPr lang="ru-RU" dirty="0" smtClean="0"/>
              <a:t>Содержание</a:t>
            </a:r>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yakutskaya-fel_dsherskaya-shkola-1906-1907-god.jpeg"/>
          <p:cNvPicPr>
            <a:picLocks noGrp="1"/>
          </p:cNvPicPr>
          <p:nvPr>
            <p:ph idx="1"/>
          </p:nvPr>
        </p:nvPicPr>
        <p:blipFill>
          <a:blip r:embed="rId2" cstate="print"/>
          <a:stretch>
            <a:fillRect/>
          </a:stretch>
        </p:blipFill>
        <p:spPr>
          <a:xfrm>
            <a:off x="611560" y="548680"/>
            <a:ext cx="8100392" cy="5472607"/>
          </a:xfrm>
          <a:prstGeom prst="rect">
            <a:avLst/>
          </a:prstGeom>
        </p:spPr>
      </p:pic>
      <p:sp>
        <p:nvSpPr>
          <p:cNvPr id="35841" name="Rectangle 1"/>
          <p:cNvSpPr>
            <a:spLocks noChangeArrowheads="1"/>
          </p:cNvSpPr>
          <p:nvPr/>
        </p:nvSpPr>
        <p:spPr bwMode="auto">
          <a:xfrm>
            <a:off x="2915816" y="6021288"/>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Слайд 6. Якутская фельдшерская школа 1906-1907 гг.</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врач2015_11_24-18_10_47.jpg"/>
          <p:cNvPicPr>
            <a:picLocks noGrp="1"/>
          </p:cNvPicPr>
          <p:nvPr>
            <p:ph idx="1"/>
          </p:nvPr>
        </p:nvPicPr>
        <p:blipFill>
          <a:blip r:embed="rId2" cstate="print"/>
          <a:stretch>
            <a:fillRect/>
          </a:stretch>
        </p:blipFill>
        <p:spPr>
          <a:xfrm>
            <a:off x="179512" y="260648"/>
            <a:ext cx="8712968" cy="5544616"/>
          </a:xfrm>
          <a:prstGeom prst="rect">
            <a:avLst/>
          </a:prstGeom>
        </p:spPr>
      </p:pic>
      <p:sp>
        <p:nvSpPr>
          <p:cNvPr id="41985" name="Rectangle 1"/>
          <p:cNvSpPr>
            <a:spLocks noChangeArrowheads="1"/>
          </p:cNvSpPr>
          <p:nvPr/>
        </p:nvSpPr>
        <p:spPr bwMode="auto">
          <a:xfrm>
            <a:off x="0" y="5877272"/>
            <a:ext cx="9020867"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Видеоматериал к уроку.. Видеорепортаж о жизни и общественной деятельности П.Н. Сокольникова, посвященное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150-летию </a:t>
            </a:r>
            <a:r>
              <a:rPr lang="ru-RU" sz="1400" dirty="0">
                <a:solidFill>
                  <a:srgbClr val="000000"/>
                </a:solidFill>
                <a:latin typeface="Calibri" pitchFamily="34" charset="0"/>
                <a:ea typeface="Times New Roman" pitchFamily="18" charset="0"/>
                <a:cs typeface="Times New Roman" pitchFamily="18" charset="0"/>
              </a:rPr>
              <a:t> </a:t>
            </a:r>
            <a:r>
              <a:rPr kumimoji="0" lang="ru-RU" sz="14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со дня рождения первого высокообразованного врача и крупного общественного деятеля</a:t>
            </a:r>
            <a:r>
              <a:rPr kumimoji="0" lang="ru-RU" sz="1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ru-RU" dirty="0" smtClean="0">
                <a:latin typeface="Times New Roman" pitchFamily="18" charset="0"/>
                <a:cs typeface="Times New Roman" pitchFamily="18" charset="0"/>
              </a:rPr>
              <a:t>Учитель: У вас есть вопросы по теме? Или кто-нибудь желает высказать свое мнение о жизни </a:t>
            </a:r>
            <a:r>
              <a:rPr lang="ru-RU" dirty="0" err="1" smtClean="0">
                <a:latin typeface="Times New Roman" pitchFamily="18" charset="0"/>
                <a:cs typeface="Times New Roman" pitchFamily="18" charset="0"/>
              </a:rPr>
              <a:t>Прокопия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Нестеровича</a:t>
            </a:r>
            <a:r>
              <a:rPr lang="ru-RU" dirty="0" smtClean="0">
                <a:latin typeface="Times New Roman" pitchFamily="18" charset="0"/>
                <a:cs typeface="Times New Roman" pitchFamily="18" charset="0"/>
              </a:rPr>
              <a:t> Сокольникова?</a:t>
            </a:r>
          </a:p>
          <a:p>
            <a:r>
              <a:rPr lang="ru-RU" dirty="0" smtClean="0">
                <a:latin typeface="Times New Roman" pitchFamily="18" charset="0"/>
                <a:cs typeface="Times New Roman" pitchFamily="18" charset="0"/>
              </a:rPr>
              <a:t>Вопрос переходит в беседу, в ходе которой учитель и учащиеся обсуждают пройденный материал. Учащиеся задают вопросы или высказывают свое мнение по пройденной теме.</a:t>
            </a:r>
          </a:p>
          <a:p>
            <a:endParaRPr lang="ru-RU" dirty="0"/>
          </a:p>
        </p:txBody>
      </p:sp>
      <p:sp>
        <p:nvSpPr>
          <p:cNvPr id="3" name="Заголовок 2"/>
          <p:cNvSpPr>
            <a:spLocks noGrp="1"/>
          </p:cNvSpPr>
          <p:nvPr>
            <p:ph type="title"/>
          </p:nvPr>
        </p:nvSpPr>
        <p:spPr/>
        <p:txBody>
          <a:bodyPr>
            <a:normAutofit fontScale="90000"/>
          </a:bodyPr>
          <a:lstStyle/>
          <a:p>
            <a:r>
              <a:rPr lang="ru-RU" dirty="0" smtClean="0"/>
              <a:t>Этап закрепления новых знаний. </a:t>
            </a:r>
            <a:br>
              <a:rPr lang="ru-RU" dirty="0" smtClean="0"/>
            </a:b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77500" lnSpcReduction="20000"/>
          </a:bodyPr>
          <a:lstStyle/>
          <a:p>
            <a:r>
              <a:rPr lang="ru-RU" dirty="0" smtClean="0">
                <a:latin typeface="Times New Roman" pitchFamily="18" charset="0"/>
                <a:cs typeface="Times New Roman" pitchFamily="18" charset="0"/>
              </a:rPr>
              <a:t>Учитель: в следующем нашем занятии мы будем беседовать о жизни П.Н.Сокольникова в форме круглого стола. Вы должны подготовить краткое эссе о том, какое именно событие из жизни Сокольникова произвело на вас наибольшее впечатление и почему. Возможно, вас заинтересовало детство, семья Сокольникова, студенческая жизнь, близкие друзья, дружба с Л.Н.Толстым, его вклад в медицину, его научные статьи, приветствуется любая выбранная вами часть жизни П.Н.Сокольникова. Вы можете обратиться к любому источнику информации: книжная литература, интернет.</a:t>
            </a:r>
          </a:p>
          <a:p>
            <a:r>
              <a:rPr lang="ru-RU" dirty="0" smtClean="0">
                <a:latin typeface="Times New Roman" pitchFamily="18" charset="0"/>
                <a:cs typeface="Times New Roman" pitchFamily="18" charset="0"/>
              </a:rPr>
              <a:t>У кого-нибудь есть вопросы?</a:t>
            </a:r>
          </a:p>
          <a:p>
            <a:r>
              <a:rPr lang="ru-RU" dirty="0" smtClean="0">
                <a:latin typeface="Times New Roman" pitchFamily="18" charset="0"/>
                <a:cs typeface="Times New Roman" pitchFamily="18" charset="0"/>
              </a:rPr>
              <a:t>Ученики: задают вопросы, если они есть.</a:t>
            </a:r>
          </a:p>
          <a:p>
            <a:r>
              <a:rPr lang="ru-RU" dirty="0" smtClean="0">
                <a:latin typeface="Times New Roman" pitchFamily="18" charset="0"/>
                <a:cs typeface="Times New Roman" pitchFamily="18" charset="0"/>
              </a:rPr>
              <a:t>Учитель: на этом наше сегодняшнее занятие завершается. До следующей встречи.</a:t>
            </a:r>
          </a:p>
          <a:p>
            <a:r>
              <a:rPr lang="ru-RU" dirty="0" smtClean="0">
                <a:latin typeface="Times New Roman" pitchFamily="18" charset="0"/>
                <a:cs typeface="Times New Roman" pitchFamily="18" charset="0"/>
              </a:rPr>
              <a:t>Ученики: До следующей встречи.</a:t>
            </a:r>
          </a:p>
          <a:p>
            <a:endParaRPr lang="ru-RU" dirty="0"/>
          </a:p>
        </p:txBody>
      </p:sp>
      <p:sp>
        <p:nvSpPr>
          <p:cNvPr id="3" name="Заголовок 2"/>
          <p:cNvSpPr>
            <a:spLocks noGrp="1"/>
          </p:cNvSpPr>
          <p:nvPr>
            <p:ph type="title"/>
          </p:nvPr>
        </p:nvSpPr>
        <p:spPr/>
        <p:txBody>
          <a:bodyPr>
            <a:normAutofit fontScale="90000"/>
          </a:bodyPr>
          <a:lstStyle/>
          <a:p>
            <a:r>
              <a:rPr lang="ru-RU" sz="2700" dirty="0" smtClean="0"/>
              <a:t>Этап информации обучающихся о домашнем задании и инструктаж по его выполнению.</a:t>
            </a:r>
            <a:r>
              <a:rPr lang="ru-RU" dirty="0" smtClean="0"/>
              <a:t/>
            </a:r>
            <a:br>
              <a:rPr lang="ru-RU" dirty="0" smtClean="0"/>
            </a:b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229600" cy="4683976"/>
          </a:xfrm>
        </p:spPr>
        <p:txBody>
          <a:bodyPr>
            <a:normAutofit fontScale="47500" lnSpcReduction="20000"/>
          </a:bodyPr>
          <a:lstStyle/>
          <a:p>
            <a:r>
              <a:rPr lang="ru-RU" sz="2900" dirty="0" smtClean="0">
                <a:latin typeface="Times New Roman" pitchFamily="18" charset="0"/>
                <a:cs typeface="Times New Roman" pitchFamily="18" charset="0"/>
              </a:rPr>
              <a:t>Тема «Якутская интеллигенция» актуальна и интересна. Безусловно, жизнь, общественная деятельность, научные исследования и творчество во времена зарождения якутской интеллигенции, приковывают внимание и вызывают массу вопросов, ведь «прошлое требует оценки». </a:t>
            </a:r>
          </a:p>
          <a:p>
            <a:r>
              <a:rPr lang="ru-RU" sz="2900" dirty="0" smtClean="0">
                <a:latin typeface="Times New Roman" pitchFamily="18" charset="0"/>
                <a:cs typeface="Times New Roman" pitchFamily="18" charset="0"/>
              </a:rPr>
              <a:t>Сейчас, в эпоху развития общества и технологий возможности подачи информации становятся многогранными, разнообразными, простыми, но максимально точными, тем самым легкими к восприятию новой информации учащимися. Современный урок, современные методы преподавания приветствуют творческий подход преподавателя, оригинальность подачи информации, заданий для самостоятельной работы. Но чем больше возможностей, тем труднее становится их грамотно использовать.</a:t>
            </a:r>
          </a:p>
          <a:p>
            <a:r>
              <a:rPr lang="ru-RU" sz="2900" dirty="0" smtClean="0">
                <a:latin typeface="Times New Roman" pitchFamily="18" charset="0"/>
                <a:cs typeface="Times New Roman" pitchFamily="18" charset="0"/>
              </a:rPr>
              <a:t>Внеурочные занятия по истории Якутии на тему «Якутская интеллигенция» - это 9 занятий, в виде лекции с визуальным рядом, беседы, семинара, урока-игры, урока-беседы в форме круглого стола, семинара. Каждое занятие способствует углублению знаний учащихся о событиях истории, развитию ораторских способностей, улучшению навыков учащихся выражать свою мысль, защищать свои позиции, отвечать на вопросы, участвовать в дискуссии и оперировать фактами. Вместе с тем, данные внеурочные занятия ориентируются на улучшение нравственных качеств, формирование нравственной и гражданской позиции, логики, познавательного интереса, сосредоточенности, самостоятельности и способности работать в группе.</a:t>
            </a:r>
          </a:p>
          <a:p>
            <a:r>
              <a:rPr lang="ru-RU" sz="2900" dirty="0" smtClean="0">
                <a:latin typeface="Times New Roman" pitchFamily="18" charset="0"/>
                <a:cs typeface="Times New Roman" pitchFamily="18" charset="0"/>
              </a:rPr>
              <a:t>Каждая тема данной серии уроков достаточно объемна и многопланова, есть риск не уложиться во время урока, поэтому необходим строгий контроль за временем в ходе обсуждения, игры, выступления учащихся и постоянное динамичное управление дискуссией. Также некоторые темы достаточно эмоциональны, напряженны, есть опасность перенасыщения темы и всплеск эмоций у учащихся, необходимо держать дискуссию в определенных рамках. </a:t>
            </a:r>
          </a:p>
          <a:p>
            <a:r>
              <a:rPr lang="ru-RU" sz="2900" dirty="0" smtClean="0">
                <a:latin typeface="Times New Roman" pitchFamily="18" charset="0"/>
                <a:cs typeface="Times New Roman" pitchFamily="18" charset="0"/>
              </a:rPr>
              <a:t>Данная работа может служить решением проблем, которые мы ставили приступая к составлению методической разработки. Методика преподавания каждого занятия соответствует поставленным целям и реализует их.</a:t>
            </a:r>
          </a:p>
          <a:p>
            <a:endParaRPr lang="ru-RU" dirty="0"/>
          </a:p>
        </p:txBody>
      </p:sp>
      <p:sp>
        <p:nvSpPr>
          <p:cNvPr id="3" name="Заголовок 2"/>
          <p:cNvSpPr>
            <a:spLocks noGrp="1"/>
          </p:cNvSpPr>
          <p:nvPr>
            <p:ph type="title"/>
          </p:nvPr>
        </p:nvSpPr>
        <p:spPr/>
        <p:txBody>
          <a:bodyPr/>
          <a:lstStyle/>
          <a:p>
            <a:pPr algn="ctr"/>
            <a:r>
              <a:rPr lang="ru-RU" dirty="0" smtClean="0"/>
              <a:t>Заключение</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980728"/>
            <a:ext cx="8229600" cy="5044016"/>
          </a:xfrm>
        </p:spPr>
        <p:txBody>
          <a:bodyPr>
            <a:normAutofit fontScale="40000" lnSpcReduction="20000"/>
          </a:bodyPr>
          <a:lstStyle/>
          <a:p>
            <a:r>
              <a:rPr lang="ru-RU" sz="3500" dirty="0" smtClean="0">
                <a:latin typeface="Times New Roman" pitchFamily="18" charset="0"/>
                <a:cs typeface="Times New Roman" pitchFamily="18" charset="0"/>
              </a:rPr>
              <a:t>В соответствии с неизмеримо возросшим интересом к прошлому Якутии появилась необходимость в наиболее полном изучении истории нашего края, а так же привлечение к изучению истории Якутии будущего поколения.</a:t>
            </a:r>
          </a:p>
          <a:p>
            <a:r>
              <a:rPr lang="ru-RU" sz="3500" dirty="0" smtClean="0">
                <a:latin typeface="Times New Roman" pitchFamily="18" charset="0"/>
                <a:cs typeface="Times New Roman" pitchFamily="18" charset="0"/>
              </a:rPr>
              <a:t>В истории Якутии было немало великих людей, оставивших глубокий след в культуре, науке, общественной жизни всего края. Но многие имена начинают не заслуженно забываться. В связи с этим, возникает необходимость сформировать у молодежи живой интерес к истории родного края, воспитать чувство патриотизма, уважения и гордости за свой народ, свою республику. С развитием общества, технологий, учащиеся получают возможность по- новому оценить события прошлых веков. Именно поэтому, возникает надобность существования отдельных внеурочных занятий, которые смогут способствовать появлению интереса к истории родного края, новому восприятию прошлого. При помощи современных оборудований, подача информации становится более упрощенной, вместе с тем интересной для учащихся.</a:t>
            </a:r>
          </a:p>
          <a:p>
            <a:r>
              <a:rPr lang="ru-RU" sz="3500" dirty="0" smtClean="0">
                <a:latin typeface="Times New Roman" pitchFamily="18" charset="0"/>
                <a:cs typeface="Times New Roman" pitchFamily="18" charset="0"/>
              </a:rPr>
              <a:t>Данная серия внеурочных занятий предназначена для учащихся 9 классов, так как именно в этом учебном году по программе учащиеся проходят </a:t>
            </a:r>
            <a:r>
              <a:rPr lang="en-US" sz="3500" dirty="0" smtClean="0">
                <a:latin typeface="Times New Roman" pitchFamily="18" charset="0"/>
                <a:cs typeface="Times New Roman" pitchFamily="18" charset="0"/>
              </a:rPr>
              <a:t>XIX</a:t>
            </a:r>
            <a:r>
              <a:rPr lang="ru-RU" sz="3500" dirty="0" smtClean="0">
                <a:latin typeface="Times New Roman" pitchFamily="18" charset="0"/>
                <a:cs typeface="Times New Roman" pitchFamily="18" charset="0"/>
              </a:rPr>
              <a:t>-начало </a:t>
            </a:r>
            <a:r>
              <a:rPr lang="en-US" sz="3500" dirty="0" smtClean="0">
                <a:latin typeface="Times New Roman" pitchFamily="18" charset="0"/>
                <a:cs typeface="Times New Roman" pitchFamily="18" charset="0"/>
              </a:rPr>
              <a:t>XX</a:t>
            </a:r>
            <a:r>
              <a:rPr lang="ru-RU" sz="3500" dirty="0" smtClean="0">
                <a:latin typeface="Times New Roman" pitchFamily="18" charset="0"/>
                <a:cs typeface="Times New Roman" pitchFamily="18" charset="0"/>
              </a:rPr>
              <a:t> века Отечественной Истории. А так же в этот период жизни у молодежи возрастает интерес к прошлому своего народа, желание изучить и знать судьбу, подвиги своих предков. История Якутии является неотъемлемой частью Истории России. А тема «Якутская интеллигенция» занимает особое место в истории. </a:t>
            </a:r>
            <a:r>
              <a:rPr lang="en-US" sz="3500" dirty="0" smtClean="0">
                <a:latin typeface="Times New Roman" pitchFamily="18" charset="0"/>
                <a:cs typeface="Times New Roman" pitchFamily="18" charset="0"/>
              </a:rPr>
              <a:t>XIX</a:t>
            </a:r>
            <a:r>
              <a:rPr lang="ru-RU" sz="3500" dirty="0" smtClean="0">
                <a:latin typeface="Times New Roman" pitchFamily="18" charset="0"/>
                <a:cs typeface="Times New Roman" pitchFamily="18" charset="0"/>
              </a:rPr>
              <a:t>-</a:t>
            </a:r>
            <a:r>
              <a:rPr lang="en-US" sz="3500" dirty="0" smtClean="0">
                <a:latin typeface="Times New Roman" pitchFamily="18" charset="0"/>
                <a:cs typeface="Times New Roman" pitchFamily="18" charset="0"/>
              </a:rPr>
              <a:t>XX </a:t>
            </a:r>
            <a:r>
              <a:rPr lang="ru-RU" sz="3500" dirty="0" smtClean="0">
                <a:latin typeface="Times New Roman" pitchFamily="18" charset="0"/>
                <a:cs typeface="Times New Roman" pitchFamily="18" charset="0"/>
              </a:rPr>
              <a:t>вв. являются ключевым, переполненным событий временем в истории Якутии, эпохой жизни самых влиятельных людей, значительно повлиявших на формирование культуры, искусства, литературы, общественной жизни. </a:t>
            </a:r>
          </a:p>
          <a:p>
            <a:r>
              <a:rPr lang="ru-RU" sz="3500" dirty="0" smtClean="0">
                <a:latin typeface="Times New Roman" pitchFamily="18" charset="0"/>
                <a:cs typeface="Times New Roman" pitchFamily="18" charset="0"/>
              </a:rPr>
              <a:t>За почти четыре столетия совместного проживания судьбы народов Якутии тесно переплетались между собой. Россия, её богатая история, её лучшие умы значительно повлияли на историю Якутии, как и Якутия, сыграла свою немаловажную роль в истории России. Все исторические потрясения, которые случались с Россией, отражались на якутской земле, на судьбе каждого жителя Якутии. В тяжелые годы войны, революций, </a:t>
            </a:r>
            <a:r>
              <a:rPr lang="ru-RU" sz="3500" dirty="0" err="1" smtClean="0">
                <a:latin typeface="Times New Roman" pitchFamily="18" charset="0"/>
                <a:cs typeface="Times New Roman" pitchFamily="18" charset="0"/>
              </a:rPr>
              <a:t>якутяне</a:t>
            </a:r>
            <a:r>
              <a:rPr lang="ru-RU" sz="3500" dirty="0" smtClean="0">
                <a:latin typeface="Times New Roman" pitchFamily="18" charset="0"/>
                <a:cs typeface="Times New Roman" pitchFamily="18" charset="0"/>
              </a:rPr>
              <a:t> не уронили чести и достоинства своего народа, дали стране немало героев войны и труда, просветителей и общественных деятелей. Поэтому, изучая историю своей малой родины, учащиеся должны провести параллели между историей России и Якутии, оценить не малый вклад своих предков, гордиться прошлыми деяниями якутов.</a:t>
            </a:r>
          </a:p>
          <a:p>
            <a:endParaRPr lang="ru-RU" dirty="0"/>
          </a:p>
        </p:txBody>
      </p:sp>
      <p:sp>
        <p:nvSpPr>
          <p:cNvPr id="3" name="Заголовок 2"/>
          <p:cNvSpPr>
            <a:spLocks noGrp="1"/>
          </p:cNvSpPr>
          <p:nvPr>
            <p:ph type="title"/>
          </p:nvPr>
        </p:nvSpPr>
        <p:spPr/>
        <p:txBody>
          <a:bodyPr>
            <a:normAutofit fontScale="90000"/>
          </a:bodyPr>
          <a:lstStyle/>
          <a:p>
            <a:pPr algn="ctr"/>
            <a:r>
              <a:rPr lang="ru-RU" dirty="0" smtClean="0"/>
              <a:t>Введение</a:t>
            </a:r>
            <a:br>
              <a:rPr lang="ru-RU" dirty="0" smtClean="0"/>
            </a:b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229600" cy="4467952"/>
          </a:xfrm>
        </p:spPr>
        <p:txBody>
          <a:bodyPr>
            <a:normAutofit lnSpcReduction="10000"/>
          </a:bodyPr>
          <a:lstStyle/>
          <a:p>
            <a:r>
              <a:rPr lang="ru-RU" sz="2400" b="1" dirty="0" smtClean="0">
                <a:latin typeface="Times New Roman" pitchFamily="18" charset="0"/>
                <a:cs typeface="Times New Roman" pitchFamily="18" charset="0"/>
              </a:rPr>
              <a:t>Характеристика темы «Якутская интеллигенция»</a:t>
            </a:r>
          </a:p>
          <a:p>
            <a:r>
              <a:rPr lang="ru-RU" sz="2400" u="sng" dirty="0" smtClean="0">
                <a:latin typeface="Times New Roman" pitchFamily="18" charset="0"/>
                <a:cs typeface="Times New Roman" pitchFamily="18" charset="0"/>
              </a:rPr>
              <a:t>Актуальность:</a:t>
            </a:r>
          </a:p>
          <a:p>
            <a:r>
              <a:rPr lang="ru-RU" sz="2400" dirty="0" smtClean="0">
                <a:latin typeface="Times New Roman" pitchFamily="18" charset="0"/>
                <a:cs typeface="Times New Roman" pitchFamily="18" charset="0"/>
              </a:rPr>
              <a:t>В соответствии с неизмеримо возросшим интересом к прошлому Якутии появилась необходимость в наиболее полном изучении истории нашего края, а так же привлечение к изучению истории Якутии будущего поколения.</a:t>
            </a:r>
          </a:p>
          <a:p>
            <a:endParaRPr lang="ru-RU" sz="2400" u="sng" dirty="0" smtClean="0">
              <a:latin typeface="Times New Roman" pitchFamily="18" charset="0"/>
              <a:cs typeface="Times New Roman" pitchFamily="18" charset="0"/>
            </a:endParaRPr>
          </a:p>
          <a:p>
            <a:r>
              <a:rPr lang="ru-RU" sz="2400" u="sng" dirty="0" smtClean="0">
                <a:latin typeface="Times New Roman" pitchFamily="18" charset="0"/>
                <a:cs typeface="Times New Roman" pitchFamily="18" charset="0"/>
              </a:rPr>
              <a:t>Цель внеурочных занятий</a:t>
            </a:r>
          </a:p>
          <a:p>
            <a:r>
              <a:rPr lang="ru-RU" sz="2400" dirty="0" smtClean="0">
                <a:latin typeface="Times New Roman" pitchFamily="18" charset="0"/>
                <a:cs typeface="Times New Roman" pitchFamily="18" charset="0"/>
              </a:rPr>
              <a:t> Сформировать интерес к истории родного края</a:t>
            </a:r>
          </a:p>
          <a:p>
            <a:r>
              <a:rPr lang="ru-RU" sz="2400" dirty="0" smtClean="0">
                <a:latin typeface="Times New Roman" pitchFamily="18" charset="0"/>
                <a:cs typeface="Times New Roman" pitchFamily="18" charset="0"/>
              </a:rPr>
              <a:t> Обеспечить учащихся знаниями об истории якутской интеллигенции и жизни, деятельности её представителей</a:t>
            </a:r>
          </a:p>
          <a:p>
            <a:pPr algn="ctr"/>
            <a:endParaRPr lang="ru-RU" sz="2400" u="sng" dirty="0"/>
          </a:p>
        </p:txBody>
      </p:sp>
      <p:sp>
        <p:nvSpPr>
          <p:cNvPr id="3" name="Заголовок 2"/>
          <p:cNvSpPr>
            <a:spLocks noGrp="1"/>
          </p:cNvSpPr>
          <p:nvPr>
            <p:ph type="title"/>
          </p:nvPr>
        </p:nvSpPr>
        <p:spPr/>
        <p:txBody>
          <a:bodyPr>
            <a:normAutofit/>
          </a:bodyPr>
          <a:lstStyle/>
          <a:p>
            <a:pPr algn="ctr"/>
            <a:r>
              <a:rPr lang="ru-RU" sz="3600" dirty="0" smtClean="0"/>
              <a:t>Основная часть</a:t>
            </a:r>
            <a:endParaRPr lang="ru-RU"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95536" y="1268760"/>
            <a:ext cx="8229600" cy="4525963"/>
          </a:xfrm>
        </p:spPr>
        <p:txBody>
          <a:bodyPr/>
          <a:lstStyle/>
          <a:p>
            <a:r>
              <a:rPr lang="ru-RU" dirty="0" smtClean="0">
                <a:latin typeface="Times New Roman" pitchFamily="18" charset="0"/>
                <a:cs typeface="Times New Roman" pitchFamily="18" charset="0"/>
              </a:rPr>
              <a:t> знать историю своего родного края</a:t>
            </a:r>
          </a:p>
          <a:p>
            <a:r>
              <a:rPr lang="ru-RU" dirty="0" smtClean="0">
                <a:latin typeface="Times New Roman" pitchFamily="18" charset="0"/>
                <a:cs typeface="Times New Roman" pitchFamily="18" charset="0"/>
              </a:rPr>
              <a:t> научиться проводить параллели между событиями истории России и Якутии</a:t>
            </a:r>
          </a:p>
          <a:p>
            <a:r>
              <a:rPr lang="ru-RU" dirty="0" smtClean="0">
                <a:latin typeface="Times New Roman" pitchFamily="18" charset="0"/>
                <a:cs typeface="Times New Roman" pitchFamily="18" charset="0"/>
              </a:rPr>
              <a:t> знать имена великих людей, повлиявших на развитие всей республики, история жизни представителей якутской интеллигенции как живой пример для будущего поколения </a:t>
            </a:r>
          </a:p>
          <a:p>
            <a:endParaRPr lang="ru-RU" dirty="0"/>
          </a:p>
        </p:txBody>
      </p:sp>
      <p:sp>
        <p:nvSpPr>
          <p:cNvPr id="3" name="Заголовок 2"/>
          <p:cNvSpPr>
            <a:spLocks noGrp="1"/>
          </p:cNvSpPr>
          <p:nvPr>
            <p:ph type="title"/>
          </p:nvPr>
        </p:nvSpPr>
        <p:spPr/>
        <p:txBody>
          <a:bodyPr>
            <a:normAutofit fontScale="90000"/>
          </a:bodyPr>
          <a:lstStyle/>
          <a:p>
            <a:pPr algn="ctr"/>
            <a:r>
              <a:rPr lang="ru-RU" u="sng" dirty="0" smtClean="0"/>
              <a:t>А) образовательные</a:t>
            </a:r>
            <a:r>
              <a:rPr lang="ru-RU" dirty="0" smtClean="0"/>
              <a:t>:</a:t>
            </a:r>
            <a:br>
              <a:rPr lang="ru-RU" dirty="0" smtClean="0"/>
            </a:b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ru-RU" dirty="0" smtClean="0">
                <a:latin typeface="Times New Roman" pitchFamily="18" charset="0"/>
                <a:cs typeface="Times New Roman" pitchFamily="18" charset="0"/>
              </a:rPr>
              <a:t>развитие познавательного интереса, способностей, умений и навыков</a:t>
            </a:r>
          </a:p>
          <a:p>
            <a:r>
              <a:rPr lang="ru-RU" dirty="0" smtClean="0">
                <a:latin typeface="Times New Roman" pitchFamily="18" charset="0"/>
                <a:cs typeface="Times New Roman" pitchFamily="18" charset="0"/>
              </a:rPr>
              <a:t>сформирование умения отбора фактов, постановка к ним вопросов, оценка фактов</a:t>
            </a:r>
          </a:p>
          <a:p>
            <a:r>
              <a:rPr lang="ru-RU" dirty="0" smtClean="0">
                <a:latin typeface="Times New Roman" pitchFamily="18" charset="0"/>
                <a:cs typeface="Times New Roman" pitchFamily="18" charset="0"/>
              </a:rPr>
              <a:t>улучшение умения закреплять знания, планирование, сравнение и обобщение</a:t>
            </a:r>
          </a:p>
          <a:p>
            <a:r>
              <a:rPr lang="ru-RU" dirty="0" smtClean="0">
                <a:latin typeface="Times New Roman" pitchFamily="18" charset="0"/>
                <a:cs typeface="Times New Roman" pitchFamily="18" charset="0"/>
              </a:rPr>
              <a:t>содействовать появлению вовлеченности к дискуссии</a:t>
            </a:r>
          </a:p>
          <a:p>
            <a:endParaRPr lang="ru-RU" dirty="0"/>
          </a:p>
        </p:txBody>
      </p:sp>
      <p:sp>
        <p:nvSpPr>
          <p:cNvPr id="3" name="Заголовок 2"/>
          <p:cNvSpPr>
            <a:spLocks noGrp="1"/>
          </p:cNvSpPr>
          <p:nvPr>
            <p:ph type="title"/>
          </p:nvPr>
        </p:nvSpPr>
        <p:spPr/>
        <p:txBody>
          <a:bodyPr>
            <a:normAutofit fontScale="90000"/>
          </a:bodyPr>
          <a:lstStyle/>
          <a:p>
            <a:pPr algn="ctr"/>
            <a:r>
              <a:rPr lang="ru-RU" u="sng" dirty="0" smtClean="0"/>
              <a:t>Б) развивающие</a:t>
            </a:r>
            <a:r>
              <a:rPr lang="ru-RU" dirty="0" smtClean="0"/>
              <a:t>:</a:t>
            </a:r>
            <a:br>
              <a:rPr lang="ru-RU" dirty="0" smtClean="0"/>
            </a:b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ru-RU" dirty="0" smtClean="0">
                <a:latin typeface="Times New Roman" pitchFamily="18" charset="0"/>
                <a:cs typeface="Times New Roman" pitchFamily="18" charset="0"/>
              </a:rPr>
              <a:t>развитие чувства патриотизма</a:t>
            </a:r>
          </a:p>
          <a:p>
            <a:r>
              <a:rPr lang="ru-RU" dirty="0" smtClean="0">
                <a:latin typeface="Times New Roman" pitchFamily="18" charset="0"/>
                <a:cs typeface="Times New Roman" pitchFamily="18" charset="0"/>
              </a:rPr>
              <a:t>формирование мировоззренческой позиции</a:t>
            </a:r>
          </a:p>
          <a:p>
            <a:r>
              <a:rPr lang="ru-RU" dirty="0" smtClean="0">
                <a:latin typeface="Times New Roman" pitchFamily="18" charset="0"/>
                <a:cs typeface="Times New Roman" pitchFamily="18" charset="0"/>
              </a:rPr>
              <a:t>воспитание творческого отношения к учебной деятельности </a:t>
            </a:r>
          </a:p>
          <a:p>
            <a:r>
              <a:rPr lang="ru-RU" dirty="0" smtClean="0">
                <a:latin typeface="Times New Roman" pitchFamily="18" charset="0"/>
                <a:cs typeface="Times New Roman" pitchFamily="18" charset="0"/>
              </a:rPr>
              <a:t>воспитание нравственных качеств учащихся, стоящих на пороге взросления</a:t>
            </a:r>
          </a:p>
          <a:p>
            <a:r>
              <a:rPr lang="ru-RU" dirty="0" smtClean="0">
                <a:latin typeface="Times New Roman" pitchFamily="18" charset="0"/>
                <a:cs typeface="Times New Roman" pitchFamily="18" charset="0"/>
              </a:rPr>
              <a:t>содействовать появлению активной  жизненной позиции с учетом этических норм при оценке прошлого</a:t>
            </a:r>
          </a:p>
          <a:p>
            <a:endParaRPr lang="ru-RU" dirty="0"/>
          </a:p>
        </p:txBody>
      </p:sp>
      <p:sp>
        <p:nvSpPr>
          <p:cNvPr id="3" name="Заголовок 2"/>
          <p:cNvSpPr>
            <a:spLocks noGrp="1"/>
          </p:cNvSpPr>
          <p:nvPr>
            <p:ph type="title"/>
          </p:nvPr>
        </p:nvSpPr>
        <p:spPr/>
        <p:txBody>
          <a:bodyPr>
            <a:normAutofit fontScale="90000"/>
          </a:bodyPr>
          <a:lstStyle/>
          <a:p>
            <a:pPr algn="ctr"/>
            <a:r>
              <a:rPr lang="ru-RU" u="sng" dirty="0" smtClean="0"/>
              <a:t>В) воспитательные:</a:t>
            </a:r>
            <a:r>
              <a:rPr lang="ru-RU" dirty="0" smtClean="0"/>
              <a:t/>
            </a:r>
            <a:br>
              <a:rPr lang="ru-RU" dirty="0" smtClean="0"/>
            </a:b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67544" y="1556792"/>
            <a:ext cx="8229600" cy="4320480"/>
          </a:xfrm>
        </p:spPr>
        <p:txBody>
          <a:bodyPr>
            <a:normAutofit fontScale="92500"/>
          </a:bodyPr>
          <a:lstStyle/>
          <a:p>
            <a:r>
              <a:rPr lang="ru-RU" dirty="0" smtClean="0"/>
              <a:t>Активный тип уроков:</a:t>
            </a:r>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sz="2400" dirty="0" smtClean="0"/>
          </a:p>
          <a:p>
            <a:r>
              <a:rPr lang="ru-RU" sz="2400" dirty="0" smtClean="0"/>
              <a:t>Урок усвоения новых материалов</a:t>
            </a:r>
          </a:p>
          <a:p>
            <a:r>
              <a:rPr lang="ru-RU" sz="2400" dirty="0" smtClean="0"/>
              <a:t>Урок совершенствования знаний, умений и навыков</a:t>
            </a:r>
            <a:endParaRPr lang="ru-RU" sz="2400" dirty="0"/>
          </a:p>
        </p:txBody>
      </p:sp>
      <p:sp>
        <p:nvSpPr>
          <p:cNvPr id="3" name="Заголовок 2"/>
          <p:cNvSpPr>
            <a:spLocks noGrp="1"/>
          </p:cNvSpPr>
          <p:nvPr>
            <p:ph type="title"/>
          </p:nvPr>
        </p:nvSpPr>
        <p:spPr/>
        <p:txBody>
          <a:bodyPr>
            <a:noAutofit/>
          </a:bodyPr>
          <a:lstStyle/>
          <a:p>
            <a:pPr algn="ctr"/>
            <a:r>
              <a:rPr lang="ru-RU" sz="3600" u="sng" dirty="0" smtClean="0"/>
              <a:t>Рекомендации по организации и методика изучения темы</a:t>
            </a:r>
            <a:endParaRPr lang="ru-RU" sz="3600" dirty="0"/>
          </a:p>
        </p:txBody>
      </p:sp>
      <p:sp>
        <p:nvSpPr>
          <p:cNvPr id="6" name="Прямоугольник 5"/>
          <p:cNvSpPr/>
          <p:nvPr/>
        </p:nvSpPr>
        <p:spPr>
          <a:xfrm>
            <a:off x="899592" y="2132856"/>
            <a:ext cx="1656184"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Лекция</a:t>
            </a:r>
            <a:endParaRPr lang="ru-RU" dirty="0"/>
          </a:p>
        </p:txBody>
      </p:sp>
      <p:sp>
        <p:nvSpPr>
          <p:cNvPr id="7" name="Прямоугольник 6"/>
          <p:cNvSpPr/>
          <p:nvPr/>
        </p:nvSpPr>
        <p:spPr>
          <a:xfrm>
            <a:off x="2771800" y="2132856"/>
            <a:ext cx="1656184"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Семинар</a:t>
            </a:r>
            <a:endParaRPr lang="ru-RU" dirty="0"/>
          </a:p>
        </p:txBody>
      </p:sp>
      <p:sp>
        <p:nvSpPr>
          <p:cNvPr id="8" name="Прямоугольник 7"/>
          <p:cNvSpPr/>
          <p:nvPr/>
        </p:nvSpPr>
        <p:spPr>
          <a:xfrm>
            <a:off x="4644008" y="2132856"/>
            <a:ext cx="1656184"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Беседа</a:t>
            </a:r>
            <a:endParaRPr lang="ru-RU" dirty="0"/>
          </a:p>
        </p:txBody>
      </p:sp>
      <p:sp>
        <p:nvSpPr>
          <p:cNvPr id="9" name="Прямоугольник 8"/>
          <p:cNvSpPr/>
          <p:nvPr/>
        </p:nvSpPr>
        <p:spPr>
          <a:xfrm>
            <a:off x="6588224" y="2132856"/>
            <a:ext cx="1656184"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dirty="0" smtClean="0"/>
              <a:t>Самостоятельная работа</a:t>
            </a:r>
            <a:endParaRPr lang="ru-RU" sz="1200" dirty="0"/>
          </a:p>
        </p:txBody>
      </p:sp>
      <p:sp>
        <p:nvSpPr>
          <p:cNvPr id="10" name="Прямоугольник 9"/>
          <p:cNvSpPr/>
          <p:nvPr/>
        </p:nvSpPr>
        <p:spPr>
          <a:xfrm>
            <a:off x="2771800" y="3356992"/>
            <a:ext cx="1656184"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Урок-игра</a:t>
            </a:r>
            <a:endParaRPr lang="ru-RU" dirty="0"/>
          </a:p>
        </p:txBody>
      </p:sp>
      <p:sp>
        <p:nvSpPr>
          <p:cNvPr id="11" name="Прямоугольник 10"/>
          <p:cNvSpPr/>
          <p:nvPr/>
        </p:nvSpPr>
        <p:spPr>
          <a:xfrm>
            <a:off x="4644008" y="3356992"/>
            <a:ext cx="1656184"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Урок-экскурсия</a:t>
            </a:r>
            <a:endParaRPr lang="ru-RU" dirty="0"/>
          </a:p>
        </p:txBody>
      </p:sp>
      <p:sp>
        <p:nvSpPr>
          <p:cNvPr id="12" name="Стрелка вниз 11"/>
          <p:cNvSpPr/>
          <p:nvPr/>
        </p:nvSpPr>
        <p:spPr>
          <a:xfrm>
            <a:off x="4355976" y="4509120"/>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77</TotalTime>
  <Words>3684</Words>
  <Application>Microsoft Office PowerPoint</Application>
  <PresentationFormat>Экран (4:3)</PresentationFormat>
  <Paragraphs>205</Paragraphs>
  <Slides>34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34</vt:i4>
      </vt:variant>
    </vt:vector>
  </HeadingPairs>
  <TitlesOfParts>
    <vt:vector size="35" baseType="lpstr">
      <vt:lpstr>Открытая</vt:lpstr>
      <vt:lpstr>МЕТОДИЧЕСКАЯ РАЗРАБОТКА СЕРИИ ВНЕУРОЧНЫХ ЗАНЯТИЙ  ПО ИСТОРИИ ЯКУТИИ В 9 КЛАССЕ ПО ТЕМЕ  «ЯКУТСКАЯ ИНТЕЛЛИГЕНЦИЯ» </vt:lpstr>
      <vt:lpstr>Аннотация </vt:lpstr>
      <vt:lpstr>Содержание</vt:lpstr>
      <vt:lpstr>Введение </vt:lpstr>
      <vt:lpstr>Основная часть</vt:lpstr>
      <vt:lpstr>А) образовательные: </vt:lpstr>
      <vt:lpstr>Б) развивающие: </vt:lpstr>
      <vt:lpstr>В) воспитательные: </vt:lpstr>
      <vt:lpstr>Рекомендации по организации и методика изучения темы</vt:lpstr>
      <vt:lpstr>Необходимые оборудования к урокам:</vt:lpstr>
      <vt:lpstr>Программа внеурочных занятий</vt:lpstr>
      <vt:lpstr>Календарно-тематическое планирование раздела «Якутская интеллигенция» в программе внеурочных занятий по истории Якутии  </vt:lpstr>
      <vt:lpstr>Презентация PowerPoint</vt:lpstr>
      <vt:lpstr>Презентация PowerPoint</vt:lpstr>
      <vt:lpstr>Презентация PowerPoint</vt:lpstr>
      <vt:lpstr>План урока №7 (Пример проведения урока-лекции)</vt:lpstr>
      <vt:lpstr>Презентация PowerPoint</vt:lpstr>
      <vt:lpstr>Ход урока: </vt:lpstr>
      <vt:lpstr>Слайд 1. Сокольников П.Н. </vt:lpstr>
      <vt:lpstr>Этап подготовки обучающихся к активному, сознательному усвоению знаний.  </vt:lpstr>
      <vt:lpstr>Слайд 2. Амбулатория красного Креста в Якутске </vt:lpstr>
      <vt:lpstr>Презентация PowerPoint</vt:lpstr>
      <vt:lpstr>Этап изучения новой темы. </vt:lpstr>
      <vt:lpstr>Презентация PowerPoint</vt:lpstr>
      <vt:lpstr>Презентация PowerPoint</vt:lpstr>
      <vt:lpstr> Слайд 4. П. Сокольников с Л. Толстым. Худ.Э.И. Васильев</vt:lpstr>
      <vt:lpstr>Презентация PowerPoint</vt:lpstr>
      <vt:lpstr>Слайд 5. Семья Сокольникова.</vt:lpstr>
      <vt:lpstr>Презентация PowerPoint</vt:lpstr>
      <vt:lpstr>Презентация PowerPoint</vt:lpstr>
      <vt:lpstr>Презентация PowerPoint</vt:lpstr>
      <vt:lpstr>Этап закрепления новых знаний.  </vt:lpstr>
      <vt:lpstr>Этап информации обучающихся о домашнем задании и инструктаж по его выполнению. </vt:lpstr>
      <vt:lpstr>Заключение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МЕТОДИЧЕСКАЯ РАЗРАБОТКА СЕРИИ ВНЕУРОЧНЫХ ЗАНЯТИЙ  ПО ИСТОРИИ ЯКУТИИ В 9 КЛАССЕ ПО ТЕМЕ  «ЯКУТСКАЯ ИНТЕЛЛИГЕНЦИЯ»</dc:title>
  <dc:creator>Пользователь</dc:creator>
  <cp:lastModifiedBy>User</cp:lastModifiedBy>
  <cp:revision>10</cp:revision>
  <dcterms:created xsi:type="dcterms:W3CDTF">2016-02-14T04:13:47Z</dcterms:created>
  <dcterms:modified xsi:type="dcterms:W3CDTF">2016-02-19T19:43:45Z</dcterms:modified>
</cp:coreProperties>
</file>