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6688F9-B09B-4CCF-A61C-59D5E14BE5C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F784F3-ECDB-485C-BA23-27FC1519A1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ssdraw.com/wp-content/uploads/2014/12/719.jpg" TargetMode="External"/><Relationship Id="rId3" Type="http://schemas.openxmlformats.org/officeDocument/2006/relationships/hyperlink" Target="http://kinder-baby.ru/categories/igrushki-dlya-devochek/vse-kak-u-mamy/oborudovanie-i-aksessuary-dlya-magazina/supermarket-s-telezhkoi-halsall-toys-1680251/image_view_fullscreen" TargetMode="External"/><Relationship Id="rId7" Type="http://schemas.openxmlformats.org/officeDocument/2006/relationships/hyperlink" Target="http://destiobuddkem.science/pic-player.myshared.ru/56135/data/images/img0.jpg" TargetMode="External"/><Relationship Id="rId2" Type="http://schemas.openxmlformats.org/officeDocument/2006/relationships/hyperlink" Target="http://alexkass.ru/content/images/%D0%BC%D0%B0%D0%B3%D0%B0%D0%B7%D0%B8%D0%B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1-tub-ru.yandex.net/i?id=70e2a76e09987988b40c2fd70b4648f3&amp;n=33&amp;h=190&amp;w=131" TargetMode="External"/><Relationship Id="rId5" Type="http://schemas.openxmlformats.org/officeDocument/2006/relationships/hyperlink" Target="http://3.bp.blogspot.com/-7Coy88C4toM/TntZtxpyP7I/AAAAAAAAImU/MCRfJqG0bjI/s1600/letter-a.jpg" TargetMode="External"/><Relationship Id="rId10" Type="http://schemas.openxmlformats.org/officeDocument/2006/relationships/hyperlink" Target="http://annot.ru/tw_files2/urls_1056/15/d-14794/7z-docs/2_html_3e778ac2.png" TargetMode="External"/><Relationship Id="rId4" Type="http://schemas.openxmlformats.org/officeDocument/2006/relationships/hyperlink" Target="http://www.alegri.ru/images/47(7).jpg" TargetMode="External"/><Relationship Id="rId9" Type="http://schemas.openxmlformats.org/officeDocument/2006/relationships/hyperlink" Target="http://www.lectoroom.com/uploads/base64/image54db96ee1b30b3575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3-tub-ru.yandex.net/i?id=d0edd0f935292b3b4919d0cc7feddd23&amp;n=33&amp;h=190&amp;w=268" TargetMode="External"/><Relationship Id="rId2" Type="http://schemas.openxmlformats.org/officeDocument/2006/relationships/hyperlink" Target="http://alexkass.ru/content/images/%D0%BC%D0%B0%D0%B3%D0%B0%D0%B7%D0%B8%D0%B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lassficadaoma.com/images/560bbe3c20b97.jpg" TargetMode="External"/><Relationship Id="rId4" Type="http://schemas.openxmlformats.org/officeDocument/2006/relationships/hyperlink" Target="https://im3-tub-ru.yandex.net/i?id=530f111c82d22c3dbeda657d8625b8d5&amp;n=33&amp;h=190&amp;w=14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5dv18JIUL9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earningapps.org/display?v=pit1p5kp20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a59krin20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416824" cy="147002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/>
              </a:rPr>
              <a:t>Чтение гласной </a:t>
            </a:r>
            <a:r>
              <a:rPr lang="ru-RU" sz="4400" u="sng" dirty="0" err="1" smtClean="0">
                <a:solidFill>
                  <a:srgbClr val="0000FF"/>
                </a:solidFill>
                <a:effectLst/>
              </a:rPr>
              <a:t>Аа</a:t>
            </a:r>
            <a:r>
              <a:rPr lang="ru-RU" sz="44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4400" dirty="0" smtClean="0">
                <a:solidFill>
                  <a:srgbClr val="C00000"/>
                </a:solidFill>
                <a:effectLst/>
              </a:rPr>
            </a:br>
            <a:r>
              <a:rPr lang="ru-RU" sz="4400" dirty="0" smtClean="0">
                <a:solidFill>
                  <a:srgbClr val="C00000"/>
                </a:solidFill>
                <a:effectLst/>
              </a:rPr>
              <a:t>в открытом слоге</a:t>
            </a:r>
            <a:endParaRPr lang="ru-RU" sz="4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8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err="1" smtClean="0">
                <a:solidFill>
                  <a:srgbClr val="002060"/>
                </a:solidFill>
              </a:rPr>
              <a:t>Берсенева</a:t>
            </a:r>
            <a:r>
              <a:rPr lang="ru-RU" dirty="0" smtClean="0">
                <a:solidFill>
                  <a:srgbClr val="002060"/>
                </a:solidFill>
              </a:rPr>
              <a:t> С.А.,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 английского языка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МОУ ИРМО «</a:t>
            </a:r>
            <a:r>
              <a:rPr lang="ru-RU" dirty="0" err="1" smtClean="0">
                <a:solidFill>
                  <a:srgbClr val="002060"/>
                </a:solidFill>
              </a:rPr>
              <a:t>Усть-Кудинская</a:t>
            </a:r>
            <a:r>
              <a:rPr lang="ru-RU" dirty="0" smtClean="0">
                <a:solidFill>
                  <a:srgbClr val="002060"/>
                </a:solidFill>
              </a:rPr>
              <a:t> СОШ»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Иркутской области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1C069E"/>
                </a:solidFill>
                <a:effectLst/>
                <a:latin typeface="Calibri" panose="020F0502020204030204" pitchFamily="34" charset="0"/>
              </a:rPr>
              <a:t>Reading</a:t>
            </a:r>
            <a:endParaRPr lang="ru-RU" sz="4000" dirty="0">
              <a:solidFill>
                <a:srgbClr val="1C069E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989041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Ex.6 p.103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en-US" sz="2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54538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1307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C069E"/>
                </a:solidFill>
                <a:latin typeface="Calibri" panose="020F0502020204030204" pitchFamily="34" charset="0"/>
              </a:rPr>
              <a:t>Homework</a:t>
            </a:r>
            <a:endParaRPr lang="ru-RU" sz="4000" b="1" dirty="0">
              <a:solidFill>
                <a:srgbClr val="1C069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" y="1113047"/>
            <a:ext cx="4225038" cy="31144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2828496"/>
            <a:ext cx="51125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u="sng" dirty="0">
                <a:solidFill>
                  <a:srgbClr val="C00000"/>
                </a:solidFill>
              </a:rPr>
              <a:t>Ex. 5 p. 103 </a:t>
            </a:r>
            <a:r>
              <a:rPr lang="en-US" sz="3200" b="1" u="sng" dirty="0">
                <a:solidFill>
                  <a:srgbClr val="1C069E"/>
                </a:solidFill>
              </a:rPr>
              <a:t>(to read</a:t>
            </a:r>
            <a:r>
              <a:rPr lang="en-US" sz="3200" b="1" u="sng" dirty="0" smtClean="0">
                <a:solidFill>
                  <a:srgbClr val="1C069E"/>
                </a:solidFill>
              </a:rPr>
              <a:t>)</a:t>
            </a:r>
            <a:endParaRPr lang="ru-RU" sz="3200" b="1" u="sng" dirty="0" smtClean="0">
              <a:solidFill>
                <a:srgbClr val="1C069E"/>
              </a:solidFill>
            </a:endParaRPr>
          </a:p>
          <a:p>
            <a:endParaRPr lang="en-US" sz="2800" b="1" u="sng" dirty="0">
              <a:solidFill>
                <a:srgbClr val="C00000"/>
              </a:solidFill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</a:rPr>
              <a:t>2.</a:t>
            </a:r>
            <a:r>
              <a:rPr lang="en-US" sz="3200" b="1" u="sng" dirty="0" smtClean="0">
                <a:solidFill>
                  <a:srgbClr val="C00000"/>
                </a:solidFill>
              </a:rPr>
              <a:t>Ex.4 </a:t>
            </a:r>
            <a:r>
              <a:rPr lang="en-US" sz="3200" b="1" u="sng" dirty="0">
                <a:solidFill>
                  <a:srgbClr val="C00000"/>
                </a:solidFill>
              </a:rPr>
              <a:t>p.54 </a:t>
            </a:r>
            <a:r>
              <a:rPr lang="en-US" sz="3200" b="1" u="sng" dirty="0">
                <a:solidFill>
                  <a:srgbClr val="1C069E"/>
                </a:solidFill>
              </a:rPr>
              <a:t>(WB – to write)</a:t>
            </a:r>
            <a:endParaRPr lang="ru-RU" sz="3200" b="1" u="sng" dirty="0">
              <a:solidFill>
                <a:srgbClr val="1C06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294" y="11663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C06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Интернет ресурсы</a:t>
            </a:r>
            <a:endParaRPr lang="ru-RU" sz="4000" b="1" dirty="0">
              <a:solidFill>
                <a:srgbClr val="1C06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908720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Картинки</a:t>
            </a:r>
          </a:p>
          <a:p>
            <a:r>
              <a:rPr lang="ru-RU" u="sng" dirty="0" smtClean="0">
                <a:hlinkClick r:id="rId2"/>
              </a:rPr>
              <a:t>∙</a:t>
            </a:r>
            <a:r>
              <a:rPr lang="ru-RU" u="sng" dirty="0" smtClean="0">
                <a:solidFill>
                  <a:srgbClr val="1C069E"/>
                </a:solidFill>
                <a:hlinkClick r:id="rId2"/>
              </a:rPr>
              <a:t>http</a:t>
            </a:r>
            <a:r>
              <a:rPr lang="ru-RU" u="sng" dirty="0">
                <a:solidFill>
                  <a:srgbClr val="1C069E"/>
                </a:solidFill>
                <a:hlinkClick r:id="rId2"/>
              </a:rPr>
              <a:t>://alexkass.ru/content/images/%D0%BC%D0%B0%D0%B3%D0%B0%D0%B7%D0%B8%D0%BD.jpg</a:t>
            </a:r>
            <a:endParaRPr lang="ru-RU" dirty="0">
              <a:solidFill>
                <a:srgbClr val="1C069E"/>
              </a:solidFill>
            </a:endParaRPr>
          </a:p>
          <a:p>
            <a:r>
              <a:rPr lang="en-US" dirty="0" smtClean="0">
                <a:hlinkClick r:id="rId3"/>
              </a:rPr>
              <a:t>∙ </a:t>
            </a:r>
            <a:r>
              <a:rPr lang="ru-RU" u="sng" dirty="0">
                <a:hlinkClick r:id="rId4"/>
              </a:rPr>
              <a:t>http://www.alegri.ru/images/47(7).</a:t>
            </a:r>
            <a:r>
              <a:rPr lang="ru-RU" u="sng" dirty="0" smtClean="0">
                <a:hlinkClick r:id="rId4"/>
              </a:rPr>
              <a:t>jpg</a:t>
            </a:r>
            <a:endParaRPr lang="en-US" dirty="0"/>
          </a:p>
          <a:p>
            <a:r>
              <a:rPr lang="ru-RU" u="sng" dirty="0">
                <a:hlinkClick r:id="rId5"/>
              </a:rPr>
              <a:t>http://3.bp.blogspot.com/-</a:t>
            </a:r>
            <a:r>
              <a:rPr lang="ru-RU" u="sng" dirty="0" smtClean="0">
                <a:hlinkClick r:id="rId5"/>
              </a:rPr>
              <a:t>7Coy88C4toM/TntZtxpyP7I/AAAAAAAAImU/MCRfJqG0bjI/s1600/letter-a.jpg</a:t>
            </a:r>
            <a:endParaRPr lang="ru-RU" u="sng" dirty="0" smtClean="0"/>
          </a:p>
          <a:p>
            <a:r>
              <a:rPr lang="en-US" dirty="0" smtClean="0">
                <a:hlinkClick r:id="rId3"/>
              </a:rPr>
              <a:t>∙</a:t>
            </a:r>
            <a:r>
              <a:rPr lang="ru-RU" dirty="0" smtClean="0"/>
              <a:t> </a:t>
            </a:r>
            <a:r>
              <a:rPr lang="ru-RU" u="sng" dirty="0">
                <a:hlinkClick r:id="rId6"/>
              </a:rPr>
              <a:t>https://im1-tub-ru.yandex.net/i?id=70e2a76e09987988b40c2fd70b4648f3&amp;n=33&amp;h=190&amp;w=131</a:t>
            </a:r>
            <a:endParaRPr lang="ru-RU" dirty="0"/>
          </a:p>
          <a:p>
            <a:r>
              <a:rPr lang="en-US" dirty="0" smtClean="0">
                <a:hlinkClick r:id="rId3"/>
              </a:rPr>
              <a:t>∙</a:t>
            </a:r>
            <a:r>
              <a:rPr lang="ru-RU" u="sng" dirty="0">
                <a:hlinkClick r:id="rId7"/>
              </a:rPr>
              <a:t> http://destiobuddkem.science/pic-player.myshared.ru/56135/data/images/img0.jpg</a:t>
            </a:r>
            <a:endParaRPr lang="ru-RU" dirty="0"/>
          </a:p>
          <a:p>
            <a:r>
              <a:rPr lang="en-US" dirty="0" smtClean="0">
                <a:hlinkClick r:id="rId3"/>
              </a:rPr>
              <a:t>∙</a:t>
            </a:r>
            <a:r>
              <a:rPr lang="ru-RU" dirty="0" smtClean="0"/>
              <a:t> </a:t>
            </a:r>
            <a:r>
              <a:rPr lang="ru-RU" u="sng" dirty="0">
                <a:hlinkClick r:id="rId8"/>
              </a:rPr>
              <a:t>http://</a:t>
            </a:r>
            <a:r>
              <a:rPr lang="ru-RU" u="sng" dirty="0" smtClean="0">
                <a:hlinkClick r:id="rId8"/>
              </a:rPr>
              <a:t>www.lessdraw.com/wp</a:t>
            </a:r>
            <a:endParaRPr lang="en-US" u="sng" dirty="0" smtClean="0">
              <a:hlinkClick r:id="rId8"/>
            </a:endParaRPr>
          </a:p>
          <a:p>
            <a:r>
              <a:rPr lang="ru-RU" u="sng" dirty="0" err="1" smtClean="0">
                <a:hlinkClick r:id="rId8"/>
              </a:rPr>
              <a:t>content</a:t>
            </a:r>
            <a:r>
              <a:rPr lang="ru-RU" u="sng" dirty="0" smtClean="0">
                <a:hlinkClick r:id="rId8"/>
              </a:rPr>
              <a:t>/</a:t>
            </a:r>
            <a:r>
              <a:rPr lang="ru-RU" u="sng" dirty="0" err="1" smtClean="0">
                <a:hlinkClick r:id="rId8"/>
              </a:rPr>
              <a:t>uploads</a:t>
            </a:r>
            <a:r>
              <a:rPr lang="ru-RU" u="sng" dirty="0" smtClean="0">
                <a:hlinkClick r:id="rId8"/>
              </a:rPr>
              <a:t>/2014/12/719.jpg</a:t>
            </a:r>
            <a:endParaRPr lang="ru-RU" dirty="0"/>
          </a:p>
          <a:p>
            <a:r>
              <a:rPr lang="en-US" dirty="0" smtClean="0">
                <a:hlinkClick r:id="rId3"/>
              </a:rPr>
              <a:t>∙</a:t>
            </a:r>
            <a:r>
              <a:rPr lang="ru-RU" u="sng" dirty="0" smtClean="0">
                <a:hlinkClick r:id="rId9"/>
              </a:rPr>
              <a:t>http</a:t>
            </a:r>
            <a:r>
              <a:rPr lang="ru-RU" u="sng" dirty="0">
                <a:hlinkClick r:id="rId9"/>
              </a:rPr>
              <a:t>://www.lectoroom.com/uploads/base64/image54db96ee1b30b3575.png</a:t>
            </a:r>
            <a:endParaRPr lang="ru-RU" dirty="0"/>
          </a:p>
          <a:p>
            <a:r>
              <a:rPr lang="ru-RU" u="sng" dirty="0">
                <a:hlinkClick r:id="rId2"/>
              </a:rPr>
              <a:t>∙ </a:t>
            </a:r>
            <a:r>
              <a:rPr lang="ru-RU" u="sng" dirty="0" smtClean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://annot.ru/tw_files2/urls_1056/15/d-14794/7z-docs/2_html_3e778ac2.png</a:t>
            </a:r>
            <a:endParaRPr lang="ru-RU" dirty="0"/>
          </a:p>
          <a:p>
            <a:r>
              <a:rPr lang="en-US" u="sng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∙</a:t>
            </a:r>
            <a:r>
              <a:rPr lang="ru-RU" u="sng" dirty="0">
                <a:hlinkClick r:id="rId3"/>
              </a:rPr>
              <a:t> </a:t>
            </a:r>
            <a:r>
              <a:rPr lang="ru-RU" u="sng" dirty="0">
                <a:hlinkClick r:id="rId3"/>
              </a:rPr>
              <a:t>https://</a:t>
            </a:r>
            <a:r>
              <a:rPr lang="ru-RU" u="sng" dirty="0" smtClean="0">
                <a:hlinkClick r:id="rId3"/>
              </a:rPr>
              <a:t>im3-tub-ru.yandex.net/i?id=d0edd0f935292b3b4919d0cc7feddd23&amp;n=33&amp;h=190&amp;w=268</a:t>
            </a:r>
            <a:endParaRPr lang="en-US" u="sng" dirty="0" smtClean="0"/>
          </a:p>
          <a:p>
            <a:r>
              <a:rPr lang="ru-RU" u="sng" dirty="0" smtClean="0">
                <a:hlinkClick r:id="rId2"/>
              </a:rPr>
              <a:t>∙</a:t>
            </a:r>
            <a:r>
              <a:rPr lang="en-US" u="sng" dirty="0" smtClean="0"/>
              <a:t> </a:t>
            </a:r>
            <a:r>
              <a:rPr lang="ru-RU" u="sng" dirty="0">
                <a:hlinkClick r:id="rId4"/>
              </a:rPr>
              <a:t>https://im3-tub-ru.yandex.net/i?id=530f111c82d22c3dbeda657d8625b8d5&amp;n=33&amp;h=190&amp;w=143</a:t>
            </a:r>
            <a:endParaRPr lang="ru-RU" dirty="0"/>
          </a:p>
          <a:p>
            <a:r>
              <a:rPr lang="ru-RU" u="sng" dirty="0">
                <a:hlinkClick r:id="rId2"/>
              </a:rPr>
              <a:t>∙ </a:t>
            </a:r>
            <a:r>
              <a:rPr lang="en-US" u="sng" dirty="0" smtClean="0"/>
              <a:t> </a:t>
            </a:r>
            <a:r>
              <a:rPr lang="ru-RU" u="sng" dirty="0" smtClean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://classficadaoma.com/images/560bbe3c20b97.jpg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9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ана\Documents\картинки\snak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9" b="100000" l="5491" r="93208">
                        <a14:backgroundMark x1="16763" y1="4615" x2="2601" y2="19341"/>
                        <a14:backgroundMark x1="2601" y1="19341" x2="3613" y2="34066"/>
                        <a14:backgroundMark x1="4191" y1="36044" x2="1012" y2="44396"/>
                        <a14:backgroundMark x1="1012" y1="44396" x2="5202" y2="55824"/>
                        <a14:backgroundMark x1="5202" y1="55824" x2="10694" y2="53407"/>
                        <a14:backgroundMark x1="7803" y1="56264" x2="6503" y2="83736"/>
                        <a14:backgroundMark x1="6503" y1="83736" x2="9104" y2="94066"/>
                        <a14:backgroundMark x1="7370" y1="90769" x2="12861" y2="97143"/>
                        <a14:backgroundMark x1="12861" y1="97143" x2="20087" y2="99121"/>
                        <a14:backgroundMark x1="26879" y1="98022" x2="26879" y2="98022"/>
                        <a14:backgroundMark x1="27457" y1="98022" x2="37428" y2="90769"/>
                        <a14:backgroundMark x1="38728" y1="89670" x2="46821" y2="79341"/>
                        <a14:backgroundMark x1="46821" y1="79780" x2="50723" y2="94066"/>
                        <a14:backgroundMark x1="50723" y1="94066" x2="55636" y2="97582"/>
                        <a14:backgroundMark x1="55636" y1="97582" x2="60405" y2="96484"/>
                        <a14:backgroundMark x1="60694" y1="96484" x2="74711" y2="84396"/>
                        <a14:backgroundMark x1="73410" y1="86154" x2="74711" y2="77802"/>
                        <a14:backgroundMark x1="75000" y1="79341" x2="78613" y2="90110"/>
                        <a14:backgroundMark x1="78613" y1="90110" x2="86561" y2="88132"/>
                        <a14:backgroundMark x1="83092" y1="91209" x2="95087" y2="79780"/>
                        <a14:backgroundMark x1="95665" y1="79780" x2="97977" y2="65055"/>
                        <a14:backgroundMark x1="98266" y1="65055" x2="86994" y2="76484"/>
                        <a14:backgroundMark x1="86994" y1="76484" x2="83382" y2="77363"/>
                        <a14:backgroundMark x1="83382" y1="77363" x2="84104" y2="69011"/>
                        <a14:backgroundMark x1="84104" y1="69011" x2="85694" y2="60220"/>
                        <a14:backgroundMark x1="85983" y1="56264" x2="81503" y2="53407"/>
                        <a14:backgroundMark x1="84971" y1="66154" x2="84682" y2="53846"/>
                        <a14:backgroundMark x1="84104" y1="54286" x2="76590" y2="52747"/>
                        <a14:backgroundMark x1="76590" y1="53407" x2="60694" y2="77802"/>
                        <a14:backgroundMark x1="60694" y1="77802" x2="75000" y2="45495"/>
                        <a14:backgroundMark x1="75000" y1="45495" x2="73410" y2="32747"/>
                        <a14:backgroundMark x1="73410" y1="33187" x2="72977" y2="29231"/>
                        <a14:backgroundMark x1="73410" y1="33187" x2="65029" y2="28352"/>
                        <a14:backgroundMark x1="65029" y1="29670" x2="55636" y2="34725"/>
                        <a14:backgroundMark x1="55636" y1="34725" x2="32948" y2="68571"/>
                        <a14:backgroundMark x1="32948" y1="68571" x2="25867" y2="73407"/>
                        <a14:backgroundMark x1="25867" y1="73407" x2="23844" y2="72527"/>
                        <a14:backgroundMark x1="23844" y1="72527" x2="29769" y2="62198"/>
                        <a14:backgroundMark x1="29769" y1="62198" x2="44653" y2="45934"/>
                        <a14:backgroundMark x1="44653" y1="45934" x2="51734" y2="35604"/>
                        <a14:backgroundMark x1="51734" y1="35604" x2="53324" y2="22857"/>
                        <a14:backgroundMark x1="53324" y1="25714" x2="48410" y2="14066"/>
                        <a14:backgroundMark x1="49711" y1="20000" x2="41040" y2="9011"/>
                        <a14:backgroundMark x1="41329" y1="12527" x2="41329" y2="12527"/>
                        <a14:backgroundMark x1="42052" y1="10989" x2="31358" y2="2637"/>
                        <a14:backgroundMark x1="31358" y1="2637" x2="20665" y2="220"/>
                        <a14:backgroundMark x1="16185" y1="6154" x2="16185" y2="6154"/>
                        <a14:backgroundMark x1="16474" y1="6154" x2="21676" y2="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367658" cy="22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8864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C069E"/>
                </a:solidFill>
                <a:latin typeface="Calibri" panose="020F0502020204030204" pitchFamily="34" charset="0"/>
              </a:rPr>
              <a:t>Reciting </a:t>
            </a:r>
            <a:r>
              <a:rPr lang="en-US" sz="4000" b="1" dirty="0" smtClean="0">
                <a:solidFill>
                  <a:srgbClr val="1C069E"/>
                </a:solidFill>
                <a:latin typeface="Calibri" panose="020F0502020204030204" pitchFamily="34" charset="0"/>
              </a:rPr>
              <a:t>the poem</a:t>
            </a:r>
            <a:endParaRPr lang="ru-RU" sz="4000" b="1" dirty="0">
              <a:solidFill>
                <a:srgbClr val="1C069E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1092657"/>
            <a:ext cx="4140460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3"/>
            <a:ext cx="2067106" cy="187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8264" y="1700808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cake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5553" y="594928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snake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cuments\картинки\19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5393"/>
            <a:ext cx="5707732" cy="47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ocuments\картинки\snak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9" b="100000" l="5491" r="93208">
                        <a14:backgroundMark x1="16763" y1="4615" x2="2601" y2="19341"/>
                        <a14:backgroundMark x1="2601" y1="19341" x2="3613" y2="34066"/>
                        <a14:backgroundMark x1="4191" y1="36044" x2="1012" y2="44396"/>
                        <a14:backgroundMark x1="1012" y1="44396" x2="5202" y2="55824"/>
                        <a14:backgroundMark x1="5202" y1="55824" x2="10694" y2="53407"/>
                        <a14:backgroundMark x1="7803" y1="56264" x2="6503" y2="83736"/>
                        <a14:backgroundMark x1="6503" y1="83736" x2="9104" y2="94066"/>
                        <a14:backgroundMark x1="7370" y1="90769" x2="12861" y2="97143"/>
                        <a14:backgroundMark x1="12861" y1="97143" x2="20087" y2="99121"/>
                        <a14:backgroundMark x1="26879" y1="98022" x2="26879" y2="98022"/>
                        <a14:backgroundMark x1="27457" y1="98022" x2="37428" y2="90769"/>
                        <a14:backgroundMark x1="38728" y1="89670" x2="46821" y2="79341"/>
                        <a14:backgroundMark x1="46821" y1="79780" x2="50723" y2="94066"/>
                        <a14:backgroundMark x1="50723" y1="94066" x2="55636" y2="97582"/>
                        <a14:backgroundMark x1="55636" y1="97582" x2="60405" y2="96484"/>
                        <a14:backgroundMark x1="60694" y1="96484" x2="74711" y2="84396"/>
                        <a14:backgroundMark x1="73410" y1="86154" x2="74711" y2="77802"/>
                        <a14:backgroundMark x1="75000" y1="79341" x2="78613" y2="90110"/>
                        <a14:backgroundMark x1="78613" y1="90110" x2="86561" y2="88132"/>
                        <a14:backgroundMark x1="83092" y1="91209" x2="95087" y2="79780"/>
                        <a14:backgroundMark x1="95665" y1="79780" x2="97977" y2="65055"/>
                        <a14:backgroundMark x1="98266" y1="65055" x2="86994" y2="76484"/>
                        <a14:backgroundMark x1="86994" y1="76484" x2="83382" y2="77363"/>
                        <a14:backgroundMark x1="83382" y1="77363" x2="84104" y2="69011"/>
                        <a14:backgroundMark x1="84104" y1="69011" x2="85694" y2="60220"/>
                        <a14:backgroundMark x1="85983" y1="56264" x2="81503" y2="53407"/>
                        <a14:backgroundMark x1="84971" y1="66154" x2="84682" y2="53846"/>
                        <a14:backgroundMark x1="84104" y1="54286" x2="76590" y2="52747"/>
                        <a14:backgroundMark x1="76590" y1="53407" x2="60694" y2="77802"/>
                        <a14:backgroundMark x1="60694" y1="77802" x2="75000" y2="45495"/>
                        <a14:backgroundMark x1="75000" y1="45495" x2="73410" y2="32747"/>
                        <a14:backgroundMark x1="73410" y1="33187" x2="72977" y2="29231"/>
                        <a14:backgroundMark x1="73410" y1="33187" x2="65029" y2="28352"/>
                        <a14:backgroundMark x1="65029" y1="29670" x2="55636" y2="34725"/>
                        <a14:backgroundMark x1="55636" y1="34725" x2="32948" y2="68571"/>
                        <a14:backgroundMark x1="32948" y1="68571" x2="25867" y2="73407"/>
                        <a14:backgroundMark x1="25867" y1="73407" x2="23844" y2="72527"/>
                        <a14:backgroundMark x1="23844" y1="72527" x2="29769" y2="62198"/>
                        <a14:backgroundMark x1="29769" y1="62198" x2="44653" y2="45934"/>
                        <a14:backgroundMark x1="44653" y1="45934" x2="51734" y2="35604"/>
                        <a14:backgroundMark x1="51734" y1="35604" x2="53324" y2="22857"/>
                        <a14:backgroundMark x1="53324" y1="25714" x2="48410" y2="14066"/>
                        <a14:backgroundMark x1="49711" y1="20000" x2="41040" y2="9011"/>
                        <a14:backgroundMark x1="41329" y1="12527" x2="41329" y2="12527"/>
                        <a14:backgroundMark x1="42052" y1="10989" x2="31358" y2="2637"/>
                        <a14:backgroundMark x1="31358" y1="2637" x2="20665" y2="220"/>
                        <a14:backgroundMark x1="16185" y1="6154" x2="16185" y2="6154"/>
                        <a14:backgroundMark x1="16474" y1="6154" x2="21676" y2="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" y="1556792"/>
            <a:ext cx="3367658" cy="22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235451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snake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ocuments\картинки\English_alphabet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405765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светлана\Documents\картинки\snak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9" b="100000" l="5491" r="93208">
                        <a14:backgroundMark x1="16763" y1="4615" x2="2601" y2="19341"/>
                        <a14:backgroundMark x1="2601" y1="19341" x2="3613" y2="34066"/>
                        <a14:backgroundMark x1="4191" y1="36044" x2="1012" y2="44396"/>
                        <a14:backgroundMark x1="1012" y1="44396" x2="5202" y2="55824"/>
                        <a14:backgroundMark x1="5202" y1="55824" x2="10694" y2="53407"/>
                        <a14:backgroundMark x1="7803" y1="56264" x2="6503" y2="83736"/>
                        <a14:backgroundMark x1="6503" y1="83736" x2="9104" y2="94066"/>
                        <a14:backgroundMark x1="7370" y1="90769" x2="12861" y2="97143"/>
                        <a14:backgroundMark x1="12861" y1="97143" x2="20087" y2="99121"/>
                        <a14:backgroundMark x1="26879" y1="98022" x2="26879" y2="98022"/>
                        <a14:backgroundMark x1="27457" y1="98022" x2="37428" y2="90769"/>
                        <a14:backgroundMark x1="38728" y1="89670" x2="46821" y2="79341"/>
                        <a14:backgroundMark x1="46821" y1="79780" x2="50723" y2="94066"/>
                        <a14:backgroundMark x1="50723" y1="94066" x2="55636" y2="97582"/>
                        <a14:backgroundMark x1="55636" y1="97582" x2="60405" y2="96484"/>
                        <a14:backgroundMark x1="60694" y1="96484" x2="74711" y2="84396"/>
                        <a14:backgroundMark x1="73410" y1="86154" x2="74711" y2="77802"/>
                        <a14:backgroundMark x1="75000" y1="79341" x2="78613" y2="90110"/>
                        <a14:backgroundMark x1="78613" y1="90110" x2="86561" y2="88132"/>
                        <a14:backgroundMark x1="83092" y1="91209" x2="95087" y2="79780"/>
                        <a14:backgroundMark x1="95665" y1="79780" x2="97977" y2="65055"/>
                        <a14:backgroundMark x1="98266" y1="65055" x2="86994" y2="76484"/>
                        <a14:backgroundMark x1="86994" y1="76484" x2="83382" y2="77363"/>
                        <a14:backgroundMark x1="83382" y1="77363" x2="84104" y2="69011"/>
                        <a14:backgroundMark x1="84104" y1="69011" x2="85694" y2="60220"/>
                        <a14:backgroundMark x1="85983" y1="56264" x2="81503" y2="53407"/>
                        <a14:backgroundMark x1="84971" y1="66154" x2="84682" y2="53846"/>
                        <a14:backgroundMark x1="84104" y1="54286" x2="76590" y2="52747"/>
                        <a14:backgroundMark x1="76590" y1="53407" x2="60694" y2="77802"/>
                        <a14:backgroundMark x1="60694" y1="77802" x2="75000" y2="45495"/>
                        <a14:backgroundMark x1="75000" y1="45495" x2="73410" y2="32747"/>
                        <a14:backgroundMark x1="73410" y1="33187" x2="72977" y2="29231"/>
                        <a14:backgroundMark x1="73410" y1="33187" x2="65029" y2="28352"/>
                        <a14:backgroundMark x1="65029" y1="29670" x2="55636" y2="34725"/>
                        <a14:backgroundMark x1="55636" y1="34725" x2="32948" y2="68571"/>
                        <a14:backgroundMark x1="32948" y1="68571" x2="25867" y2="73407"/>
                        <a14:backgroundMark x1="25867" y1="73407" x2="23844" y2="72527"/>
                        <a14:backgroundMark x1="23844" y1="72527" x2="29769" y2="62198"/>
                        <a14:backgroundMark x1="29769" y1="62198" x2="44653" y2="45934"/>
                        <a14:backgroundMark x1="44653" y1="45934" x2="51734" y2="35604"/>
                        <a14:backgroundMark x1="51734" y1="35604" x2="53324" y2="22857"/>
                        <a14:backgroundMark x1="53324" y1="25714" x2="48410" y2="14066"/>
                        <a14:backgroundMark x1="49711" y1="20000" x2="41040" y2="9011"/>
                        <a14:backgroundMark x1="41329" y1="12527" x2="41329" y2="12527"/>
                        <a14:backgroundMark x1="42052" y1="10989" x2="31358" y2="2637"/>
                        <a14:backgroundMark x1="31358" y1="2637" x2="20665" y2="220"/>
                        <a14:backgroundMark x1="16185" y1="6154" x2="16185" y2="6154"/>
                        <a14:backgroundMark x1="16474" y1="6154" x2="21676" y2="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367658" cy="22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ocuments\картинки\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9047"/>
            <a:ext cx="1419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classficadaoma.com/images/560bbe3c20b9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10360"/>
            <a:ext cx="1542382" cy="1410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-0.01319 C -0.08976 -0.01875 -0.09462 -0.0206 -0.09983 -0.0243 C -0.10469 -0.02801 -0.10938 -0.03287 -0.11407 -0.03703 C -0.1165 -0.03935 -0.1198 -0.03958 -0.1224 -0.04166 C -0.1323 -0.04976 -0.12587 -0.04722 -0.13438 -0.04953 C -0.13907 -0.05393 -0.14462 -0.05578 -0.14983 -0.05926 C -0.15764 -0.06435 -0.16355 -0.07014 -0.1724 -0.07176 C -0.17726 -0.07615 -0.18351 -0.07963 -0.18907 -0.08148 C -0.19931 -0.09004 -0.18542 -0.07916 -0.1974 -0.08611 C -0.20105 -0.08819 -0.20608 -0.09143 -0.20938 -0.09398 C -0.21181 -0.09583 -0.21372 -0.09953 -0.2165 -0.10046 C -0.21893 -0.10139 -0.2224 -0.10231 -0.22483 -0.1037 C -0.23039 -0.10671 -0.23108 -0.1081 -0.23664 -0.11319 C -0.23872 -0.11504 -0.24375 -0.1162 -0.24375 -0.1162 C -0.24862 -0.1206 -0.25382 -0.12523 -0.25938 -0.12731 C -0.26563 -0.1331 -0.27101 -0.13657 -0.2783 -0.14004 C -0.28247 -0.14421 -0.28542 -0.14907 -0.29028 -0.15115 C -0.30226 -0.16226 -0.31684 -0.16875 -0.33073 -0.175 C -0.33629 -0.17754 -0.34271 -0.175 -0.34862 -0.175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-0.00486 C -0.04809 0.00856 -0.0368 0.01504 -0.02916 0.02523 C -0.02534 0.03032 -0.02083 0.03865 -0.01614 0.04259 C -0.00972 0.05555 -0.01823 0.03981 -0.01007 0.05069 C -0.00208 0.06134 -0.01111 0.05277 -0.00295 0.0618 C 0.00747 0.07314 0.01945 0.08171 0.03039 0.09189 C 0.03177 0.09305 0.03247 0.09537 0.03386 0.09652 C 0.03993 0.10139 0.04688 0.10301 0.05296 0.10764 C 0.06181 0.11435 0.07066 0.12407 0.08039 0.12847 C 0.08507 0.1331 0.08855 0.1331 0.09341 0.13634 C 0.10799 0.14629 0.12448 0.14676 0.13993 0.1537 C 0.14705 0.16041 0.1566 0.1581 0.16493 0.1618 C 0.175 0.1662 0.18542 0.17176 0.19584 0.1743 C 0.22049 0.18055 0.24601 0.18032 0.27084 0.1824 C 0.30504 0.18171 0.3448 0.1875 0.37917 0.17291 C 0.3908 0.16805 0.40261 0.16342 0.41372 0.15694 C 0.41823 0.15439 0.42778 0.1493 0.4316 0.14421 C 0.4323 0.14328 0.43004 0.14537 0.42917 0.14583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sz="4000" smtClean="0">
                <a:solidFill>
                  <a:srgbClr val="1C069E"/>
                </a:solidFill>
                <a:effectLst/>
                <a:latin typeface="Calibri" panose="020F0502020204030204" pitchFamily="34" charset="0"/>
              </a:rPr>
              <a:t>Listening and speaking</a:t>
            </a:r>
            <a:endParaRPr lang="ru-RU" sz="4000" dirty="0">
              <a:solidFill>
                <a:srgbClr val="1C069E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32129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Ex.1 p. 102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38808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8251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1196" y="26064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1C069E"/>
                </a:solidFill>
                <a:effectLst/>
                <a:latin typeface="Calibri" panose="020F0502020204030204" pitchFamily="34" charset="0"/>
              </a:rPr>
              <a:t>Let’s have a r</a:t>
            </a:r>
            <a:r>
              <a:rPr lang="en-US" sz="4000" dirty="0" smtClean="0">
                <a:solidFill>
                  <a:srgbClr val="1C069E"/>
                </a:solidFill>
                <a:effectLst/>
                <a:latin typeface="Calibri" panose="020F0502020204030204" pitchFamily="34" charset="0"/>
              </a:rPr>
              <a:t>est</a:t>
            </a:r>
            <a:endParaRPr lang="ru-RU" sz="4000" dirty="0">
              <a:solidFill>
                <a:srgbClr val="1C069E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9175" y="407707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u="sng" dirty="0" smtClean="0"/>
          </a:p>
          <a:p>
            <a:pPr lv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40355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u="sng" dirty="0" smtClean="0">
                <a:solidFill>
                  <a:srgbClr val="002060"/>
                </a:solidFill>
                <a:hlinkClick r:id="rId2"/>
              </a:rPr>
              <a:t>www.youtube.com/watch?v=5dv18JIUL90</a:t>
            </a:r>
            <a:endParaRPr lang="ru-RU" u="sng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9455" t="16239" r="37018" b="30483"/>
          <a:stretch/>
        </p:blipFill>
        <p:spPr bwMode="auto">
          <a:xfrm>
            <a:off x="2627784" y="1196752"/>
            <a:ext cx="4320480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6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1C069E"/>
                </a:solidFill>
                <a:effectLst/>
                <a:latin typeface="Calibri" panose="020F0502020204030204" pitchFamily="34" charset="0"/>
              </a:rPr>
              <a:t>Распределите слова в 2 столбика</a:t>
            </a:r>
            <a:endParaRPr lang="ru-RU" sz="4000" dirty="0">
              <a:solidFill>
                <a:srgbClr val="1C069E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86916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u="sng" dirty="0">
                <a:hlinkClick r:id="rId2"/>
              </a:rPr>
              <a:t>http://LearningApps.org/display?v=pit1p5kp201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73355" y="1556792"/>
            <a:ext cx="4104456" cy="2749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8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C069E"/>
                </a:solidFill>
                <a:latin typeface="Calibri" panose="020F0502020204030204" pitchFamily="34" charset="0"/>
              </a:rPr>
              <a:t>Выберите и прочитайте слова с гласной </a:t>
            </a:r>
            <a:r>
              <a:rPr lang="ru-RU" sz="4000" b="1" u="sng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Аа</a:t>
            </a:r>
            <a:r>
              <a:rPr lang="ru-RU" sz="4000" b="1" dirty="0" smtClean="0">
                <a:solidFill>
                  <a:srgbClr val="1C069E"/>
                </a:solidFill>
                <a:latin typeface="Calibri" panose="020F0502020204030204" pitchFamily="34" charset="0"/>
              </a:rPr>
              <a:t> в открытом слоге</a:t>
            </a:r>
            <a:endParaRPr lang="ru-RU" sz="4000" b="1" dirty="0">
              <a:solidFill>
                <a:srgbClr val="1C069E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3494" t="2849" r="15224" b="6266"/>
          <a:stretch/>
        </p:blipFill>
        <p:spPr bwMode="auto">
          <a:xfrm>
            <a:off x="1697495" y="1772816"/>
            <a:ext cx="5616624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00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6911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1C069E"/>
                </a:solidFill>
                <a:latin typeface="Calibri" panose="020F0502020204030204" pitchFamily="34" charset="0"/>
              </a:rPr>
              <a:t>Find 6 words with the letter </a:t>
            </a:r>
            <a:r>
              <a:rPr lang="en-US" sz="4000" b="1" dirty="0" smtClean="0">
                <a:solidFill>
                  <a:srgbClr val="1C069E"/>
                </a:solidFill>
                <a:latin typeface="Calibri" panose="020F0502020204030204" pitchFamily="34" charset="0"/>
              </a:rPr>
              <a:t>Aa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endParaRPr lang="ru-RU" sz="4000" b="1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062" y="1268760"/>
            <a:ext cx="4360887" cy="28173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458112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LearningApps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org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display</a:t>
            </a:r>
            <a:r>
              <a:rPr lang="ru-RU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v</a:t>
            </a:r>
            <a:r>
              <a:rPr lang="ru-RU" u="sng" dirty="0">
                <a:hlinkClick r:id="rId3"/>
              </a:rPr>
              <a:t>=</a:t>
            </a:r>
            <a:r>
              <a:rPr lang="en-US" u="sng" dirty="0">
                <a:hlinkClick r:id="rId3"/>
              </a:rPr>
              <a:t>pa</a:t>
            </a:r>
            <a:r>
              <a:rPr lang="ru-RU" u="sng" dirty="0">
                <a:hlinkClick r:id="rId3"/>
              </a:rPr>
              <a:t>59</a:t>
            </a:r>
            <a:r>
              <a:rPr lang="en-US" u="sng" dirty="0" err="1">
                <a:hlinkClick r:id="rId3"/>
              </a:rPr>
              <a:t>krin</a:t>
            </a:r>
            <a:r>
              <a:rPr lang="ru-RU" u="sng" dirty="0">
                <a:hlinkClick r:id="rId3"/>
              </a:rPr>
              <a:t>201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1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157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Чтение гласной Аа  в открытом слоге</vt:lpstr>
      <vt:lpstr>Презентация PowerPoint</vt:lpstr>
      <vt:lpstr>Презентация PowerPoint</vt:lpstr>
      <vt:lpstr>Презентация PowerPoint</vt:lpstr>
      <vt:lpstr>Listening and speaking</vt:lpstr>
      <vt:lpstr>Let’s have a rest</vt:lpstr>
      <vt:lpstr>Распределите слова в 2 столбика</vt:lpstr>
      <vt:lpstr>Презентация PowerPoint</vt:lpstr>
      <vt:lpstr>Презентация PowerPoint</vt:lpstr>
      <vt:lpstr>Reading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гласной Аа  в открытом слоге</dc:title>
  <dc:creator>светлана</dc:creator>
  <cp:lastModifiedBy>светлана</cp:lastModifiedBy>
  <cp:revision>14</cp:revision>
  <dcterms:created xsi:type="dcterms:W3CDTF">2016-01-15T13:33:00Z</dcterms:created>
  <dcterms:modified xsi:type="dcterms:W3CDTF">2016-01-18T10:50:54Z</dcterms:modified>
</cp:coreProperties>
</file>