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3"/>
  </p:notesMasterIdLst>
  <p:sldIdLst>
    <p:sldId id="347" r:id="rId2"/>
    <p:sldId id="256" r:id="rId3"/>
    <p:sldId id="358" r:id="rId4"/>
    <p:sldId id="274" r:id="rId5"/>
    <p:sldId id="324" r:id="rId6"/>
    <p:sldId id="336" r:id="rId7"/>
    <p:sldId id="334" r:id="rId8"/>
    <p:sldId id="296" r:id="rId9"/>
    <p:sldId id="295" r:id="rId10"/>
    <p:sldId id="335" r:id="rId11"/>
    <p:sldId id="332" r:id="rId12"/>
    <p:sldId id="325" r:id="rId13"/>
    <p:sldId id="330" r:id="rId14"/>
    <p:sldId id="299" r:id="rId15"/>
    <p:sldId id="338" r:id="rId16"/>
    <p:sldId id="320" r:id="rId17"/>
    <p:sldId id="331" r:id="rId18"/>
    <p:sldId id="352" r:id="rId19"/>
    <p:sldId id="308" r:id="rId20"/>
    <p:sldId id="269" r:id="rId21"/>
    <p:sldId id="313" r:id="rId22"/>
    <p:sldId id="275" r:id="rId23"/>
    <p:sldId id="298" r:id="rId24"/>
    <p:sldId id="328" r:id="rId25"/>
    <p:sldId id="329" r:id="rId26"/>
    <p:sldId id="326" r:id="rId27"/>
    <p:sldId id="342" r:id="rId28"/>
    <p:sldId id="319" r:id="rId29"/>
    <p:sldId id="348" r:id="rId30"/>
    <p:sldId id="349" r:id="rId31"/>
    <p:sldId id="311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0211"/>
    <a:srgbClr val="030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50311-4FD9-4717-9A90-EF7033E15AB4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F4D49-E3AF-4BEF-8D4F-A701EABC3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2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F4D49-E3AF-4BEF-8D4F-A701EABC304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\Documents\&#1057;&#1084;&#1086;&#1090;&#1088;-&#1082;&#1086;&#1085;&#1082;&#1091;&#1088;&#1089;%20&#1059;&#1095;&#1080;&#1090;&#1077;&#1083;&#1100;%20&#1075;&#1086;&#1076;&#1072;%202012\&#1057;%20&#1095;&#1077;&#1075;&#1086;%20&#1085;&#1072;&#1095;&#1080;&#1085;&#1072;&#1077;&#1090;&#1089;&#1103;%20&#1056;&#1086;&#1076;&#1080;&#1085;&#1072;.mp3" TargetMode="External"/><Relationship Id="rId1" Type="http://schemas.openxmlformats.org/officeDocument/2006/relationships/audio" Target="file:///C:\Users\A\Documents\&#1057;%20&#1095;&#1077;&#1075;&#1086;%20&#1085;&#1072;&#1095;&#1080;&#1085;&#1072;&#1077;&#1090;&#1089;&#1103;%20&#1056;&#1086;&#1076;&#1080;&#1085;&#1072;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bohan.irkobl.ru/upload/medialibrary/483/483174d8ab168889e2ae4ec39d327bc5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pribaikal.ru/uploads/pics/bohanskij-map.jpg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galina-soleil.narod.ru/portfolio/nauchno-metodicheskaya_deyatelnost/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ru.wikipedia.org/wiki/%D0%A4%D0%B0%D0%B9%D0%BB:%D0%94%D0%BE%D0%BC_%D0%A0%D0%B0%D0%B5%D0%B2%D1%81%D0%BA%D0%BE%D0%B3%D0%BE_%D0%B2_%D0%9E%D0%BB%D0%BE%D0%BD%D0%BA%D0%B0%D1%85.pn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hyperlink" Target="http://ru.wikipedia.org/wiki/%D0%A4%D0%B0%D0%B9%D0%BB:V_Raevsky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vesti.irk.ru/images/138883_0/big_f_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hyperlink" Target="http://galina-soleil.narod.ru/portfolio/vneurochnaya_deyatelnost_po_predmet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s.tut.fi/~raitohar/irkutsk/Kuvat/Museot/taidemuseo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flower_fie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0"/>
            <a:ext cx="8991600" cy="6858000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/>
              <a:t>РОДИНА</a:t>
            </a:r>
          </a:p>
          <a:p>
            <a:pPr algn="ctr"/>
            <a:endParaRPr lang="ru-RU" sz="8000" b="1" dirty="0" smtClean="0"/>
          </a:p>
          <a:p>
            <a:pPr algn="ctr"/>
            <a:r>
              <a:rPr lang="ru-RU" sz="8000" b="1" dirty="0" smtClean="0"/>
              <a:t>ОТЧИЗНА</a:t>
            </a:r>
          </a:p>
          <a:p>
            <a:pPr algn="ctr"/>
            <a:endParaRPr lang="ru-RU" sz="8000" b="1" dirty="0" smtClean="0"/>
          </a:p>
          <a:p>
            <a:pPr algn="ctr"/>
            <a:r>
              <a:rPr lang="ru-RU" sz="8000" b="1" dirty="0" smtClean="0"/>
              <a:t>ОТЕЧЕСТВО</a:t>
            </a:r>
            <a:endParaRPr lang="ru-RU" sz="8000" b="1" dirty="0"/>
          </a:p>
        </p:txBody>
      </p:sp>
      <p:pic>
        <p:nvPicPr>
          <p:cNvPr id="6" name="С чего начинается Родина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5486400" y="4114800"/>
            <a:ext cx="304800" cy="304800"/>
          </a:xfrm>
          <a:prstGeom prst="rect">
            <a:avLst/>
          </a:prstGeom>
        </p:spPr>
      </p:pic>
      <p:pic>
        <p:nvPicPr>
          <p:cNvPr id="7" name="С чего начинается Родин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6450" y="228600"/>
            <a:ext cx="82311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Российский император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6" descr="http://im3-tub-ru.yandex.net/i?id=81547675-34-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752600"/>
            <a:ext cx="3352800" cy="4419600"/>
          </a:xfrm>
          <a:prstGeom prst="rect">
            <a:avLst/>
          </a:prstGeom>
          <a:noFill/>
        </p:spPr>
      </p:pic>
      <p:pic>
        <p:nvPicPr>
          <p:cNvPr id="6" name="Picture 2" descr="http://www.oknio.ru/images/pic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362200"/>
            <a:ext cx="4495800" cy="3276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52600" y="5867400"/>
            <a:ext cx="265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Александр</a:t>
            </a:r>
            <a:r>
              <a:rPr lang="en-US" sz="2800" b="1" dirty="0" smtClean="0"/>
              <a:t> III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art-ihu.ru/images/stories/4.jpg"/>
          <p:cNvPicPr>
            <a:picLocks noGrp="1"/>
          </p:cNvPicPr>
          <p:nvPr>
            <p:ph idx="1"/>
          </p:nvPr>
        </p:nvPicPr>
        <p:blipFill>
          <a:blip r:embed="rId2"/>
          <a:srcRect l="6522" t="3905" r="6763" b="6112"/>
          <a:stretch>
            <a:fillRect/>
          </a:stretch>
        </p:blipFill>
        <p:spPr bwMode="auto">
          <a:xfrm>
            <a:off x="4800600" y="1524000"/>
            <a:ext cx="3505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lib23.irk.ru/irkutsk-350-2.files/Kolch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524000"/>
            <a:ext cx="3276600" cy="47244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65788" y="0"/>
            <a:ext cx="72124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Адмирал, полярный исследователь, ученый, географ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5715000"/>
            <a:ext cx="5791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Александр  Васильевич  Колчак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12345\Мои документы\Мои рисунки\img183.jpg"/>
          <p:cNvPicPr>
            <a:picLocks noGrp="1"/>
          </p:cNvPicPr>
          <p:nvPr>
            <p:ph idx="1"/>
          </p:nvPr>
        </p:nvPicPr>
        <p:blipFill>
          <a:blip r:embed="rId3" cstate="print"/>
          <a:srcRect l="5864" t="8563" r="13721" b="59542"/>
          <a:stretch>
            <a:fillRect/>
          </a:stretch>
        </p:blipFill>
        <p:spPr bwMode="auto">
          <a:xfrm>
            <a:off x="3886200" y="1524000"/>
            <a:ext cx="472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000" y="304800"/>
            <a:ext cx="78486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земляк, драматург, его имя носит Театр юного зрителя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Содержимое 3" descr="http://art-ihu.ru/images/stories/3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600200"/>
            <a:ext cx="259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oknio.ru/images/picture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810000"/>
            <a:ext cx="3810000" cy="2667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09800" y="5715000"/>
            <a:ext cx="659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Александр Валентинович Вампилов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art-ihu.ru/images/stories/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905000"/>
            <a:ext cx="335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" y="152400"/>
            <a:ext cx="838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Дважды герой Советского Союза, его бюст установлен у Вечного огня в г.Иркутске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P106018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09800"/>
            <a:ext cx="46863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38400" y="51816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Афанасий </a:t>
            </a:r>
            <a:r>
              <a:rPr lang="ru-RU" sz="2800" b="1" dirty="0" err="1" smtClean="0"/>
              <a:t>Павлантьевич</a:t>
            </a:r>
            <a:r>
              <a:rPr lang="ru-RU" sz="2800" b="1" dirty="0" smtClean="0"/>
              <a:t>  Белобородов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dirty="0" smtClean="0">
                <a:effectLst/>
              </a:rPr>
              <a:t> -  </a:t>
            </a:r>
            <a:r>
              <a:rPr lang="ru-RU" sz="3600" dirty="0" smtClean="0"/>
              <a:t>Страна - РОССИЯ</a:t>
            </a:r>
            <a:endParaRPr lang="ru-RU" sz="3600" dirty="0" smtClean="0"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600" dirty="0" smtClean="0"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sz="3600" dirty="0" smtClean="0"/>
              <a:t> Статус - РАЙОН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sz="3600" dirty="0" smtClean="0"/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sz="3600" dirty="0" smtClean="0"/>
              <a:t> входит в состав Иркутской области</a:t>
            </a:r>
            <a:endParaRPr lang="ru-RU" sz="3600" dirty="0" smtClean="0"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sz="3600" dirty="0" smtClean="0"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sz="3600" dirty="0" smtClean="0"/>
              <a:t> административный центр – п. Бохан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sz="3600" dirty="0" smtClean="0"/>
          </a:p>
          <a:p>
            <a:pPr algn="r">
              <a:lnSpc>
                <a:spcPct val="8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ru-RU" sz="3600" dirty="0" smtClean="0"/>
              <a:t>                   - мэр района – Середкин        Сергей    Александрович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>
                <a:solidFill>
                  <a:srgbClr val="CC0066"/>
                </a:solidFill>
                <a:effectLst/>
              </a:rPr>
              <a:t>Историческая справка</a:t>
            </a:r>
          </a:p>
        </p:txBody>
      </p:sp>
      <p:pic>
        <p:nvPicPr>
          <p:cNvPr id="5" name="Picture 6" descr="Середкин Сергей Александрович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b="14706"/>
          <a:stretch>
            <a:fillRect/>
          </a:stretch>
        </p:blipFill>
        <p:spPr bwMode="auto">
          <a:xfrm>
            <a:off x="1066800" y="4038600"/>
            <a:ext cx="2133600" cy="24384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dirty="0" smtClean="0">
                <a:effectLst/>
              </a:rPr>
              <a:t> -  Боханский район образован в январе 1922 года;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sz="3600" dirty="0" smtClean="0"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sz="3600" dirty="0" smtClean="0"/>
              <a:t>Расположен в юго-восточной части Иркутской области, по правой стороне р.Ангара;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sz="3600" dirty="0" smtClean="0"/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sz="3600" dirty="0" smtClean="0">
                <a:effectLst/>
              </a:rPr>
              <a:t>Площадь района – 3700 кв.км.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sz="3600" dirty="0" smtClean="0">
              <a:effectLst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sz="3600" dirty="0" smtClean="0"/>
              <a:t>В составе района – 13 МО;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endParaRPr lang="ru-RU" sz="3600" dirty="0" smtClean="0"/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ru-RU" sz="3600" dirty="0" smtClean="0">
                <a:effectLst/>
              </a:rPr>
              <a:t>Численность населения – 27721 чел. </a:t>
            </a:r>
            <a:endParaRPr lang="ru-RU" sz="3600" dirty="0" smtClean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>
                <a:solidFill>
                  <a:srgbClr val="CC0066"/>
                </a:solidFill>
                <a:effectLst/>
              </a:rPr>
              <a:t>Историческая справка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066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Карта Боханского района Иркутской области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70658" name="Picture 2" descr="Карта Боханского района">
            <a:hlinkClick r:id="rId2" tooltip="Карта Боханского района Иркутской области"/>
          </p:cNvPr>
          <p:cNvPicPr>
            <a:picLocks noChangeAspect="1" noChangeArrowheads="1"/>
          </p:cNvPicPr>
          <p:nvPr/>
        </p:nvPicPr>
        <p:blipFill>
          <a:blip r:embed="rId3"/>
          <a:srcRect l="3093" t="5797" r="4124" b="-4348"/>
          <a:stretch>
            <a:fillRect/>
          </a:stretch>
        </p:blipFill>
        <p:spPr bwMode="auto">
          <a:xfrm>
            <a:off x="838200" y="1066800"/>
            <a:ext cx="7162800" cy="5410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14800" y="4038600"/>
            <a:ext cx="5281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Здесь могут расположиться такие европейские страны, как Ватикан,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Монако, Мальта, Сан-Марино      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Происхождение названия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Б</a:t>
            </a:r>
            <a:r>
              <a:rPr lang="ru-RU" sz="2800" u="sng" dirty="0" smtClean="0"/>
              <a:t>о</a:t>
            </a:r>
            <a:r>
              <a:rPr lang="ru-RU" sz="2800" dirty="0" smtClean="0"/>
              <a:t>хан - от бур. слов </a:t>
            </a:r>
            <a:r>
              <a:rPr lang="ru-RU" sz="2800" i="1" dirty="0" err="1" smtClean="0"/>
              <a:t>боохан</a:t>
            </a:r>
            <a:r>
              <a:rPr lang="ru-RU" sz="2800" i="1" dirty="0" smtClean="0"/>
              <a:t>; </a:t>
            </a:r>
            <a:r>
              <a:rPr lang="ru-RU" sz="2800" i="1" dirty="0" err="1" smtClean="0"/>
              <a:t>боо</a:t>
            </a:r>
            <a:r>
              <a:rPr lang="ru-RU" sz="2800" dirty="0" smtClean="0"/>
              <a:t> - "шаман", а вторая часть слова: </a:t>
            </a:r>
            <a:r>
              <a:rPr lang="ru-RU" sz="2800" i="1" dirty="0" smtClean="0"/>
              <a:t>хан</a:t>
            </a:r>
            <a:r>
              <a:rPr lang="ru-RU" sz="2800" dirty="0" smtClean="0"/>
              <a:t> - "царь", "владыка", </a:t>
            </a:r>
            <a:r>
              <a:rPr lang="ru-RU" sz="2800" i="1" dirty="0" err="1" smtClean="0"/>
              <a:t>хун</a:t>
            </a:r>
            <a:r>
              <a:rPr lang="ru-RU" sz="2800" dirty="0" smtClean="0"/>
              <a:t> - "человек" (</a:t>
            </a:r>
            <a:r>
              <a:rPr lang="ru-RU" sz="2800" i="1" dirty="0" err="1" smtClean="0"/>
              <a:t>боохун</a:t>
            </a:r>
            <a:r>
              <a:rPr lang="ru-RU" sz="2800" dirty="0" smtClean="0"/>
              <a:t> - "шаман-человек"), </a:t>
            </a:r>
            <a:r>
              <a:rPr lang="ru-RU" sz="2800" i="1" dirty="0" err="1" smtClean="0"/>
              <a:t>хэн</a:t>
            </a:r>
            <a:r>
              <a:rPr lang="ru-RU" sz="2800" dirty="0" smtClean="0"/>
              <a:t> - суффикс, </a:t>
            </a:r>
            <a:r>
              <a:rPr lang="ru-RU" sz="2800" dirty="0" err="1" smtClean="0"/>
              <a:t>обозн</a:t>
            </a:r>
            <a:r>
              <a:rPr lang="ru-RU" sz="2800" dirty="0" smtClean="0"/>
              <a:t>. жен. р. (</a:t>
            </a:r>
            <a:r>
              <a:rPr lang="ru-RU" sz="2800" i="1" dirty="0" err="1" smtClean="0"/>
              <a:t>боо-хэн</a:t>
            </a:r>
            <a:r>
              <a:rPr lang="ru-RU" sz="2800" dirty="0" smtClean="0"/>
              <a:t> - "шаманка"). </a:t>
            </a:r>
          </a:p>
          <a:p>
            <a:r>
              <a:rPr lang="ru-RU" sz="2800" dirty="0" smtClean="0"/>
              <a:t>Правильное истолкование второго компонента названия будет </a:t>
            </a:r>
            <a:r>
              <a:rPr lang="ru-RU" sz="2800" i="1" dirty="0" err="1" smtClean="0"/>
              <a:t>хэн</a:t>
            </a:r>
            <a:r>
              <a:rPr lang="ru-RU" sz="2800" dirty="0" smtClean="0"/>
              <a:t>, следовательно, </a:t>
            </a:r>
            <a:r>
              <a:rPr lang="ru-RU" sz="2800" i="1" dirty="0" err="1" smtClean="0"/>
              <a:t>боо-хэн</a:t>
            </a:r>
            <a:r>
              <a:rPr lang="ru-RU" sz="2800" dirty="0" smtClean="0"/>
              <a:t> будет означать "шаманка". </a:t>
            </a:r>
          </a:p>
          <a:p>
            <a:r>
              <a:rPr lang="ru-RU" sz="2800" dirty="0" smtClean="0"/>
              <a:t>Это предположение подтверждается еще и тем, что гора, находящаяся вблизи с. </a:t>
            </a:r>
            <a:r>
              <a:rPr lang="ru-RU" sz="2800" i="1" dirty="0" smtClean="0"/>
              <a:t>Бохан</a:t>
            </a:r>
            <a:r>
              <a:rPr lang="ru-RU" sz="2800" dirty="0" smtClean="0"/>
              <a:t>, имеет русское название </a:t>
            </a:r>
            <a:r>
              <a:rPr lang="ru-RU" sz="2800" i="1" dirty="0" smtClean="0"/>
              <a:t>Шаманка</a:t>
            </a:r>
            <a:r>
              <a:rPr lang="ru-RU" sz="2800" dirty="0" smtClean="0"/>
              <a:t>, представляющее перевод бурятского </a:t>
            </a:r>
            <a:r>
              <a:rPr lang="ru-RU" sz="2800" i="1" dirty="0" smtClean="0"/>
              <a:t>Бохан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0600"/>
            <a:ext cx="8229600" cy="3505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Бык – тотем племени булагатов.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</a:rPr>
              <a:t>Буха-нойон-Бабай – первопредок бурятского народа.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9" descr="бы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241550"/>
            <a:ext cx="4914900" cy="388778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762000"/>
            <a:ext cx="37338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</a:rPr>
              <a:t>Нефедьева Надежда Яковлевна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 - поэтесса, выпустила 2 альманаха и 4 сборника стихов начинающих поэтов района.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C:\Documents and Settings\12345\Мои документы\Мои рисунки\img187.jpg"/>
          <p:cNvPicPr/>
          <p:nvPr/>
        </p:nvPicPr>
        <p:blipFill>
          <a:blip r:embed="rId2" cstate="print"/>
          <a:srcRect l="43488" t="14504" r="34295" b="58675"/>
          <a:stretch>
            <a:fillRect/>
          </a:stretch>
        </p:blipFill>
        <p:spPr bwMode="auto">
          <a:xfrm>
            <a:off x="5867400" y="304800"/>
            <a:ext cx="2667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12345\Мои документы\Мои рисунки\img195.jpg"/>
          <p:cNvPicPr/>
          <p:nvPr/>
        </p:nvPicPr>
        <p:blipFill>
          <a:blip r:embed="rId3" cstate="print"/>
          <a:srcRect t="14823" b="11243"/>
          <a:stretch>
            <a:fillRect/>
          </a:stretch>
        </p:blipFill>
        <p:spPr bwMode="auto">
          <a:xfrm>
            <a:off x="4114800" y="3048000"/>
            <a:ext cx="292893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8458200" cy="5562600"/>
          </a:xfrm>
        </p:spPr>
        <p:txBody>
          <a:bodyPr/>
          <a:lstStyle/>
          <a:p>
            <a:endParaRPr lang="ru-RU" sz="3600" b="1" i="1" dirty="0" smtClean="0">
              <a:solidFill>
                <a:srgbClr val="002060"/>
              </a:solidFill>
            </a:endParaRPr>
          </a:p>
          <a:p>
            <a:endParaRPr lang="ru-RU" sz="4800" b="1" i="1" dirty="0" smtClean="0">
              <a:solidFill>
                <a:srgbClr val="002060"/>
              </a:solidFill>
            </a:endParaRPr>
          </a:p>
          <a:p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0981" y="2209800"/>
            <a:ext cx="48620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Классный час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3428999"/>
            <a:ext cx="8534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Родина моя – Иркутская земля</a:t>
            </a:r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5867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Подготовила : Ибрагимова О.В. Учитель истории и обществознания </a:t>
            </a:r>
          </a:p>
          <a:p>
            <a:r>
              <a:rPr lang="ru-RU" b="1" dirty="0" smtClean="0"/>
              <a:t>МБОУ «Ново-Идинская СОШ»</a:t>
            </a:r>
            <a:endParaRPr lang="ru-RU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Первый выпуск книги, посвященный нашим землякам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C:\Documents and Settings\12345\Мои документы\Мои рисунки\img185.jpg"/>
          <p:cNvPicPr>
            <a:picLocks noGrp="1"/>
          </p:cNvPicPr>
          <p:nvPr>
            <p:ph idx="1"/>
          </p:nvPr>
        </p:nvPicPr>
        <p:blipFill>
          <a:blip r:embed="rId2" cstate="print"/>
          <a:srcRect l="17702" t="17889" r="13088" b="10000"/>
          <a:stretch>
            <a:fillRect/>
          </a:stretch>
        </p:blipFill>
        <p:spPr bwMode="auto">
          <a:xfrm>
            <a:off x="2667000" y="1752600"/>
            <a:ext cx="342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08063" y="260350"/>
            <a:ext cx="8135937" cy="1800225"/>
          </a:xfrm>
          <a:noFill/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2060"/>
                </a:solidFill>
                <a:effectLst/>
              </a:rPr>
              <a:t>Некрасов Николай Алексеевич </a:t>
            </a:r>
            <a:r>
              <a:rPr lang="ru-RU" sz="40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4000" dirty="0" smtClean="0">
                <a:solidFill>
                  <a:srgbClr val="002060"/>
                </a:solidFill>
                <a:effectLst/>
              </a:rPr>
            </a:br>
            <a:endParaRPr lang="ru-RU" sz="2400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1219200"/>
            <a:ext cx="8431212" cy="434183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defRPr/>
            </a:pPr>
            <a:endParaRPr lang="ru-RU" sz="2800" b="1" dirty="0" smtClean="0">
              <a:latin typeface="Bodoni MT" pitchFamily="18" charset="0"/>
            </a:endParaRPr>
          </a:p>
          <a:p>
            <a:pPr algn="ctr" eaLnBrk="1" hangingPunct="1">
              <a:defRPr/>
            </a:pPr>
            <a:endParaRPr lang="ru-RU" sz="2800" b="1" dirty="0"/>
          </a:p>
          <a:p>
            <a:pPr algn="ctr" eaLnBrk="1" hangingPunct="1">
              <a:defRPr/>
            </a:pPr>
            <a:r>
              <a:rPr lang="ru-RU" sz="4000" b="1" dirty="0">
                <a:latin typeface="Times New Roman" pitchFamily="18" charset="0"/>
              </a:rPr>
              <a:t>«Поэтом можешь ты не быть.</a:t>
            </a:r>
          </a:p>
          <a:p>
            <a:pPr algn="ctr" eaLnBrk="1" hangingPunct="1">
              <a:defRPr/>
            </a:pPr>
            <a:endParaRPr lang="ru-RU" sz="4000" b="1" dirty="0"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4000" b="1" dirty="0">
                <a:latin typeface="Times New Roman" pitchFamily="18" charset="0"/>
              </a:rPr>
              <a:t> Но гражданином быть </a:t>
            </a:r>
            <a:r>
              <a:rPr lang="ru-RU" sz="4000" b="1" dirty="0" smtClean="0">
                <a:latin typeface="Times New Roman" pitchFamily="18" charset="0"/>
              </a:rPr>
              <a:t>обязан»</a:t>
            </a:r>
            <a:endParaRPr lang="ru-RU" sz="4000" b="1" dirty="0"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ru-RU" sz="2800" b="1" dirty="0">
              <a:latin typeface="Times New Roman" pitchFamily="18" charset="0"/>
            </a:endParaRPr>
          </a:p>
          <a:p>
            <a:pPr algn="ctr">
              <a:defRPr/>
            </a:pPr>
            <a:r>
              <a:rPr lang="ru-RU" sz="4400" b="1" dirty="0">
                <a:latin typeface="Times New Roman" pitchFamily="18" charset="0"/>
              </a:rPr>
              <a:t> </a:t>
            </a:r>
            <a:r>
              <a:rPr lang="ru-RU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 </a:t>
            </a:r>
            <a:r>
              <a:rPr lang="ru-RU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кто такой </a:t>
            </a:r>
            <a:r>
              <a:rPr lang="ru-RU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ГРАЖДАНИН?</a:t>
            </a:r>
          </a:p>
          <a:p>
            <a:pPr>
              <a:defRPr/>
            </a:pP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 smtClean="0">
                <a:solidFill>
                  <a:srgbClr val="FF9900"/>
                </a:solidFill>
                <a:effectLst/>
              </a:rPr>
              <a:t>Гражданин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12875"/>
            <a:ext cx="4967288" cy="4525963"/>
          </a:xfrm>
          <a:noFill/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002060"/>
                </a:solidFill>
              </a:rPr>
              <a:t>Ответственный член семьи</a:t>
            </a:r>
          </a:p>
          <a:p>
            <a:pPr>
              <a:lnSpc>
                <a:spcPct val="90000"/>
              </a:lnSpc>
            </a:pPr>
            <a:endParaRPr lang="ru-RU" sz="3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002060"/>
                </a:solidFill>
              </a:rPr>
              <a:t>Уважает и выполняет законы своей страны</a:t>
            </a:r>
          </a:p>
          <a:p>
            <a:pPr>
              <a:lnSpc>
                <a:spcPct val="90000"/>
              </a:lnSpc>
            </a:pPr>
            <a:endParaRPr lang="ru-RU" sz="3800" b="1" dirty="0" smtClean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002060"/>
                </a:solidFill>
                <a:effectLst/>
              </a:rPr>
              <a:t>Уважает свой народ</a:t>
            </a:r>
          </a:p>
          <a:p>
            <a:pPr>
              <a:lnSpc>
                <a:spcPct val="90000"/>
              </a:lnSpc>
            </a:pPr>
            <a:endParaRPr lang="ru-RU" sz="3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002060"/>
                </a:solidFill>
                <a:effectLst/>
              </a:rPr>
              <a:t>Активно участвует в управлении страной</a:t>
            </a:r>
          </a:p>
          <a:p>
            <a:pPr>
              <a:lnSpc>
                <a:spcPct val="90000"/>
              </a:lnSpc>
            </a:pPr>
            <a:endParaRPr lang="ru-RU" sz="3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0C0001"/>
                </a:solidFill>
                <a:effectLst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</a:rPr>
              <a:t>У</a:t>
            </a:r>
            <a:r>
              <a:rPr lang="ru-RU" sz="4400" b="1" dirty="0" smtClean="0">
                <a:solidFill>
                  <a:srgbClr val="002060"/>
                </a:solidFill>
                <a:effectLst/>
              </a:rPr>
              <a:t>важает права других граждан</a:t>
            </a:r>
          </a:p>
          <a:p>
            <a:pPr>
              <a:lnSpc>
                <a:spcPct val="90000"/>
              </a:lnSpc>
            </a:pPr>
            <a:endParaRPr lang="ru-RU" sz="3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ru-RU" sz="4400" b="1" dirty="0" smtClean="0">
                <a:solidFill>
                  <a:srgbClr val="002060"/>
                </a:solidFill>
                <a:effectLst/>
              </a:rPr>
              <a:t>Разумно использует природные богатства</a:t>
            </a:r>
          </a:p>
          <a:p>
            <a:pPr>
              <a:lnSpc>
                <a:spcPct val="90000"/>
              </a:lnSpc>
            </a:pPr>
            <a:endParaRPr lang="ru-RU" sz="4400" b="1" dirty="0" smtClean="0">
              <a:solidFill>
                <a:srgbClr val="0C0001"/>
              </a:solidFill>
            </a:endParaRPr>
          </a:p>
          <a:p>
            <a:pPr>
              <a:lnSpc>
                <a:spcPct val="90000"/>
              </a:lnSpc>
            </a:pPr>
            <a:endParaRPr lang="ru-RU" sz="44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ru-RU" sz="3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ru-RU" sz="2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ru-RU" sz="2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ru-RU" sz="2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ru-RU" sz="2800" b="1" dirty="0" smtClean="0">
              <a:solidFill>
                <a:srgbClr val="0C0001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ru-RU" sz="2400" dirty="0" smtClean="0">
              <a:effectLst/>
            </a:endParaRPr>
          </a:p>
        </p:txBody>
      </p:sp>
      <p:pic>
        <p:nvPicPr>
          <p:cNvPr id="9" name="Содержимое 3" descr="http://galina-soleil.narod2.ru/portfolio/vopros.jpg?rand=2013728897238454">
            <a:hlinkClick r:id="rId2"/>
          </p:cNvPr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685800"/>
            <a:ext cx="22002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23850" y="1196975"/>
            <a:ext cx="460851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dirty="0"/>
              <a:t>1832 г. 10 апреля император Николай I подписал манифест, на основании которого в России появляется звание "Почетный гражданин", дабы выделить из общей массы населения наиболее известных и заслуженных лиц</a:t>
            </a:r>
            <a:r>
              <a:rPr lang="ru-RU" sz="4000" dirty="0"/>
              <a:t>. </a:t>
            </a:r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501775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CC0066"/>
                </a:solidFill>
                <a:effectLst/>
              </a:rPr>
              <a:t>Историческая справка</a:t>
            </a:r>
            <a:r>
              <a:rPr lang="ru-RU" dirty="0" smtClean="0">
                <a:solidFill>
                  <a:schemeClr val="tx1"/>
                </a:solidFill>
                <a:effectLst/>
              </a:rPr>
              <a:t/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endParaRPr lang="ru-RU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24581" name="Picture 5" descr="Рисунок1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4916488" y="1196975"/>
            <a:ext cx="3922712" cy="5127625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3600" dirty="0" smtClean="0">
                <a:effectLst/>
              </a:rPr>
              <a:t>       С 1860-х гг. городские общества получили право ходатайствовать о присвоении звания Почетного гражданина лицам, внесшим существенный личный вклад и много сделавшим на благо родного города. Звание "Почетного гражданина" было отменено после революционных событий 1917 года и вновь восстановлено лишь в середине 1960-х гг. </a:t>
            </a:r>
            <a:endParaRPr lang="ru-RU" sz="3600" dirty="0" smtClean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CC0066"/>
                </a:solidFill>
                <a:effectLst/>
              </a:rPr>
              <a:t>Историческая справка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250825" y="1412875"/>
            <a:ext cx="871378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/>
              <a:t>В Иркутске звание было утверждено на </a:t>
            </a:r>
            <a:r>
              <a:rPr lang="ru-RU" sz="3200" dirty="0" smtClean="0"/>
              <a:t>сессии </a:t>
            </a:r>
            <a:r>
              <a:rPr lang="ru-RU" sz="3200" dirty="0"/>
              <a:t>городского Совета 17 октября 1966 года, оно присваивается людям, внесшим большой вклад в развитие города, его хозяйства, культуры, прославившим город своим трудом и подвигами. </a:t>
            </a:r>
            <a:endParaRPr lang="ru-RU" sz="3200" dirty="0" smtClean="0"/>
          </a:p>
          <a:p>
            <a:r>
              <a:rPr lang="ru-RU" sz="3200" dirty="0" smtClean="0"/>
              <a:t>На </a:t>
            </a:r>
            <a:r>
              <a:rPr lang="ru-RU" sz="3200" dirty="0"/>
              <a:t>настоящий момент звание Почетных граждан в </a:t>
            </a:r>
            <a:r>
              <a:rPr lang="ru-RU" sz="3200" dirty="0" smtClean="0"/>
              <a:t>Иркутске </a:t>
            </a:r>
            <a:r>
              <a:rPr lang="ru-RU" sz="3200" dirty="0"/>
              <a:t>получили 85 наших </a:t>
            </a:r>
            <a:r>
              <a:rPr lang="ru-RU" sz="3200" dirty="0" smtClean="0"/>
              <a:t>земляков.</a:t>
            </a:r>
            <a:endParaRPr lang="ru-RU" sz="3200" dirty="0"/>
          </a:p>
          <a:p>
            <a:pPr algn="ctr"/>
            <a:r>
              <a:rPr lang="ru-RU" sz="3200" i="1" u="sng" dirty="0" smtClean="0"/>
              <a:t>А </a:t>
            </a:r>
            <a:r>
              <a:rPr lang="ru-RU" sz="3200" i="1" u="sng" dirty="0"/>
              <a:t>сколько в нашем </a:t>
            </a:r>
            <a:r>
              <a:rPr lang="ru-RU" sz="3200" i="1" u="sng" dirty="0" smtClean="0"/>
              <a:t>районе?</a:t>
            </a:r>
            <a:endParaRPr lang="ru-RU" sz="3200" i="1" u="sng" dirty="0"/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CC0066"/>
                </a:solidFill>
                <a:effectLst/>
              </a:rPr>
              <a:t>Историческая справка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b">
            <a:normAutofit fontScale="90000"/>
          </a:bodyPr>
          <a:lstStyle/>
          <a:p>
            <a:pPr eaLnBrk="1" hangingPunct="1"/>
            <a:r>
              <a:rPr lang="ru-RU" sz="4000" dirty="0" smtClean="0">
                <a:solidFill>
                  <a:srgbClr val="002060"/>
                </a:solidFill>
                <a:effectLst/>
              </a:rPr>
              <a:t>Почетные граждане Боханского района: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 rot="10800000" flipV="1">
            <a:off x="304800" y="3780606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Фетисов Николай Васильевич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943600" y="3886200"/>
            <a:ext cx="20510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Ильин Михаил  Дмитриевич 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1116013" y="6216650"/>
            <a:ext cx="2051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</a:t>
            </a:r>
            <a:endParaRPr lang="ru-RU" sz="1800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3635375" y="6216650"/>
            <a:ext cx="2051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5940425" y="6216650"/>
            <a:ext cx="2051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</a:t>
            </a: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23" name="Содержимое 3" descr="C:\Documents and Settings\12345\Мои документы\Мои рисунки\img186.jpg"/>
          <p:cNvPicPr>
            <a:picLocks/>
          </p:cNvPicPr>
          <p:nvPr/>
        </p:nvPicPr>
        <p:blipFill>
          <a:blip r:embed="rId2" cstate="print"/>
          <a:srcRect l="48724" t="22353" r="29221" b="55707"/>
          <a:stretch>
            <a:fillRect/>
          </a:stretch>
        </p:blipFill>
        <p:spPr bwMode="auto">
          <a:xfrm>
            <a:off x="3352800" y="1295400"/>
            <a:ext cx="198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Содержимое 5" descr="C:\Documents and Settings\12345\Мои документы\Мои рисунки\img188.jpg"/>
          <p:cNvPicPr>
            <a:picLocks/>
          </p:cNvPicPr>
          <p:nvPr/>
        </p:nvPicPr>
        <p:blipFill>
          <a:blip r:embed="rId3" cstate="print"/>
          <a:srcRect l="23662" t="38191" r="54283" b="38190"/>
          <a:stretch>
            <a:fillRect/>
          </a:stretch>
        </p:blipFill>
        <p:spPr bwMode="auto">
          <a:xfrm>
            <a:off x="5867400" y="1295400"/>
            <a:ext cx="198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Documents and Settings\12345\Мои документы\Мои рисунки\img189.jpg"/>
          <p:cNvPicPr/>
          <p:nvPr/>
        </p:nvPicPr>
        <p:blipFill>
          <a:blip r:embed="rId4" cstate="print"/>
          <a:srcRect l="64504" t="13343" r="15366" b="70074"/>
          <a:stretch>
            <a:fillRect/>
          </a:stretch>
        </p:blipFill>
        <p:spPr bwMode="auto">
          <a:xfrm>
            <a:off x="533400" y="1295400"/>
            <a:ext cx="2057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581400" y="3810000"/>
            <a:ext cx="1976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Мархаев Вячеслав Михайлович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59436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Калмыков Степан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Владимирович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52578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Булутова</a:t>
            </a:r>
            <a:r>
              <a:rPr lang="ru-RU" sz="2000" b="1" dirty="0" smtClean="0">
                <a:solidFill>
                  <a:srgbClr val="7030A0"/>
                </a:solidFill>
              </a:rPr>
              <a:t> Аграфена  Борисовна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11266" name="Picture 2" descr="http://im6-tub-ru.yandex.net/i?id=55571809-46-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1" y="4191000"/>
            <a:ext cx="1447800" cy="181927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Александровский централ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2" descr="http://www.bankgorodov.ru/photo_f/1325729808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286000"/>
            <a:ext cx="2819400" cy="3200400"/>
          </a:xfrm>
          <a:prstGeom prst="rect">
            <a:avLst/>
          </a:prstGeom>
          <a:noFill/>
        </p:spPr>
      </p:pic>
      <p:pic>
        <p:nvPicPr>
          <p:cNvPr id="1028" name="Picture 4" descr="Александровский Централ. Июнь 2008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5181600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43600" y="5791200"/>
            <a:ext cx="2734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Ф.Дзержинский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Краеведческий музей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им. В.Ф.Раевского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upload.wikimedia.org/wikipedia/ru/thumb/3/3b/%D0%94%D0%BE%D0%BC_%D0%A0%D0%B0%D0%B5%D0%B2%D1%81%D0%BA%D0%BE%D0%B3%D0%BE_%D0%B2_%D0%9E%D0%BB%D0%BE%D0%BD%D0%BA%D0%B0%D1%85.png/300px-%D0%94%D0%BE%D0%BC_%D0%A0%D0%B0%D0%B5%D0%B2%D1%81%D0%BA%D0%BE%D0%B3%D0%BE_%D0%B2_%D0%9E%D0%BB%D0%BE%D0%BD%D0%BA%D0%B0%D1%85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0"/>
            <a:ext cx="4267200" cy="3429000"/>
          </a:xfrm>
          <a:prstGeom prst="rect">
            <a:avLst/>
          </a:prstGeom>
          <a:noFill/>
        </p:spPr>
      </p:pic>
      <p:pic>
        <p:nvPicPr>
          <p:cNvPr id="15364" name="Picture 4" descr="http://upload.wikimedia.org/wikipedia/commons/thumb/9/97/V_Raevsky.jpg/220px-V_Raevsk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1600200"/>
            <a:ext cx="3048000" cy="3733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72200" y="5638800"/>
            <a:ext cx="2324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В.Ф.Раевский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C:\Documents and Settings\12345\Мои документы\Мои рисунки\img201.jpg"/>
          <p:cNvPicPr/>
          <p:nvPr/>
        </p:nvPicPr>
        <p:blipFill>
          <a:blip r:embed="rId6" cstate="print"/>
          <a:srcRect l="63988" t="32548" b="46895"/>
          <a:stretch>
            <a:fillRect/>
          </a:stretch>
        </p:blipFill>
        <p:spPr bwMode="auto">
          <a:xfrm>
            <a:off x="1752600" y="3962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Фетисов Николай Васильевич –основатель музея истории с. Каменка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Картинка 2 из 3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004" r="23452" b="5764"/>
          <a:stretch>
            <a:fillRect/>
          </a:stretch>
        </p:blipFill>
        <p:spPr bwMode="auto">
          <a:xfrm>
            <a:off x="838200" y="2209800"/>
            <a:ext cx="3581400" cy="3581400"/>
          </a:xfrm>
          <a:prstGeom prst="rect">
            <a:avLst/>
          </a:prstGeom>
          <a:noFill/>
        </p:spPr>
      </p:pic>
      <p:pic>
        <p:nvPicPr>
          <p:cNvPr id="1028" name="Picture 4" descr="http://im8-tub-ru.yandex.net/i?id=15112658-00-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600200"/>
            <a:ext cx="3105150" cy="2209800"/>
          </a:xfrm>
          <a:prstGeom prst="rect">
            <a:avLst/>
          </a:prstGeom>
          <a:noFill/>
        </p:spPr>
      </p:pic>
      <p:pic>
        <p:nvPicPr>
          <p:cNvPr id="1030" name="Picture 6" descr="http://im7-tub-ru.yandex.net/i?id=304238086-66-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038600"/>
            <a:ext cx="3105150" cy="2362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791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/>
              <a:t>Я знаю, есть места получше. Где лучше лес, где моря гладь.</a:t>
            </a:r>
          </a:p>
          <a:p>
            <a:pPr algn="ctr">
              <a:buNone/>
            </a:pPr>
            <a:r>
              <a:rPr lang="ru-RU" sz="4400" dirty="0" smtClean="0"/>
              <a:t>Где климат мягче, воздух чище. И где такая благодать!</a:t>
            </a:r>
          </a:p>
          <a:p>
            <a:pPr algn="ctr">
              <a:buNone/>
            </a:pPr>
            <a:r>
              <a:rPr lang="ru-RU" sz="4400" dirty="0" smtClean="0"/>
              <a:t>Но я люблю природу нашу, какая есть, пусть знает свет,</a:t>
            </a:r>
          </a:p>
          <a:p>
            <a:pPr algn="ctr">
              <a:buNone/>
            </a:pPr>
            <a:r>
              <a:rPr lang="ru-RU" sz="4400" dirty="0" smtClean="0"/>
              <a:t>Что лучше места, где родился, для человека в мире нет!</a:t>
            </a:r>
            <a:endParaRPr lang="ru-RU" sz="4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48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Живи, наш любимый район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Нам было и есть чем гордиться,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Бохан – наша Родина, он –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Великой России частица!</a:t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4929187" cy="10334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>С уважением к ВАМ Ибрагимова О.В. 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692150"/>
            <a:ext cx="7772400" cy="17367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Спасибо за внимание.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 descr="http://galina-soleil.narod2.ru/portfolio/VNE.gif?rand=2089847912481820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209800"/>
            <a:ext cx="2743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2770187" y="304800"/>
            <a:ext cx="6373813" cy="5105400"/>
          </a:xfrm>
          <a:noFill/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2060"/>
                </a:solidFill>
                <a:effectLst/>
              </a:rPr>
              <a:t>Видеовикторина</a:t>
            </a:r>
            <a:br>
              <a:rPr lang="ru-RU" sz="5400" dirty="0" smtClean="0">
                <a:solidFill>
                  <a:srgbClr val="002060"/>
                </a:solidFill>
                <a:effectLst/>
              </a:rPr>
            </a:br>
            <a:r>
              <a:rPr lang="ru-RU" sz="5400" i="1" u="sng" dirty="0" smtClean="0">
                <a:solidFill>
                  <a:srgbClr val="FFC000"/>
                </a:solidFill>
                <a:effectLst/>
              </a:rPr>
              <a:t>«Славные в Сибири имена!»</a:t>
            </a:r>
            <a:r>
              <a:rPr lang="ru-RU" sz="5400" dirty="0" smtClean="0">
                <a:solidFill>
                  <a:srgbClr val="CC0066"/>
                </a:solidFill>
                <a:effectLst/>
              </a:rPr>
              <a:t/>
            </a:r>
            <a:br>
              <a:rPr lang="ru-RU" sz="5400" dirty="0" smtClean="0">
                <a:solidFill>
                  <a:srgbClr val="CC0066"/>
                </a:solidFill>
                <a:effectLst/>
              </a:rPr>
            </a:br>
            <a:r>
              <a:rPr lang="ru-RU" sz="5400" dirty="0" smtClean="0">
                <a:solidFill>
                  <a:srgbClr val="CC0066"/>
                </a:solidFill>
                <a:effectLst/>
              </a:rPr>
              <a:t/>
            </a:r>
            <a:br>
              <a:rPr lang="ru-RU" sz="5400" dirty="0" smtClean="0">
                <a:solidFill>
                  <a:srgbClr val="CC0066"/>
                </a:solidFill>
                <a:effectLst/>
              </a:rPr>
            </a:br>
            <a:endParaRPr lang="ru-RU" sz="2800" dirty="0" smtClean="0"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7" descr="ag00317_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Documents and Settings\12345\Мои документы\Мои рисунки\img181.jpg"/>
          <p:cNvPicPr>
            <a:picLocks noGrp="1"/>
          </p:cNvPicPr>
          <p:nvPr>
            <p:ph idx="1"/>
          </p:nvPr>
        </p:nvPicPr>
        <p:blipFill>
          <a:blip r:embed="rId2" cstate="print"/>
          <a:srcRect t="11667" r="52282" b="53667"/>
          <a:stretch>
            <a:fillRect/>
          </a:stretch>
        </p:blipFill>
        <p:spPr bwMode="auto">
          <a:xfrm>
            <a:off x="685800" y="1828800"/>
            <a:ext cx="41147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" y="0"/>
            <a:ext cx="80772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Сын боярский. В 1661 г. поставил острог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против Иркута-реки.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этого времени берет свое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начало город Иркутск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1" descr="http://i397.odnoklassniki.ru/getImage?photoId=405824287367&amp;photoType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610100" y="2476500"/>
            <a:ext cx="4572000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8200" y="601980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Яков Похабов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12345\Мои документы\Мои рисунки\img180.jpg"/>
          <p:cNvPicPr>
            <a:picLocks noGrp="1"/>
          </p:cNvPicPr>
          <p:nvPr>
            <p:ph idx="1"/>
          </p:nvPr>
        </p:nvPicPr>
        <p:blipFill>
          <a:blip r:embed="rId2" cstate="print"/>
          <a:srcRect l="4288" t="3333" r="54571" b="58333"/>
          <a:stretch>
            <a:fillRect/>
          </a:stretch>
        </p:blipFill>
        <p:spPr bwMode="auto">
          <a:xfrm>
            <a:off x="1371600" y="2438400"/>
            <a:ext cx="3124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000" y="228601"/>
            <a:ext cx="79248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Покоритель Сибири. С его именем связан конец Сибирского ханства и начало присоединения Сибири к России.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5181600"/>
            <a:ext cx="3573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Ермак Тимофеевич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12345\Мои документы\Мои рисунки\img184.jpg"/>
          <p:cNvPicPr>
            <a:picLocks noGrp="1"/>
          </p:cNvPicPr>
          <p:nvPr>
            <p:ph idx="1"/>
          </p:nvPr>
        </p:nvPicPr>
        <p:blipFill>
          <a:blip r:embed="rId2" cstate="print"/>
          <a:srcRect l="45012" t="4664" r="2993" b="41980"/>
          <a:stretch>
            <a:fillRect/>
          </a:stretch>
        </p:blipFill>
        <p:spPr bwMode="auto">
          <a:xfrm>
            <a:off x="1524000" y="2209800"/>
            <a:ext cx="335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66800" y="0"/>
            <a:ext cx="7391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Генерал-губернатор, граф. С ним связано заселение русскими Амура, установление границ с Китаем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4267200"/>
            <a:ext cx="37779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Николай</a:t>
            </a:r>
          </a:p>
          <a:p>
            <a:r>
              <a:rPr lang="ru-RU" sz="2800" b="1" dirty="0" smtClean="0"/>
              <a:t> Николаевич </a:t>
            </a:r>
          </a:p>
          <a:p>
            <a:r>
              <a:rPr lang="ru-RU" sz="2800" b="1" dirty="0" smtClean="0"/>
              <a:t>Муравьев-Амурский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12345\Мои документы\Мои рисунки\img181.jpg"/>
          <p:cNvPicPr>
            <a:picLocks noGrp="1"/>
          </p:cNvPicPr>
          <p:nvPr>
            <p:ph idx="1"/>
          </p:nvPr>
        </p:nvPicPr>
        <p:blipFill>
          <a:blip r:embed="rId2" cstate="print"/>
          <a:srcRect l="6640" t="55000" r="56846" b="11667"/>
          <a:stretch>
            <a:fillRect/>
          </a:stretch>
        </p:blipFill>
        <p:spPr bwMode="auto">
          <a:xfrm>
            <a:off x="685800" y="1981200"/>
            <a:ext cx="3886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7200" y="0"/>
            <a:ext cx="838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Его называют «Колумбом русским», в честь его имени назван город в Иркутской области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http://art-ihu.ru/images/stories/5.jpg"/>
          <p:cNvPicPr/>
          <p:nvPr/>
        </p:nvPicPr>
        <p:blipFill>
          <a:blip r:embed="rId3"/>
          <a:srcRect l="6122" t="2907" r="5782" b="6977"/>
          <a:stretch>
            <a:fillRect/>
          </a:stretch>
        </p:blipFill>
        <p:spPr bwMode="auto">
          <a:xfrm>
            <a:off x="5181600" y="2362200"/>
            <a:ext cx="2895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90600" y="5486400"/>
            <a:ext cx="37591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Григорий Иванович</a:t>
            </a:r>
          </a:p>
          <a:p>
            <a:r>
              <a:rPr lang="ru-RU" sz="2800" b="1" dirty="0" smtClean="0"/>
              <a:t> Шелихов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12345\Мои документы\Мои рисунки\img182.jpg"/>
          <p:cNvPicPr>
            <a:picLocks noGrp="1"/>
          </p:cNvPicPr>
          <p:nvPr>
            <p:ph idx="1"/>
          </p:nvPr>
        </p:nvPicPr>
        <p:blipFill>
          <a:blip r:embed="rId2" cstate="print"/>
          <a:srcRect l="6677" t="50000" r="50000" b="16667"/>
          <a:stretch>
            <a:fillRect/>
          </a:stretch>
        </p:blipFill>
        <p:spPr bwMode="auto">
          <a:xfrm>
            <a:off x="5105400" y="1981200"/>
            <a:ext cx="3581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228601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Иркутский купец, основатель областного художественного музея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5842" name="Picture 2" descr="Картинка 17 из 123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4343400" cy="32766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66800" y="6019800"/>
            <a:ext cx="5485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Василий Платонович Сукачев</a:t>
            </a:r>
            <a:endParaRPr lang="ru-RU" sz="28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1375</TotalTime>
  <Words>688</Words>
  <Application>Microsoft Office PowerPoint</Application>
  <PresentationFormat>Экран (4:3)</PresentationFormat>
  <Paragraphs>123</Paragraphs>
  <Slides>31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Бумажная</vt:lpstr>
      <vt:lpstr>Презентация PowerPoint</vt:lpstr>
      <vt:lpstr>Презентация PowerPoint</vt:lpstr>
      <vt:lpstr>Презентация PowerPoint</vt:lpstr>
      <vt:lpstr>Видеовикторина «Славные в Сибири имена!»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Историческая справка</vt:lpstr>
      <vt:lpstr>Историческая справка</vt:lpstr>
      <vt:lpstr>Карта Боханского района Иркутской области</vt:lpstr>
      <vt:lpstr>Происхождение названия</vt:lpstr>
      <vt:lpstr>Бык – тотем племени булагатов. Буха-нойон-Бабай – первопредок бурятского народа. </vt:lpstr>
      <vt:lpstr>Презентация PowerPoint</vt:lpstr>
      <vt:lpstr>Первый выпуск книги, посвященный нашим землякам</vt:lpstr>
      <vt:lpstr>Некрасов Николай Алексеевич  </vt:lpstr>
      <vt:lpstr>Гражданин</vt:lpstr>
      <vt:lpstr>Историческая справка </vt:lpstr>
      <vt:lpstr>Историческая справка</vt:lpstr>
      <vt:lpstr>Историческая справка</vt:lpstr>
      <vt:lpstr>Почетные граждане Боханского района:</vt:lpstr>
      <vt:lpstr>Александровский централ</vt:lpstr>
      <vt:lpstr>Краеведческий музей  им. В.Ф.Раевского</vt:lpstr>
      <vt:lpstr>Фетисов Николай Васильевич –основатель музея истории с. Каменка</vt:lpstr>
      <vt:lpstr>Живи, наш любимый район Нам было и есть чем гордиться, Бохан – наша Родина, он –  Великой России частица! </vt:lpstr>
      <vt:lpstr>Спасибо за внимание.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Ибрагимова Оксана Вячеславовна</dc:title>
  <dc:creator>A</dc:creator>
  <cp:lastModifiedBy>User</cp:lastModifiedBy>
  <cp:revision>150</cp:revision>
  <dcterms:created xsi:type="dcterms:W3CDTF">2011-12-26T13:56:08Z</dcterms:created>
  <dcterms:modified xsi:type="dcterms:W3CDTF">2016-01-27T15:06:04Z</dcterms:modified>
</cp:coreProperties>
</file>