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91" r:id="rId4"/>
    <p:sldId id="376" r:id="rId5"/>
    <p:sldId id="392" r:id="rId6"/>
    <p:sldId id="380" r:id="rId7"/>
    <p:sldId id="385" r:id="rId8"/>
    <p:sldId id="316" r:id="rId9"/>
    <p:sldId id="388" r:id="rId10"/>
    <p:sldId id="395" r:id="rId11"/>
    <p:sldId id="396" r:id="rId12"/>
    <p:sldId id="377" r:id="rId13"/>
    <p:sldId id="384" r:id="rId14"/>
    <p:sldId id="340" r:id="rId15"/>
    <p:sldId id="287" r:id="rId16"/>
    <p:sldId id="257" r:id="rId17"/>
    <p:sldId id="271" r:id="rId18"/>
    <p:sldId id="272" r:id="rId19"/>
    <p:sldId id="270" r:id="rId20"/>
    <p:sldId id="315" r:id="rId21"/>
    <p:sldId id="312" r:id="rId22"/>
    <p:sldId id="264" r:id="rId23"/>
    <p:sldId id="261" r:id="rId24"/>
    <p:sldId id="273" r:id="rId25"/>
    <p:sldId id="339" r:id="rId26"/>
    <p:sldId id="289" r:id="rId27"/>
    <p:sldId id="318" r:id="rId28"/>
    <p:sldId id="259" r:id="rId29"/>
    <p:sldId id="291" r:id="rId30"/>
    <p:sldId id="290" r:id="rId31"/>
    <p:sldId id="285" r:id="rId32"/>
    <p:sldId id="258" r:id="rId33"/>
    <p:sldId id="265" r:id="rId34"/>
    <p:sldId id="286" r:id="rId35"/>
    <p:sldId id="389" r:id="rId36"/>
    <p:sldId id="375" r:id="rId37"/>
    <p:sldId id="373" r:id="rId38"/>
    <p:sldId id="372" r:id="rId39"/>
    <p:sldId id="371" r:id="rId40"/>
    <p:sldId id="374" r:id="rId41"/>
    <p:sldId id="363" r:id="rId42"/>
    <p:sldId id="364" r:id="rId43"/>
    <p:sldId id="365" r:id="rId44"/>
    <p:sldId id="366" r:id="rId45"/>
    <p:sldId id="368" r:id="rId46"/>
    <p:sldId id="369" r:id="rId47"/>
    <p:sldId id="322" r:id="rId48"/>
    <p:sldId id="294" r:id="rId49"/>
    <p:sldId id="292" r:id="rId50"/>
    <p:sldId id="295" r:id="rId51"/>
    <p:sldId id="329" r:id="rId52"/>
    <p:sldId id="343" r:id="rId53"/>
    <p:sldId id="330" r:id="rId54"/>
    <p:sldId id="331" r:id="rId55"/>
    <p:sldId id="332" r:id="rId56"/>
    <p:sldId id="333" r:id="rId57"/>
    <p:sldId id="334" r:id="rId58"/>
    <p:sldId id="328" r:id="rId59"/>
    <p:sldId id="342" r:id="rId60"/>
    <p:sldId id="296" r:id="rId61"/>
    <p:sldId id="301" r:id="rId62"/>
    <p:sldId id="293" r:id="rId63"/>
    <p:sldId id="297" r:id="rId64"/>
    <p:sldId id="302" r:id="rId65"/>
    <p:sldId id="299" r:id="rId66"/>
    <p:sldId id="298" r:id="rId67"/>
    <p:sldId id="341" r:id="rId68"/>
    <p:sldId id="336" r:id="rId69"/>
    <p:sldId id="321" r:id="rId70"/>
    <p:sldId id="281" r:id="rId71"/>
    <p:sldId id="282" r:id="rId72"/>
    <p:sldId id="284" r:id="rId73"/>
    <p:sldId id="280" r:id="rId74"/>
    <p:sldId id="283" r:id="rId75"/>
    <p:sldId id="323" r:id="rId76"/>
    <p:sldId id="324" r:id="rId77"/>
    <p:sldId id="335" r:id="rId78"/>
    <p:sldId id="326" r:id="rId79"/>
    <p:sldId id="327" r:id="rId80"/>
    <p:sldId id="378" r:id="rId81"/>
    <p:sldId id="387" r:id="rId82"/>
    <p:sldId id="276" r:id="rId83"/>
    <p:sldId id="277" r:id="rId84"/>
    <p:sldId id="279" r:id="rId85"/>
    <p:sldId id="357" r:id="rId86"/>
    <p:sldId id="311" r:id="rId87"/>
    <p:sldId id="344" r:id="rId88"/>
    <p:sldId id="351" r:id="rId89"/>
    <p:sldId id="337" r:id="rId90"/>
    <p:sldId id="317" r:id="rId91"/>
    <p:sldId id="356" r:id="rId92"/>
    <p:sldId id="353" r:id="rId93"/>
    <p:sldId id="346" r:id="rId94"/>
    <p:sldId id="345" r:id="rId95"/>
    <p:sldId id="398" r:id="rId96"/>
    <p:sldId id="278" r:id="rId97"/>
    <p:sldId id="320" r:id="rId98"/>
    <p:sldId id="275" r:id="rId99"/>
    <p:sldId id="355" r:id="rId100"/>
    <p:sldId id="350" r:id="rId101"/>
    <p:sldId id="347" r:id="rId102"/>
    <p:sldId id="358" r:id="rId103"/>
    <p:sldId id="349" r:id="rId104"/>
    <p:sldId id="348" r:id="rId105"/>
    <p:sldId id="354" r:id="rId106"/>
    <p:sldId id="352" r:id="rId107"/>
    <p:sldId id="382" r:id="rId108"/>
    <p:sldId id="319" r:id="rId109"/>
    <p:sldId id="397" r:id="rId110"/>
    <p:sldId id="307" r:id="rId111"/>
    <p:sldId id="383" r:id="rId112"/>
    <p:sldId id="404" r:id="rId113"/>
    <p:sldId id="401" r:id="rId1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BD6"/>
    <a:srgbClr val="274FA9"/>
    <a:srgbClr val="47AAC5"/>
    <a:srgbClr val="F7FE98"/>
    <a:srgbClr val="3A9DB8"/>
    <a:srgbClr val="E0C16A"/>
    <a:srgbClr val="6AD46A"/>
    <a:srgbClr val="DDBA59"/>
    <a:srgbClr val="E4CA80"/>
    <a:srgbClr val="92EA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84B7-9264-4FFE-9A23-39885C1FAB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5B04-1725-442E-A2EA-BE61BD17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gif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12.png"/><Relationship Id="rId3" Type="http://schemas.openxmlformats.org/officeDocument/2006/relationships/slide" Target="slide58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7.xml"/><Relationship Id="rId5" Type="http://schemas.openxmlformats.org/officeDocument/2006/relationships/slide" Target="slide25.xml"/><Relationship Id="rId10" Type="http://schemas.openxmlformats.org/officeDocument/2006/relationships/image" Target="../media/image10.png"/><Relationship Id="rId4" Type="http://schemas.openxmlformats.org/officeDocument/2006/relationships/slide" Target="slide69.xml"/><Relationship Id="rId9" Type="http://schemas.openxmlformats.org/officeDocument/2006/relationships/image" Target="../media/image9.png"/><Relationship Id="rId1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" Target="slide4.xml"/><Relationship Id="rId7" Type="http://schemas.openxmlformats.org/officeDocument/2006/relationships/slide" Target="slide8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110.xml"/><Relationship Id="rId4" Type="http://schemas.openxmlformats.org/officeDocument/2006/relationships/slide" Target="slide12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0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9.pn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3.jpeg"/><Relationship Id="rId4" Type="http://schemas.openxmlformats.org/officeDocument/2006/relationships/hyperlink" Target="http://www.en.edu.ru/shared/files/old/mlaPresent/presentations/08/objects/7467_2593.jp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8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1.png"/><Relationship Id="rId4" Type="http://schemas.openxmlformats.org/officeDocument/2006/relationships/image" Target="../media/image8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10.png"/><Relationship Id="rId4" Type="http://schemas.openxmlformats.org/officeDocument/2006/relationships/image" Target="../media/image8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2.png"/><Relationship Id="rId4" Type="http://schemas.openxmlformats.org/officeDocument/2006/relationships/image" Target="../media/image8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96.xml"/><Relationship Id="rId4" Type="http://schemas.openxmlformats.org/officeDocument/2006/relationships/slide" Target="slide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1.xml"/><Relationship Id="rId4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700808"/>
            <a:ext cx="59276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8892480" cy="11079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Самый Умный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04664"/>
            <a:ext cx="2835905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0B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класс</a:t>
            </a:r>
            <a:endParaRPr lang="ru-RU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D0B8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539552" y="4869160"/>
            <a:ext cx="3028950" cy="7493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10082"/>
                </a:solidFill>
                <a:latin typeface="Arial"/>
                <a:cs typeface="Arial"/>
              </a:rPr>
              <a:t>учитель географии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10082"/>
                </a:solidFill>
                <a:latin typeface="Arial"/>
                <a:cs typeface="Arial"/>
              </a:rPr>
              <a:t>МАОУ "СОШ №18" г. Казани </a:t>
            </a:r>
          </a:p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10082"/>
                </a:solidFill>
                <a:latin typeface="Arial"/>
                <a:cs typeface="Arial"/>
              </a:rPr>
              <a:t>Калянова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10082"/>
                </a:solidFill>
                <a:latin typeface="Arial"/>
                <a:cs typeface="Arial"/>
              </a:rPr>
              <a:t> С.П.</a:t>
            </a:r>
          </a:p>
        </p:txBody>
      </p:sp>
      <p:pic>
        <p:nvPicPr>
          <p:cNvPr id="10" name="Picture 9" descr="h_509eb6dcec4ba762b42523c1a67b67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221088"/>
            <a:ext cx="1512168" cy="151216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874640" cy="230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208912" cy="624786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4800" b="1" dirty="0" smtClean="0">
                <a:solidFill>
                  <a:srgbClr val="C00000"/>
                </a:solidFill>
              </a:rPr>
              <a:t>Дополнительные вопросы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15.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Из каких газов состоит атмосфера  Земли?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</a:rPr>
              <a:t>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азота, кислорода, углекислого газа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16. </a:t>
            </a:r>
            <a:r>
              <a:rPr lang="ru-RU" sz="2400" b="1" dirty="0" smtClean="0">
                <a:solidFill>
                  <a:srgbClr val="002060"/>
                </a:solidFill>
              </a:rPr>
              <a:t>Как называется галактика в  которой находится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Солнечная система?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 Млечный путь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17. </a:t>
            </a:r>
            <a:r>
              <a:rPr lang="ru-RU" sz="2400" b="1" dirty="0" smtClean="0">
                <a:solidFill>
                  <a:srgbClr val="002060"/>
                </a:solidFill>
              </a:rPr>
              <a:t>Как называются сверхскопления галактик?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метагалактики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18. </a:t>
            </a:r>
            <a:r>
              <a:rPr lang="ru-RU" sz="2400" b="1" dirty="0" smtClean="0">
                <a:solidFill>
                  <a:srgbClr val="002060"/>
                </a:solidFill>
              </a:rPr>
              <a:t>Что входит в состав Солнечной системы?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планеты, спутники, метеоры, метеориты, кометы,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астероиды, звезда….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19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Какое событие 12 апреля 1961 года окончательно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доказало шарообразность Земли?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первый полет человека в космос</a:t>
            </a:r>
          </a:p>
        </p:txBody>
      </p:sp>
      <p:pic>
        <p:nvPicPr>
          <p:cNvPr id="6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08920"/>
            <a:ext cx="2130550" cy="1944216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DDBA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5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 поясе астероидов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какой части Солнечной системы движется большинство астероидов?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6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Сравнительно ровные, покрытые застывшей лавой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Какие участки лунной поверхности принято называть морями?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7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за 24 часа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 какое время Марс делает один оборот вокруг своей оси?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8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Титан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Самый большой спутник Сатурна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9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из углекислого газа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 какого газа в основном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состоит</a:t>
            </a:r>
            <a:r>
              <a:rPr lang="ru-RU" sz="2400" b="1" dirty="0" smtClean="0"/>
              <a:t> атмосфера Венеры?</a:t>
            </a:r>
            <a:endParaRPr lang="ru-RU" sz="24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10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8" name="Лента лицом вниз 7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СССР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Какая страна запустила первый искусственный спутник Земли?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11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Венера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Какая планета при наблюдении с Земли кажется самой яркой?</a:t>
            </a:r>
            <a:endParaRPr lang="ru-RU" sz="24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12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 сторону Солнца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какую сторону повернут хвост кометы при приближении к Солнцу?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3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5" name="Лента лицом вверх 4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13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Земля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Более 70% поверхности этой планеты покрыто водой.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14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Чем звезды отличаются от планет?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излучают тепло и свет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88641"/>
            <a:ext cx="8208912" cy="618630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4800" b="1" dirty="0" smtClean="0">
                <a:solidFill>
                  <a:srgbClr val="C00000"/>
                </a:solidFill>
              </a:rPr>
              <a:t>Дополнительные вопросы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20.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Из каких частей состоит комета?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</a:rPr>
              <a:t>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из твердого ядра и хвоста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21.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Чем звезды отличаются от планет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 излучают тепло и свет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/>
          </a:p>
        </p:txBody>
      </p:sp>
      <p:pic>
        <p:nvPicPr>
          <p:cNvPr id="4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130550" cy="194421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DDBA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498" y="1936357"/>
            <a:ext cx="2204614" cy="32208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007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 итогов</a:t>
            </a:r>
            <a:endParaRPr lang="ru-RU" sz="72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3212976"/>
            <a:ext cx="58630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победителя!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orlyatko-dnz.in.ua/images/1278134237_1263974397_14-1024x592.jpg"/>
          <p:cNvPicPr>
            <a:picLocks noChangeAspect="1" noChangeArrowheads="1"/>
          </p:cNvPicPr>
          <p:nvPr/>
        </p:nvPicPr>
        <p:blipFill>
          <a:blip r:embed="rId3" cstate="print"/>
          <a:srcRect b="5823"/>
          <a:stretch>
            <a:fillRect/>
          </a:stretch>
        </p:blipFill>
        <p:spPr bwMode="auto">
          <a:xfrm>
            <a:off x="2450119" y="404664"/>
            <a:ext cx="5290233" cy="2880320"/>
          </a:xfrm>
          <a:prstGeom prst="rect">
            <a:avLst/>
          </a:prstGeom>
          <a:noFill/>
        </p:spPr>
      </p:pic>
      <p:pic>
        <p:nvPicPr>
          <p:cNvPr id="4" name="Picture 6" descr="http://kartinki-vernisazh.ru/_ph/82/2/792938314.gif?14364317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79"/>
            <a:ext cx="2376264" cy="1885171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Солнце 2"/>
          <p:cNvSpPr/>
          <p:nvPr/>
        </p:nvSpPr>
        <p:spPr>
          <a:xfrm>
            <a:off x="2843808" y="1916832"/>
            <a:ext cx="3240360" cy="2664296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2" y="2708920"/>
            <a:ext cx="1800200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3568" y="3645024"/>
            <a:ext cx="2160240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трудно …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84168" y="3645024"/>
            <a:ext cx="2251323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понял, что…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63888" y="1196752"/>
            <a:ext cx="187220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узнал…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3568" y="2204864"/>
            <a:ext cx="2016224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удивило…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75856" y="4869160"/>
            <a:ext cx="2304256" cy="619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захотелось …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188640"/>
            <a:ext cx="342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28184" y="2204864"/>
            <a:ext cx="1963291" cy="5348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 научился…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94"/>
            <a:ext cx="9130141" cy="68476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476672"/>
            <a:ext cx="67685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42088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Подготовиться к проверочной работе по теме «Земля во Вселенной»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874640" cy="2303764"/>
          </a:xfrm>
          <a:prstGeom prst="rect">
            <a:avLst/>
          </a:prstGeom>
        </p:spPr>
      </p:pic>
      <p:pic>
        <p:nvPicPr>
          <p:cNvPr id="7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00191" y="305042"/>
            <a:ext cx="2376263" cy="2331871"/>
          </a:xfrm>
          <a:prstGeom prst="rect">
            <a:avLst/>
          </a:prstGeom>
          <a:noFill/>
        </p:spPr>
      </p:pic>
      <p:pic>
        <p:nvPicPr>
          <p:cNvPr id="8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7382" t="11179" r="10919" b="13765"/>
          <a:stretch>
            <a:fillRect/>
          </a:stretch>
        </p:blipFill>
        <p:spPr bwMode="auto">
          <a:xfrm>
            <a:off x="0" y="3645024"/>
            <a:ext cx="2160240" cy="30767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476672"/>
            <a:ext cx="515211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 – 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полуфинал</a:t>
            </a:r>
            <a:endParaRPr lang="ru-RU" sz="8000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67744" y="2996952"/>
            <a:ext cx="626469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В этом туре больше не будет вариантов ответа. Участники игры должны выбрать одну номинацию. Начинает выбирать тот ученик,  у которого самое большое количество баллов. Ведущий  зачитывает вопросы, которые будут появляться на экране. </a:t>
            </a:r>
          </a:p>
          <a:p>
            <a:r>
              <a:rPr lang="ru-RU" b="1" dirty="0" smtClean="0"/>
              <a:t>Итак, остались </a:t>
            </a:r>
            <a:r>
              <a:rPr lang="ru-RU" b="1" dirty="0" smtClean="0">
                <a:solidFill>
                  <a:srgbClr val="274FA9"/>
                </a:solidFill>
              </a:rPr>
              <a:t>6 полуфиналистов</a:t>
            </a:r>
            <a:r>
              <a:rPr lang="ru-RU" b="1" dirty="0" smtClean="0"/>
              <a:t>. В финал  выйдут только </a:t>
            </a:r>
            <a:r>
              <a:rPr lang="ru-RU" b="1" dirty="0" smtClean="0">
                <a:solidFill>
                  <a:srgbClr val="C00000"/>
                </a:solidFill>
              </a:rPr>
              <a:t>2 игрока</a:t>
            </a:r>
            <a:r>
              <a:rPr lang="ru-RU" b="1" dirty="0" smtClean="0"/>
              <a:t>,  набравшие наибольшее количество баллов. Именно они продолжат бороться за звание «Самый умный».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196752"/>
            <a:ext cx="3744416" cy="93610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Самая</a:t>
            </a:r>
            <a:r>
              <a:rPr lang="ru-RU" sz="2400" b="1" smtClean="0">
                <a:solidFill>
                  <a:srgbClr val="FF0000"/>
                </a:solidFill>
              </a:rPr>
              <a:t>, самый, самое…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644008" y="2780928"/>
            <a:ext cx="3744416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Представления о Вселенной в древности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644008" y="4365104"/>
            <a:ext cx="3744416" cy="9361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Загадочные цифры</a:t>
            </a:r>
            <a:endParaRPr lang="ru-RU" sz="2400" b="1" dirty="0"/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683568" y="2780928"/>
            <a:ext cx="3744416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Почему так названы?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6" cstate="print"/>
          <a:srcRect l="17596" t="11581" r="10225" b="13263"/>
          <a:stretch>
            <a:fillRect/>
          </a:stretch>
        </p:blipFill>
        <p:spPr bwMode="auto">
          <a:xfrm>
            <a:off x="0" y="260648"/>
            <a:ext cx="1115616" cy="1580456"/>
          </a:xfrm>
          <a:prstGeom prst="rect">
            <a:avLst/>
          </a:prstGeom>
          <a:noFill/>
        </p:spPr>
      </p:pic>
      <p:pic>
        <p:nvPicPr>
          <p:cNvPr id="10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92896"/>
            <a:ext cx="1166327" cy="165618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683568" y="4365104"/>
            <a:ext cx="3744416" cy="936104"/>
          </a:xfrm>
          <a:prstGeom prst="roundRect">
            <a:avLst/>
          </a:prstGeom>
          <a:solidFill>
            <a:srgbClr val="6AD46A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Планеты Солнечной системы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797152"/>
            <a:ext cx="1335862" cy="12241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15816" y="116632"/>
            <a:ext cx="3164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полуфинал</a:t>
            </a:r>
            <a:endParaRPr lang="ru-RU" sz="4800" dirty="0"/>
          </a:p>
        </p:txBody>
      </p:sp>
      <p:pic>
        <p:nvPicPr>
          <p:cNvPr id="17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4005064"/>
            <a:ext cx="1403648" cy="1871531"/>
          </a:xfrm>
          <a:prstGeom prst="rect">
            <a:avLst/>
          </a:prstGeom>
          <a:noFill/>
        </p:spPr>
      </p:pic>
      <p:sp>
        <p:nvSpPr>
          <p:cNvPr id="4" name="Скругленный прямоугольник 3">
            <a:hlinkClick r:id="rId11" action="ppaction://hlinksldjump"/>
          </p:cNvPr>
          <p:cNvSpPr/>
          <p:nvPr/>
        </p:nvSpPr>
        <p:spPr>
          <a:xfrm>
            <a:off x="4644008" y="1196752"/>
            <a:ext cx="3744416" cy="936104"/>
          </a:xfrm>
          <a:prstGeom prst="roundRect">
            <a:avLst/>
          </a:prstGeom>
          <a:solidFill>
            <a:srgbClr val="E4C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Ученые, перевернувшие мир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1916832"/>
            <a:ext cx="1080120" cy="1511937"/>
          </a:xfrm>
          <a:prstGeom prst="rect">
            <a:avLst/>
          </a:prstGeom>
          <a:noFill/>
        </p:spPr>
      </p:pic>
      <p:pic>
        <p:nvPicPr>
          <p:cNvPr id="14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380312" y="0"/>
            <a:ext cx="1523624" cy="1368152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14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DDBA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4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348880"/>
            <a:ext cx="3314203" cy="4509120"/>
          </a:xfrm>
          <a:prstGeom prst="rect">
            <a:avLst/>
          </a:prstGeom>
          <a:noFill/>
        </p:spPr>
      </p:pic>
      <p:pic>
        <p:nvPicPr>
          <p:cNvPr id="5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176" y="3068960"/>
            <a:ext cx="2448272" cy="24025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980728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Самая, самый, самое…</a:t>
            </a:r>
            <a:endParaRPr lang="ru-RU" sz="80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Солнце</a:t>
            </a:r>
            <a:endParaRPr lang="ru-RU" sz="2400" b="1" dirty="0"/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1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684" name="Picture 4" descr="http://www.stihi.ru/pics/2014/09/13/3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263969" cy="2450488"/>
          </a:xfrm>
          <a:prstGeom prst="rect">
            <a:avLst/>
          </a:prstGeom>
          <a:noFill/>
        </p:spPr>
      </p:pic>
      <p:pic>
        <p:nvPicPr>
          <p:cNvPr id="9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Самая близкая к нам звезда?</a:t>
            </a:r>
            <a:endParaRPr lang="ru-RU" sz="2400" b="1" dirty="0"/>
          </a:p>
        </p:txBody>
      </p:sp>
      <p:pic>
        <p:nvPicPr>
          <p:cNvPr id="13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13" name="Лента лицом вверх 1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Вопрос 2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Самый большой спутник Юпитера и крупнейший из всех спутников в Солнечной системе?</a:t>
            </a:r>
            <a:endParaRPr lang="ru-RU" sz="2200" b="1" dirty="0"/>
          </a:p>
        </p:txBody>
      </p:sp>
      <p:sp>
        <p:nvSpPr>
          <p:cNvPr id="15" name="Лента лицом вниз 1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Ганимед</a:t>
            </a:r>
            <a:endParaRPr lang="ru-RU" sz="2400" b="1" dirty="0"/>
          </a:p>
        </p:txBody>
      </p:sp>
      <p:pic>
        <p:nvPicPr>
          <p:cNvPr id="70658" name="Picture 2" descr="http://wenera.ucoz.ru/_pu/0/67693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3769978" cy="2808312"/>
          </a:xfrm>
          <a:prstGeom prst="rect">
            <a:avLst/>
          </a:prstGeom>
          <a:noFill/>
        </p:spPr>
      </p:pic>
      <p:pic>
        <p:nvPicPr>
          <p:cNvPr id="10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2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Меркурий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Самая близкая к Солнцу планета ?</a:t>
            </a:r>
            <a:endParaRPr lang="ru-RU" sz="2400" b="1" dirty="0"/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3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 descr="http://brightmoon.narod.ru/3/Mercury/mercury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775118" cy="2592288"/>
          </a:xfrm>
          <a:prstGeom prst="rect">
            <a:avLst/>
          </a:prstGeom>
          <a:noFill/>
        </p:spPr>
      </p:pic>
      <p:pic>
        <p:nvPicPr>
          <p:cNvPr id="9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3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Олимп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Самый высокий вулкан в Солнечной системе?</a:t>
            </a:r>
            <a:endParaRPr lang="ru-RU" sz="2400" b="1" dirty="0"/>
          </a:p>
        </p:txBody>
      </p:sp>
      <p:sp>
        <p:nvSpPr>
          <p:cNvPr id="9" name="Лента лицом вверх 8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4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3492" name="Picture 4" descr="http://cdn.bolshoyvopros.ru/files/users/images/c7/06/c706473cf4b2c735415427cc3708cf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501894"/>
            <a:ext cx="3672408" cy="2693679"/>
          </a:xfrm>
          <a:prstGeom prst="rect">
            <a:avLst/>
          </a:prstGeom>
          <a:noFill/>
        </p:spPr>
      </p:pic>
      <p:pic>
        <p:nvPicPr>
          <p:cNvPr id="63490" name="Picture 2" descr="http://wildwildworld.net.ua/sites/default/files/00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379" y="2481360"/>
            <a:ext cx="3666045" cy="2747841"/>
          </a:xfrm>
          <a:prstGeom prst="rect">
            <a:avLst/>
          </a:prstGeom>
          <a:noFill/>
        </p:spPr>
      </p:pic>
      <p:pic>
        <p:nvPicPr>
          <p:cNvPr id="10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1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6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Юпитер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Самая большая планета Солнечной системы?</a:t>
            </a:r>
            <a:endParaRPr lang="ru-RU" sz="2400" b="1" dirty="0"/>
          </a:p>
        </p:txBody>
      </p:sp>
      <p:sp>
        <p:nvSpPr>
          <p:cNvPr id="9" name="Лента лицом вверх 8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5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7596" name="Picture 12" descr="http://lmagic.info/images/fact/2015/fact_20150120211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3810000" cy="2857500"/>
          </a:xfrm>
          <a:prstGeom prst="rect">
            <a:avLst/>
          </a:prstGeom>
          <a:noFill/>
        </p:spPr>
      </p:pic>
      <p:pic>
        <p:nvPicPr>
          <p:cNvPr id="10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2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908720"/>
            <a:ext cx="23574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352928" cy="11079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 во Вселенной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9" descr="h_509eb6dcec4ba762b42523c1a67b67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221088"/>
            <a:ext cx="1512168" cy="151216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874640" cy="2303764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552" y="3140968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CC"/>
                </a:solidFill>
              </a:rPr>
              <a:t>Цель </a:t>
            </a:r>
            <a:r>
              <a:rPr lang="ru-RU" sz="1600" b="1" dirty="0" smtClean="0">
                <a:solidFill>
                  <a:srgbClr val="0000CC"/>
                </a:solidFill>
              </a:rPr>
              <a:t>урока</a:t>
            </a:r>
            <a:r>
              <a:rPr lang="ru-RU" sz="1600" b="1" dirty="0" smtClean="0"/>
              <a:t>: </a:t>
            </a:r>
            <a:r>
              <a:rPr lang="ru-RU" sz="1600" b="1" dirty="0"/>
              <a:t>систематизировать знания учащихся по </a:t>
            </a:r>
            <a:r>
              <a:rPr lang="ru-RU" sz="1600" b="1" dirty="0" smtClean="0"/>
              <a:t>теме Земля во Вселенной,  </a:t>
            </a:r>
            <a:r>
              <a:rPr lang="ru-RU" sz="1600" b="1" dirty="0"/>
              <a:t>определить «самого умного ученика» среди </a:t>
            </a:r>
            <a:r>
              <a:rPr lang="ru-RU" sz="1600" b="1" dirty="0" smtClean="0"/>
              <a:t> 5 классов</a:t>
            </a:r>
            <a:r>
              <a:rPr lang="ru-RU" sz="1600" b="1" dirty="0"/>
              <a:t>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560" y="4077072"/>
            <a:ext cx="792003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Игра </a:t>
            </a:r>
            <a:r>
              <a:rPr lang="ru-RU" b="1" dirty="0"/>
              <a:t>проходит в 3 тура: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I</a:t>
            </a:r>
            <a:r>
              <a:rPr lang="ru-RU" b="1" dirty="0">
                <a:solidFill>
                  <a:srgbClr val="FF3300"/>
                </a:solidFill>
              </a:rPr>
              <a:t> тур</a:t>
            </a:r>
            <a:r>
              <a:rPr lang="ru-RU" b="1" dirty="0"/>
              <a:t>  </a:t>
            </a:r>
            <a:r>
              <a:rPr lang="ru-RU" b="1" dirty="0" smtClean="0"/>
              <a:t> </a:t>
            </a:r>
            <a:r>
              <a:rPr lang="ru-RU" b="1" dirty="0"/>
              <a:t>– отборочный (во </a:t>
            </a:r>
            <a:r>
              <a:rPr lang="en-US" b="1" dirty="0"/>
              <a:t>II</a:t>
            </a:r>
            <a:r>
              <a:rPr lang="ru-RU" b="1" dirty="0"/>
              <a:t> тур выходят                    </a:t>
            </a:r>
            <a:r>
              <a:rPr lang="ru-RU" b="1" dirty="0" smtClean="0"/>
              <a:t>    </a:t>
            </a:r>
            <a:r>
              <a:rPr lang="ru-RU" b="1" dirty="0">
                <a:solidFill>
                  <a:srgbClr val="DD4BD6"/>
                </a:solidFill>
              </a:rPr>
              <a:t>-  </a:t>
            </a:r>
            <a:r>
              <a:rPr lang="ru-RU" b="1" dirty="0" smtClean="0">
                <a:solidFill>
                  <a:srgbClr val="DD4BD6"/>
                </a:solidFill>
              </a:rPr>
              <a:t>6 </a:t>
            </a:r>
            <a:r>
              <a:rPr lang="ru-RU" b="1" dirty="0">
                <a:solidFill>
                  <a:srgbClr val="DD4BD6"/>
                </a:solidFill>
              </a:rPr>
              <a:t>чел</a:t>
            </a:r>
            <a:r>
              <a:rPr lang="ru-RU" b="1" dirty="0">
                <a:solidFill>
                  <a:srgbClr val="FF00FF"/>
                </a:solidFill>
              </a:rPr>
              <a:t>.</a:t>
            </a:r>
            <a:r>
              <a:rPr lang="ru-RU" b="1" dirty="0"/>
              <a:t>);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</a:rPr>
              <a:t>II </a:t>
            </a:r>
            <a:r>
              <a:rPr lang="ru-RU" b="1" dirty="0">
                <a:solidFill>
                  <a:srgbClr val="FF3300"/>
                </a:solidFill>
              </a:rPr>
              <a:t>тур</a:t>
            </a:r>
            <a:r>
              <a:rPr lang="ru-RU" b="1" dirty="0"/>
              <a:t>  </a:t>
            </a:r>
            <a:r>
              <a:rPr lang="ru-RU" b="1" dirty="0" smtClean="0"/>
              <a:t>– </a:t>
            </a:r>
            <a:r>
              <a:rPr lang="ru-RU" b="1" dirty="0"/>
              <a:t>полуфинал (в </a:t>
            </a:r>
            <a:r>
              <a:rPr lang="en-US" b="1" dirty="0"/>
              <a:t>III</a:t>
            </a:r>
            <a:r>
              <a:rPr lang="ru-RU" b="1" dirty="0"/>
              <a:t> тур выходят                       </a:t>
            </a:r>
            <a:r>
              <a:rPr lang="ru-RU" b="1" dirty="0" smtClean="0"/>
              <a:t>    </a:t>
            </a:r>
            <a:r>
              <a:rPr lang="ru-RU" b="1" dirty="0"/>
              <a:t>-  </a:t>
            </a:r>
            <a:r>
              <a:rPr lang="ru-RU" b="1" dirty="0">
                <a:solidFill>
                  <a:srgbClr val="FF00FF"/>
                </a:solidFill>
              </a:rPr>
              <a:t>2</a:t>
            </a:r>
            <a:r>
              <a:rPr lang="ru-RU" b="1" dirty="0"/>
              <a:t> </a:t>
            </a:r>
            <a:r>
              <a:rPr lang="ru-RU" b="1" dirty="0">
                <a:solidFill>
                  <a:srgbClr val="FF00FF"/>
                </a:solidFill>
              </a:rPr>
              <a:t>чел.</a:t>
            </a:r>
            <a:r>
              <a:rPr lang="ru-RU" b="1" dirty="0"/>
              <a:t>); 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</a:rPr>
              <a:t>III</a:t>
            </a:r>
            <a:r>
              <a:rPr lang="ru-RU" b="1" dirty="0" smtClean="0">
                <a:solidFill>
                  <a:srgbClr val="FF3300"/>
                </a:solidFill>
              </a:rPr>
              <a:t> тур</a:t>
            </a:r>
            <a:r>
              <a:rPr lang="ru-RU" b="1" dirty="0" smtClean="0"/>
              <a:t> </a:t>
            </a:r>
            <a:r>
              <a:rPr lang="ru-RU" b="1" dirty="0"/>
              <a:t>– финал (победитель игры «Самый умный» - </a:t>
            </a:r>
            <a:r>
              <a:rPr lang="ru-RU" b="1" dirty="0">
                <a:solidFill>
                  <a:srgbClr val="FF00FF"/>
                </a:solidFill>
              </a:rPr>
              <a:t>1 чел.</a:t>
            </a:r>
            <a:r>
              <a:rPr lang="ru-RU" dirty="0"/>
              <a:t> </a:t>
            </a:r>
            <a:r>
              <a:rPr lang="ru-RU" b="1" dirty="0"/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7784" y="33265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Урок  обобщения и систематизации знаний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71703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Ход урока - игры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2" name="Лента лицом вверх 1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6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Самое большое количество спутников…</a:t>
            </a:r>
            <a:endParaRPr lang="ru-RU" sz="2400" b="1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 Сатурна</a:t>
            </a:r>
            <a:endParaRPr lang="ru-RU" sz="2400" b="1" dirty="0"/>
          </a:p>
        </p:txBody>
      </p:sp>
      <p:pic>
        <p:nvPicPr>
          <p:cNvPr id="66562" name="Picture 2" descr="http://ru4.anyfad.com/items/t1@0c6630ce-8f46-4983-88f2-ba0fd2a75789/Planeta-Saturn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682446" y="2780928"/>
            <a:ext cx="3800848" cy="2592288"/>
          </a:xfrm>
          <a:prstGeom prst="rect">
            <a:avLst/>
          </a:prstGeom>
          <a:noFill/>
        </p:spPr>
      </p:pic>
      <p:pic>
        <p:nvPicPr>
          <p:cNvPr id="9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1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2" name="Лента лицом вверх 1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7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Самая горячая планета Солнечной системы?</a:t>
            </a:r>
            <a:endParaRPr lang="ru-RU" sz="2400" b="1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Венера</a:t>
            </a:r>
            <a:endParaRPr lang="ru-RU" sz="2400" b="1" dirty="0"/>
          </a:p>
        </p:txBody>
      </p:sp>
      <p:pic>
        <p:nvPicPr>
          <p:cNvPr id="65542" name="Picture 6" descr="http://hirologos.in.ua/images/stories/b-holmy/ven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192" y="2492896"/>
            <a:ext cx="2880320" cy="2880320"/>
          </a:xfrm>
          <a:prstGeom prst="rect">
            <a:avLst/>
          </a:prstGeom>
          <a:noFill/>
        </p:spPr>
      </p:pic>
      <p:pic>
        <p:nvPicPr>
          <p:cNvPr id="10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2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94"/>
            <a:ext cx="9130141" cy="6847606"/>
          </a:xfrm>
          <a:prstGeom prst="rect">
            <a:avLst/>
          </a:prstGeom>
          <a:noFill/>
        </p:spPr>
      </p:pic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Вопрос 8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Комета Галлея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Самая известная комета?</a:t>
            </a:r>
            <a:endParaRPr lang="ru-RU" sz="2400" b="1" dirty="0"/>
          </a:p>
        </p:txBody>
      </p:sp>
      <p:pic>
        <p:nvPicPr>
          <p:cNvPr id="77826" name="Picture 2" descr="http://www.factruz.ru/space_mistery/images/comet-hal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367" y="2492896"/>
            <a:ext cx="3378153" cy="2736304"/>
          </a:xfrm>
          <a:prstGeom prst="rect">
            <a:avLst/>
          </a:prstGeom>
          <a:noFill/>
        </p:spPr>
      </p:pic>
      <p:pic>
        <p:nvPicPr>
          <p:cNvPr id="77830" name="Picture 6" descr="http://www.wonderfulnature.ru/photo/Christmas/Giotto_Scrovegni__Adoration_of_the_Ma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20889"/>
            <a:ext cx="3456384" cy="2999216"/>
          </a:xfrm>
          <a:prstGeom prst="rect">
            <a:avLst/>
          </a:prstGeom>
          <a:noFill/>
        </p:spPr>
      </p:pic>
      <p:pic>
        <p:nvPicPr>
          <p:cNvPr id="10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1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6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Вопрос 9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Меркурий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Самая маленькая планета Солнечной системы?</a:t>
            </a:r>
            <a:endParaRPr lang="ru-RU" sz="2400" b="1" dirty="0"/>
          </a:p>
        </p:txBody>
      </p:sp>
      <p:pic>
        <p:nvPicPr>
          <p:cNvPr id="68614" name="Picture 6" descr="http://webdesignsale.net/project/spacekidsus/images/merc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8713"/>
            <a:ext cx="2736304" cy="2747755"/>
          </a:xfrm>
          <a:prstGeom prst="rect">
            <a:avLst/>
          </a:prstGeom>
          <a:noFill/>
        </p:spPr>
      </p:pic>
      <p:pic>
        <p:nvPicPr>
          <p:cNvPr id="9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1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Церера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Самый большой из астероидов ?</a:t>
            </a:r>
            <a:endParaRPr lang="ru-RU" sz="2400" b="1" dirty="0"/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10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50" name="Picture 10" descr="http://ic.pics.livejournal.com/zelenyikot/65139567/337520/337520_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2880320" cy="2579552"/>
          </a:xfrm>
          <a:prstGeom prst="rect">
            <a:avLst/>
          </a:prstGeom>
          <a:noFill/>
        </p:spPr>
      </p:pic>
      <p:pic>
        <p:nvPicPr>
          <p:cNvPr id="9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79" y="404664"/>
            <a:ext cx="1570433" cy="1582514"/>
          </a:xfrm>
          <a:prstGeom prst="rect">
            <a:avLst/>
          </a:prstGeom>
          <a:noFill/>
        </p:spPr>
      </p:pic>
      <p:pic>
        <p:nvPicPr>
          <p:cNvPr id="11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4268" t="10487" r="9633" b="12606"/>
          <a:stretch>
            <a:fillRect/>
          </a:stretch>
        </p:blipFill>
        <p:spPr bwMode="auto">
          <a:xfrm>
            <a:off x="251520" y="1844824"/>
            <a:ext cx="1368151" cy="188120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6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DDBA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7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2576061" cy="3658007"/>
          </a:xfrm>
          <a:prstGeom prst="rect">
            <a:avLst/>
          </a:prstGeom>
          <a:noFill/>
        </p:spPr>
      </p:pic>
      <p:pic>
        <p:nvPicPr>
          <p:cNvPr id="9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2159185" cy="3024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196752"/>
            <a:ext cx="83753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так названы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Уран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Эта планета названа в честь верховного бога, владыки неба .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1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3732" name="Picture 4" descr="http://upload.wikimedia.org/wikipedia/az/thumb/e/ef/Uranos2.jpg/250px-Uran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088232" cy="3157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5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верх 4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2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Гермеса - бога  торговли, самая быстрая планета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честь какого древнегреческого бога названа планета Меркурий. Почему?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2716" name="Picture 12" descr="http://astrosymbols.ru/sites/default/files/imagecache/ger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2304256" cy="320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6" name="Picture 4" descr="http://www.misscitydiscovers.com/wp-content/uploads/2015/05/mercuryg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63" y="2348881"/>
            <a:ext cx="38598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4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Юпитер, самая большая планета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Какая планета носит имя могущественного греческого бога – Зевса. Почему?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Вопрос 3</a:t>
            </a:r>
            <a:r>
              <a:rPr lang="ru-RU" sz="2800" b="1" dirty="0" smtClean="0"/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686" name="Picture 6" descr="http://www.zagadochnaya-sila.ru/images/stories/picture/zevs/ze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92896"/>
            <a:ext cx="205032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4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pic>
        <p:nvPicPr>
          <p:cNvPr id="58370" name="Picture 2" descr="http://www.liveedu.ru/uploads/posts/2013-03/1362468726_6_zeus.jpg"/>
          <p:cNvPicPr>
            <a:picLocks noChangeAspect="1" noChangeArrowheads="1"/>
          </p:cNvPicPr>
          <p:nvPr/>
        </p:nvPicPr>
        <p:blipFill>
          <a:blip r:embed="rId6" cstate="print"/>
          <a:srcRect l="5107" r="5525" b="4545"/>
          <a:stretch>
            <a:fillRect/>
          </a:stretch>
        </p:blipFill>
        <p:spPr bwMode="auto">
          <a:xfrm>
            <a:off x="5364088" y="2492896"/>
            <a:ext cx="252028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Марс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0660" name="Picture 4" descr="http://www.howarddavidjohnson.com/Ares_god_of_war_madness__death.jpg"/>
          <p:cNvPicPr>
            <a:picLocks noChangeAspect="1" noChangeArrowheads="1"/>
          </p:cNvPicPr>
          <p:nvPr/>
        </p:nvPicPr>
        <p:blipFill>
          <a:blip r:embed="rId3" cstate="print"/>
          <a:srcRect l="5778" t="4651" r="6423" b="6977"/>
          <a:stretch>
            <a:fillRect/>
          </a:stretch>
        </p:blipFill>
        <p:spPr bwMode="auto">
          <a:xfrm>
            <a:off x="5455045" y="2492896"/>
            <a:ext cx="2213299" cy="3003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Эта планета названа в честь древнегреческого бога войны Ареса.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4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4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260648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Ход урока - игры</a:t>
            </a:r>
            <a:endParaRPr lang="ru-RU" sz="2400" dirty="0"/>
          </a:p>
        </p:txBody>
      </p:sp>
      <p:sp>
        <p:nvSpPr>
          <p:cNvPr id="6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7824" y="908720"/>
            <a:ext cx="3095625" cy="15843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I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тур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7544" y="2636912"/>
            <a:ext cx="3024335" cy="15121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II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тур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43808" y="4005064"/>
            <a:ext cx="3095625" cy="1584325"/>
          </a:xfrm>
          <a:prstGeom prst="ellipse">
            <a:avLst/>
          </a:prstGeom>
          <a:solidFill>
            <a:srgbClr val="F7FE9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Подведение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итогов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9" descr="h_509eb6dcec4ba762b42523c1a67b67fd"/>
          <p:cNvPicPr>
            <a:picLocks noChangeAspect="1" noChangeArrowheads="1"/>
          </p:cNvPicPr>
          <p:nvPr/>
        </p:nvPicPr>
        <p:blipFill>
          <a:blip r:embed="rId6" cstate="print"/>
          <a:srcRect t="9524" b="4762"/>
          <a:stretch>
            <a:fillRect/>
          </a:stretch>
        </p:blipFill>
        <p:spPr bwMode="auto">
          <a:xfrm>
            <a:off x="7020272" y="332656"/>
            <a:ext cx="1512168" cy="1296144"/>
          </a:xfrm>
          <a:prstGeom prst="rect">
            <a:avLst/>
          </a:prstGeom>
          <a:noFill/>
        </p:spPr>
      </p:pic>
      <p:sp>
        <p:nvSpPr>
          <p:cNvPr id="12" name="Oval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580112" y="2564904"/>
            <a:ext cx="3095625" cy="1584325"/>
          </a:xfrm>
          <a:prstGeom prst="ellipse">
            <a:avLst/>
          </a:prstGeom>
          <a:solidFill>
            <a:srgbClr val="3A9DB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III</a:t>
            </a:r>
            <a:r>
              <a:rPr lang="ru-RU" sz="5400" b="1" dirty="0" smtClean="0">
                <a:solidFill>
                  <a:srgbClr val="C00000"/>
                </a:solidFill>
              </a:rPr>
              <a:t> тур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509120"/>
            <a:ext cx="504057" cy="736402"/>
          </a:xfrm>
          <a:prstGeom prst="rect">
            <a:avLst/>
          </a:prstGeom>
        </p:spPr>
      </p:pic>
      <p:pic>
        <p:nvPicPr>
          <p:cNvPr id="15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9" cstate="print"/>
          <a:srcRect l="17382" t="11179" r="10919" b="13765"/>
          <a:stretch>
            <a:fillRect/>
          </a:stretch>
        </p:blipFill>
        <p:spPr bwMode="auto">
          <a:xfrm>
            <a:off x="85365" y="0"/>
            <a:ext cx="1750331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Сатурн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Какая планета названа в честь древнеримского бога, покровителя земледелия?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5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6562" name="Picture 2" descr="http://img-fotki.yandex.ru/get/9301/48896407.1e/0_af0ab_5979aa4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273630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4" name="Picture 6" descr="http://upload.wikimedia.org/wikipedia/commons/2/2c/Polidoro_da_Caravaggio_-_Saturnus-thumb.jpg"/>
          <p:cNvPicPr>
            <a:picLocks noChangeAspect="1" noChangeArrowheads="1"/>
          </p:cNvPicPr>
          <p:nvPr/>
        </p:nvPicPr>
        <p:blipFill>
          <a:blip r:embed="rId4" cstate="print"/>
          <a:srcRect l="15732" t="6250" r="10851" b="49997"/>
          <a:stretch>
            <a:fillRect/>
          </a:stretch>
        </p:blipFill>
        <p:spPr bwMode="auto">
          <a:xfrm>
            <a:off x="5004048" y="2348880"/>
            <a:ext cx="32403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5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Плутон, на ней невероятный холод  -230°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Какая планета была открыта в 1930г. и  названа в честь   бога, повелителя царства мертвых – Аида? Почему?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6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8614" name="Picture 6" descr="http://g.io.ua/img_aa/large/0433/41/04334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11991"/>
            <a:ext cx="2160240" cy="326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3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Вопрос 7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Красноватая планета, напоминающая своим цветом огонь и кровь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Почему Марс назван в честь бога войны?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6322" name="Picture 2" descr="http://mediasubs.ru/group/uploads/zv/zvyozdnyij-put/image2/MtNTQwM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2736304" cy="3139385"/>
          </a:xfrm>
          <a:prstGeom prst="rect">
            <a:avLst/>
          </a:prstGeom>
          <a:noFill/>
        </p:spPr>
      </p:pic>
      <p:pic>
        <p:nvPicPr>
          <p:cNvPr id="12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4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Вопрос 8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Венера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Эта планета названа в честь богини любви и красоты.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7586" name="Picture 2" descr="http://s60.radikal.ru/i168/1008/06/f4b880d59322.jpg"/>
          <p:cNvPicPr>
            <a:picLocks noChangeAspect="1" noChangeArrowheads="1"/>
          </p:cNvPicPr>
          <p:nvPr/>
        </p:nvPicPr>
        <p:blipFill>
          <a:blip r:embed="rId3" cstate="print"/>
          <a:srcRect b="19048"/>
          <a:stretch>
            <a:fillRect/>
          </a:stretch>
        </p:blipFill>
        <p:spPr bwMode="auto">
          <a:xfrm>
            <a:off x="5580112" y="2420888"/>
            <a:ext cx="2088232" cy="308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88" name="Picture 4" descr="http://ezoterical.ru/image/boginay_venera.jpg"/>
          <p:cNvPicPr>
            <a:picLocks noChangeAspect="1" noChangeArrowheads="1"/>
          </p:cNvPicPr>
          <p:nvPr/>
        </p:nvPicPr>
        <p:blipFill>
          <a:blip r:embed="rId4" cstate="print"/>
          <a:srcRect l="5518" r="20906"/>
          <a:stretch>
            <a:fillRect/>
          </a:stretch>
        </p:blipFill>
        <p:spPr bwMode="auto">
          <a:xfrm flipH="1">
            <a:off x="5008845" y="2420888"/>
            <a:ext cx="337957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1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Нептун, мерцает голубоватым светом, напоминающий цвет воды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Какая  планета носит имя древнегреческого бога морей – Посейдона. Почему?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9 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5546" name="Picture 10" descr="http://900igr.net/datai/astronomija/Gruppa-planet-gigantov/0013-023-Nept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2614785"/>
            <a:ext cx="3312368" cy="2853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13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pic>
        <p:nvPicPr>
          <p:cNvPr id="65542" name="Picture 6" descr="http://factruz.ru/space_mistery/images/neptune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330020"/>
            <a:ext cx="2890172" cy="326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10 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честь какой богини названа планета Земля? </a:t>
            </a:r>
            <a:endParaRPr lang="ru-RU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Геи – древнегреческой богини земли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hwmguide.ru/images/upload/715211d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1584176" cy="2249530"/>
          </a:xfrm>
          <a:prstGeom prst="rect">
            <a:avLst/>
          </a:prstGeom>
          <a:noFill/>
        </p:spPr>
      </p:pic>
      <p:pic>
        <p:nvPicPr>
          <p:cNvPr id="8" name="Picture 10" descr="http://bookcube.ru/uploads/taginator/Mar-2013/xudozhestvennaya-literatura-po-f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76672"/>
            <a:ext cx="1233700" cy="1728192"/>
          </a:xfrm>
          <a:prstGeom prst="rect">
            <a:avLst/>
          </a:prstGeom>
          <a:noFill/>
        </p:spPr>
      </p:pic>
      <p:pic>
        <p:nvPicPr>
          <p:cNvPr id="1026" name="Picture 2" descr="http://www.hellados.ru/texts/img/geia.jpg"/>
          <p:cNvPicPr>
            <a:picLocks noChangeAspect="1" noChangeArrowheads="1"/>
          </p:cNvPicPr>
          <p:nvPr/>
        </p:nvPicPr>
        <p:blipFill>
          <a:blip r:embed="rId5" cstate="print">
            <a:lum bright="-20000" contrast="14000"/>
          </a:blip>
          <a:srcRect/>
          <a:stretch>
            <a:fillRect/>
          </a:stretch>
        </p:blipFill>
        <p:spPr bwMode="auto">
          <a:xfrm>
            <a:off x="5508104" y="2492895"/>
            <a:ext cx="2160240" cy="3086057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804248" y="6525344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previous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2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0052" name="Picture 4" descr="http://on-space.ru/wp-content/uploads/2013/08/solar_system_ill-1024x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8575690" cy="5040560"/>
          </a:xfrm>
          <a:prstGeom prst="rect">
            <a:avLst/>
          </a:prstGeom>
          <a:noFill/>
        </p:spPr>
      </p:pic>
      <p:pic>
        <p:nvPicPr>
          <p:cNvPr id="130054" name="Picture 6" descr="http://ufoleaks.su/_pu/4/78263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68237"/>
            <a:ext cx="8568952" cy="53813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8892480" cy="21236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Планеты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Солнечной системы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3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1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называются спутники Марса?</a:t>
            </a:r>
            <a:endParaRPr lang="ru-RU" sz="2400" b="1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Фобос и </a:t>
            </a:r>
            <a:r>
              <a:rPr lang="ru-RU" sz="2400" b="1" dirty="0" err="1" smtClean="0"/>
              <a:t>Деймос</a:t>
            </a:r>
            <a:endParaRPr lang="ru-RU" sz="2400" b="1" dirty="0"/>
          </a:p>
        </p:txBody>
      </p:sp>
      <p:pic>
        <p:nvPicPr>
          <p:cNvPr id="11" name="Picture 2" descr="http://spacereal.ru/wp-content/uploads/2011/02/Mars-Phobos-Deimos2-3Sgnd.jpg"/>
          <p:cNvPicPr>
            <a:picLocks noChangeAspect="1" noChangeArrowheads="1"/>
          </p:cNvPicPr>
          <p:nvPr/>
        </p:nvPicPr>
        <p:blipFill>
          <a:blip r:embed="rId4" cstate="print"/>
          <a:srcRect l="9375" b="6250"/>
          <a:stretch>
            <a:fillRect/>
          </a:stretch>
        </p:blipFill>
        <p:spPr bwMode="auto">
          <a:xfrm>
            <a:off x="4644008" y="2564904"/>
            <a:ext cx="4176464" cy="3240360"/>
          </a:xfrm>
          <a:prstGeom prst="rect">
            <a:avLst/>
          </a:prstGeom>
          <a:noFill/>
        </p:spPr>
      </p:pic>
      <p:pic>
        <p:nvPicPr>
          <p:cNvPr id="125956" name="Picture 4" descr="http://dekatop.com/wp-content/uploads/2013/07/mars_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52936"/>
            <a:ext cx="3849516" cy="3168352"/>
          </a:xfrm>
          <a:prstGeom prst="rect">
            <a:avLst/>
          </a:prstGeom>
          <a:noFill/>
        </p:spPr>
      </p:pic>
      <p:pic>
        <p:nvPicPr>
          <p:cNvPr id="125958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3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www.lassy.ru/Stati/planeta_neptun.jpg"/>
          <p:cNvPicPr>
            <a:picLocks noChangeAspect="1" noChangeArrowheads="1"/>
          </p:cNvPicPr>
          <p:nvPr/>
        </p:nvPicPr>
        <p:blipFill>
          <a:blip r:embed="rId4" cstate="print"/>
          <a:srcRect l="13194" t="6522" r="16751" b="8696"/>
          <a:stretch>
            <a:fillRect/>
          </a:stretch>
        </p:blipFill>
        <p:spPr bwMode="auto">
          <a:xfrm>
            <a:off x="5076056" y="3068960"/>
            <a:ext cx="3024336" cy="280831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Какая планета была открыта с помощью расчетов?</a:t>
            </a:r>
            <a:endParaRPr lang="ru-RU" sz="2400" b="1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Нептун</a:t>
            </a:r>
            <a:endParaRPr lang="ru-RU" sz="2400" b="1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2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2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v-kosmose.com/wp-content/uploads/2015/07/TheIceGia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5"/>
            <a:ext cx="4421484" cy="230425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Нептун и Уран</a:t>
            </a:r>
            <a:endParaRPr lang="ru-RU" sz="2400" b="1" dirty="0"/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Какие планеты называют близнецами?</a:t>
            </a:r>
            <a:endParaRPr lang="ru-RU" sz="2400" b="1" dirty="0"/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3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764704"/>
            <a:ext cx="60739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 –</a:t>
            </a:r>
          </a:p>
          <a:p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Отборочный 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874640" cy="2303764"/>
          </a:xfrm>
          <a:prstGeom prst="rect">
            <a:avLst/>
          </a:prstGeom>
        </p:spPr>
      </p:pic>
      <p:pic>
        <p:nvPicPr>
          <p:cNvPr id="7" name="Picture 2" descr="http://novduz.ucoz.ru/avatar/1234/shkola2.jpg"/>
          <p:cNvPicPr>
            <a:picLocks noChangeAspect="1" noChangeArrowheads="1"/>
          </p:cNvPicPr>
          <p:nvPr/>
        </p:nvPicPr>
        <p:blipFill>
          <a:blip r:embed="rId4" cstate="print"/>
          <a:srcRect l="15789" b="6271"/>
          <a:stretch>
            <a:fillRect/>
          </a:stretch>
        </p:blipFill>
        <p:spPr bwMode="auto">
          <a:xfrm flipH="1">
            <a:off x="7092280" y="476672"/>
            <a:ext cx="1440160" cy="1620180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552" y="3573016"/>
            <a:ext cx="7992888" cy="206210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В первом туре необходимо ответить на 9 вопросов. Вопросы даются с вариантами ответов, нужно выбрать один правильный ответ. Ответы записываются в тетрадь. Исправлять ответы </a:t>
            </a:r>
            <a:r>
              <a:rPr lang="ru-RU" sz="1600" b="1" dirty="0" smtClean="0">
                <a:solidFill>
                  <a:srgbClr val="7030A0"/>
                </a:solidFill>
              </a:rPr>
              <a:t>НЕЛЬЗЯ!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/>
              <a:t> </a:t>
            </a:r>
            <a:r>
              <a:rPr lang="ru-RU" sz="1600" b="1" dirty="0"/>
              <a:t>В полуфинал выходят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6 человек</a:t>
            </a:r>
            <a:r>
              <a:rPr lang="ru-RU" sz="1600" b="1" dirty="0" smtClean="0"/>
              <a:t>, </a:t>
            </a:r>
            <a:r>
              <a:rPr lang="ru-RU" sz="1600" b="1" dirty="0"/>
              <a:t>набравшие наибольшее количество </a:t>
            </a:r>
            <a:r>
              <a:rPr lang="ru-RU" sz="1600" b="1" dirty="0" smtClean="0"/>
              <a:t>баллов.          Если  более 6 </a:t>
            </a:r>
            <a:r>
              <a:rPr lang="ru-RU" sz="1600" b="1" dirty="0"/>
              <a:t>человек набрали одинаковое количество баллов, то задаются дополнительные вопросы до тех пор, пока не определятся </a:t>
            </a:r>
            <a:r>
              <a:rPr lang="ru-RU" sz="1600" b="1" dirty="0" smtClean="0"/>
              <a:t>полуфиналисты.        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Время ограничено.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10" descr="http://img-fotki.yandex.ru/get/4703/28257045.86f/0_7e316_b242a804_XL.jpg"/>
          <p:cNvPicPr>
            <a:picLocks noChangeAspect="1" noChangeArrowheads="1"/>
          </p:cNvPicPr>
          <p:nvPr/>
        </p:nvPicPr>
        <p:blipFill>
          <a:blip r:embed="rId5" cstate="print"/>
          <a:srcRect l="13240" t="11656" r="11696" b="12482"/>
          <a:stretch>
            <a:fillRect/>
          </a:stretch>
        </p:blipFill>
        <p:spPr bwMode="auto">
          <a:xfrm>
            <a:off x="7812360" y="4334299"/>
            <a:ext cx="1331640" cy="183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3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Лента лицом вверх 3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4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Восьмая по счету планета?</a:t>
            </a:r>
            <a:endParaRPr lang="ru-RU" sz="2400" b="1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Нептун</a:t>
            </a:r>
            <a:endParaRPr lang="ru-RU" sz="2400" b="1" dirty="0"/>
          </a:p>
        </p:txBody>
      </p:sp>
      <p:pic>
        <p:nvPicPr>
          <p:cNvPr id="129026" name="Picture 2" descr="http://hq-pix.ru/ob/5/neptun_1600x1200.jpg"/>
          <p:cNvPicPr>
            <a:picLocks noChangeAspect="1" noChangeArrowheads="1"/>
          </p:cNvPicPr>
          <p:nvPr/>
        </p:nvPicPr>
        <p:blipFill>
          <a:blip r:embed="rId4" cstate="print"/>
          <a:srcRect l="24107" t="14286" r="19643" b="16071"/>
          <a:stretch>
            <a:fillRect/>
          </a:stretch>
        </p:blipFill>
        <p:spPr bwMode="auto">
          <a:xfrm>
            <a:off x="4909884" y="2780928"/>
            <a:ext cx="3334524" cy="3096344"/>
          </a:xfrm>
          <a:prstGeom prst="rect">
            <a:avLst/>
          </a:prstGeom>
          <a:noFill/>
        </p:spPr>
      </p:pic>
      <p:pic>
        <p:nvPicPr>
          <p:cNvPr id="9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6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Единственное небесное тело, на котором  побывал человек.</a:t>
            </a:r>
            <a:endParaRPr lang="ru-RU" sz="2400" b="1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5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Луна</a:t>
            </a:r>
            <a:endParaRPr lang="ru-RU" sz="2400" b="1" dirty="0"/>
          </a:p>
        </p:txBody>
      </p:sp>
      <p:pic>
        <p:nvPicPr>
          <p:cNvPr id="11" name="Picture 2" descr="http://3.bp.blogspot.com/-CLcQpMTCWrE/UYfNSW7h3fI/AAAAAAAAAeA/AJulDNxDY4M/s1600/curiosidades-del-mundo-primer-hombre-pisa-la-lu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176692" cy="2781519"/>
          </a:xfrm>
          <a:prstGeom prst="rect">
            <a:avLst/>
          </a:prstGeom>
          <a:noFill/>
        </p:spPr>
      </p:pic>
      <p:pic>
        <p:nvPicPr>
          <p:cNvPr id="13" name="Picture 4" descr="http://amberbook.com.ua/img/m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348880"/>
            <a:ext cx="1008112" cy="1008112"/>
          </a:xfrm>
          <a:prstGeom prst="rect">
            <a:avLst/>
          </a:prstGeom>
          <a:noFill/>
        </p:spPr>
      </p:pic>
      <p:pic>
        <p:nvPicPr>
          <p:cNvPr id="12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4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Лента лицом вверх 4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6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Смена времен года на Земле  обусловлена…</a:t>
            </a:r>
            <a:endParaRPr lang="ru-RU" sz="2400" b="1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Вращением Земли вокруг Солнца</a:t>
            </a:r>
            <a:endParaRPr lang="ru-RU" sz="2400" b="1" dirty="0"/>
          </a:p>
        </p:txBody>
      </p:sp>
      <p:pic>
        <p:nvPicPr>
          <p:cNvPr id="119810" name="Picture 2" descr="http://900igr.net/datai/astronomija/Zatmenie/0005-017-Osnovnye-dvizhenija-Zeml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4032448" cy="3024336"/>
          </a:xfrm>
          <a:prstGeom prst="rect">
            <a:avLst/>
          </a:prstGeom>
          <a:noFill/>
        </p:spPr>
      </p:pic>
      <p:pic>
        <p:nvPicPr>
          <p:cNvPr id="9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4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Лента лицом вверх 4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Вопрос 7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Какие планеты земной группы имеют спутники?</a:t>
            </a:r>
            <a:endParaRPr lang="ru-RU" sz="2400" b="1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Земля, Марс</a:t>
            </a:r>
            <a:endParaRPr lang="ru-RU" sz="2400" b="1" dirty="0"/>
          </a:p>
        </p:txBody>
      </p:sp>
      <p:pic>
        <p:nvPicPr>
          <p:cNvPr id="118786" name="Picture 2" descr="http://senspeople.ru/wp-content/uploads/2015/01/mars_fobos_i_deimos1-300x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4129916"/>
            <a:ext cx="2376263" cy="1845565"/>
          </a:xfrm>
          <a:prstGeom prst="rect">
            <a:avLst/>
          </a:prstGeom>
          <a:noFill/>
        </p:spPr>
      </p:pic>
      <p:pic>
        <p:nvPicPr>
          <p:cNvPr id="118790" name="Picture 6" descr="http://officeroom.org/uploads/posts/2013-09/1378109986_planeta-zemlya.jpg"/>
          <p:cNvPicPr>
            <a:picLocks noChangeAspect="1" noChangeArrowheads="1"/>
          </p:cNvPicPr>
          <p:nvPr/>
        </p:nvPicPr>
        <p:blipFill>
          <a:blip r:embed="rId5" cstate="print"/>
          <a:srcRect l="17935" b="4348"/>
          <a:stretch>
            <a:fillRect/>
          </a:stretch>
        </p:blipFill>
        <p:spPr bwMode="auto">
          <a:xfrm>
            <a:off x="6444208" y="2276872"/>
            <a:ext cx="2420996" cy="2116368"/>
          </a:xfrm>
          <a:prstGeom prst="rect">
            <a:avLst/>
          </a:prstGeom>
          <a:noFill/>
        </p:spPr>
      </p:pic>
      <p:pic>
        <p:nvPicPr>
          <p:cNvPr id="10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4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Лента лицом вверх 4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8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Грунт  этой планеты богат железом.</a:t>
            </a:r>
            <a:endParaRPr lang="ru-RU" sz="2400" b="1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Марс</a:t>
            </a:r>
            <a:endParaRPr lang="ru-RU" sz="2400" b="1" dirty="0"/>
          </a:p>
        </p:txBody>
      </p:sp>
      <p:pic>
        <p:nvPicPr>
          <p:cNvPr id="9" name="Picture 2" descr="http://spacetimes.ru/img/foto/planeta-mars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3744416" cy="3744416"/>
          </a:xfrm>
          <a:prstGeom prst="rect">
            <a:avLst/>
          </a:prstGeom>
          <a:noFill/>
        </p:spPr>
      </p:pic>
      <p:pic>
        <p:nvPicPr>
          <p:cNvPr id="10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4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rgbClr val="6AD46A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Лента лицом вверх 4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9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 какой планете находится Большое красное пятно?</a:t>
            </a:r>
            <a:endParaRPr lang="ru-RU" sz="2400" b="1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 Юпитере</a:t>
            </a:r>
            <a:endParaRPr lang="ru-RU" sz="2400" b="1" dirty="0"/>
          </a:p>
        </p:txBody>
      </p:sp>
      <p:pic>
        <p:nvPicPr>
          <p:cNvPr id="9" name="Picture 8" descr="http://raax.ru/wp-content/uploads/2010/07/jupi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4010025" cy="3248026"/>
          </a:xfrm>
          <a:prstGeom prst="rect">
            <a:avLst/>
          </a:prstGeom>
          <a:noFill/>
        </p:spPr>
      </p:pic>
      <p:pic>
        <p:nvPicPr>
          <p:cNvPr id="10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4" name="Picture 10" descr="http://www.sternwarte-heimersheim.de/wp-content/uploads/zwergplaneten-pia08003.jpg"/>
          <p:cNvPicPr>
            <a:picLocks noChangeAspect="1" noChangeArrowheads="1"/>
          </p:cNvPicPr>
          <p:nvPr/>
        </p:nvPicPr>
        <p:blipFill>
          <a:blip r:embed="rId3" cstate="print"/>
          <a:srcRect l="51739" b="35430"/>
          <a:stretch>
            <a:fillRect/>
          </a:stretch>
        </p:blipFill>
        <p:spPr bwMode="auto">
          <a:xfrm>
            <a:off x="179512" y="188640"/>
            <a:ext cx="8784976" cy="6503042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Лента лицом вверх 4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Вопрос 10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70% поверхности этой планеты покрыто водой?</a:t>
            </a:r>
            <a:endParaRPr lang="ru-RU" sz="2400" b="1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6AD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Земля</a:t>
            </a:r>
            <a:endParaRPr lang="ru-RU" sz="2400" b="1" dirty="0"/>
          </a:p>
        </p:txBody>
      </p:sp>
      <p:pic>
        <p:nvPicPr>
          <p:cNvPr id="9" name="Picture 6" descr="http://officeroom.org/uploads/posts/2013-09/1378109986_planeta-zemlya.jpg"/>
          <p:cNvPicPr>
            <a:picLocks noChangeAspect="1" noChangeArrowheads="1"/>
          </p:cNvPicPr>
          <p:nvPr/>
        </p:nvPicPr>
        <p:blipFill>
          <a:blip r:embed="rId4" cstate="print"/>
          <a:srcRect l="17935" b="4348"/>
          <a:stretch>
            <a:fillRect/>
          </a:stretch>
        </p:blipFill>
        <p:spPr bwMode="auto">
          <a:xfrm>
            <a:off x="4437803" y="2492896"/>
            <a:ext cx="4283385" cy="3744416"/>
          </a:xfrm>
          <a:prstGeom prst="rect">
            <a:avLst/>
          </a:prstGeom>
          <a:noFill/>
        </p:spPr>
      </p:pic>
      <p:pic>
        <p:nvPicPr>
          <p:cNvPr id="10" name="Picture 6" descr="http://img-fotki.yandex.ru/get/6411/47407354.785/0_f3bca_a1b6170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722191" cy="151216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6AD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141" cy="6847606"/>
          </a:xfrm>
          <a:prstGeom prst="rect">
            <a:avLst/>
          </a:prstGeom>
          <a:noFill/>
        </p:spPr>
      </p:pic>
      <p:pic>
        <p:nvPicPr>
          <p:cNvPr id="6150" name="Picture 6" descr="http://www.tepka.ru/prirodovedenie_5/34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4044"/>
            <a:ext cx="2042567" cy="1719534"/>
          </a:xfrm>
          <a:prstGeom prst="rect">
            <a:avLst/>
          </a:prstGeom>
          <a:noFill/>
        </p:spPr>
      </p:pic>
      <p:pic>
        <p:nvPicPr>
          <p:cNvPr id="6152" name="Picture 8" descr="http://www.tepka.ru/prirodovedenie_5/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1899358" cy="799041"/>
          </a:xfrm>
          <a:prstGeom prst="rect">
            <a:avLst/>
          </a:prstGeom>
          <a:noFill/>
        </p:spPr>
      </p:pic>
      <p:pic>
        <p:nvPicPr>
          <p:cNvPr id="6154" name="Picture 10" descr="http://svetlanapodnebesnaya.ru/wp-content/uploads/2013/02/%D0%94%D0%B0%D0%B9%D1%82%D0%B5-%D0%BC%D0%BD%D0%B5-%D1%82%D0%BE%D1%87%D0%BA%D1%83-%D0%BE%D0%BF%D0%BE%D1%80%D1%8B-%D1%8F-%D0%BF%D0%B5%D1%80%D0%B5%D0%B2%D0%B5%D1%80%D0%BD%D1%83-%D0%BC%D0%B8%D1%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140968"/>
            <a:ext cx="3571875" cy="2219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924944"/>
            <a:ext cx="2051720" cy="270092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7109" y="764704"/>
            <a:ext cx="8937062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Ученые,</a:t>
            </a:r>
          </a:p>
          <a:p>
            <a:r>
              <a:rPr lang="ru-RU" sz="7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перевернувшие мир</a:t>
            </a:r>
            <a:endParaRPr lang="ru-RU" sz="76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5" name="Picture 2" descr="http://scientificrussia.ru/data/shared/istoriya_fizicheskih_priborov/fizpribo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5" y="2626050"/>
            <a:ext cx="2971235" cy="2747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Галилео Галилей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Кто впервые использовал телескоп для наблюдения за небесными телами?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1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Лента лицом вниз 7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геоцентрическую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Какую систему мира предложил Клавдий Птолемей?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2</a:t>
            </a:r>
            <a:endParaRPr lang="ru-RU" sz="27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math4school.ru/img/math4school_ru/portrety01/ptolema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564904"/>
            <a:ext cx="2592288" cy="2900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54929"/>
          <a:ext cx="8712968" cy="646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7928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Вариант 1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Вариант 2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7376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    Естественный спутник Земли.</a:t>
                      </a:r>
                    </a:p>
                    <a:p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Марс                    В) Луна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Венера                 Г) Солнце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r>
                        <a:rPr lang="ru-RU" b="1" dirty="0" smtClean="0"/>
                        <a:t>   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 полюсов какой планеты видны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полярные шапки?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Юпитер                     В) Марс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Венера                      Г) Сатурн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7376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2. 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 какого газа в основном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состоит атмосфера Венеры?</a:t>
                      </a:r>
                    </a:p>
                    <a:p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азота                     В) углекислого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водорода             Г) кислорода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2.</a:t>
                      </a:r>
                      <a:r>
                        <a:rPr lang="ru-RU" b="1" dirty="0" smtClean="0"/>
                        <a:t>   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 какого газа в основном состоят планеты – гиганты?</a:t>
                      </a:r>
                    </a:p>
                    <a:p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углекислого             В) водорода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азота                          Г) кислорода</a:t>
                      </a: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73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3.</a:t>
                      </a:r>
                      <a:r>
                        <a:rPr lang="ru-RU" sz="1800" b="1" dirty="0" smtClean="0"/>
                        <a:t>  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Раскаленные газообразные тела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шарообразной формы?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астероиды                В) кометы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метеоры                    Г) звезды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Как называются определенные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участки звездного неба?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галактики                 В) кометы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звезды                       Г) созвездия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Джордано Бруно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Этот учёный считал, что Вселенная бесконечна, она не имеет единого центра?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3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24" name="Picture 4" descr="http://go3.imgsmail.ru/imgpreview?key=3fb23e667ef1e381&amp;mb=imgdb_preview_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36096" y="2636912"/>
            <a:ext cx="2376264" cy="2788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4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Кто открыл спутники у Юпитера?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Галилео Галилей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52" name="Picture 8" descr="http://kpi.ua/files/images/galil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2232248" cy="2856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5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 какой стране родился Джордано Бруно?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Италии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4" descr="http://go3.imgsmail.ru/imgpreview?key=3fb23e667ef1e381&amp;mb=imgdb_preview_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2708920"/>
            <a:ext cx="2376264" cy="2788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6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Михаил Васильевич Ломоносов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Кто открыл атмосферу на Венере?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128" name="Picture 8" descr="http://slavyanskaya-kultura.ru/images/17904_4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108" y="2636912"/>
            <a:ext cx="2400267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7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Кто первым обнаружил новое небесное тело, которое выглядело как звезда?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Джузеппе </a:t>
            </a:r>
            <a:r>
              <a:rPr lang="ru-RU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Пиацци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1801г.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https://upload.wikimedia.org/wikipedia/commons/thumb/9/92/Giuseppe_Piazzi.jpg/534px-Giuseppe_Piaz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2636912"/>
            <a:ext cx="2376264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8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Какой учёный прославился открытием планеты Уран и двух её спутников?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Уильям Гершель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8" name="Picture 6" descr="http://elementy.ru/images/bookclub/neulovimaya_planet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37430" y="2636912"/>
            <a:ext cx="2246937" cy="2822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9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Он погиб, но не отказался от своих убеждений.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Джордано Бруно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 descr="http://sa.uploads.ru/t/h3i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50578"/>
            <a:ext cx="2592288" cy="2694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Вопрос 10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Этот ученый создал новую модель Вселенной, центром которой является Солнце.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rgbClr val="E2C87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Николай Коперник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az.lib.ru/img/e/engelxgardt_m_a/text_1892_kopernik/text_1892_koperni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092" y="2636912"/>
            <a:ext cx="2457273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://go1.imgsmail.ru/imgpreview?key=7e7ee34ee54e9b2a&amp;mb=imgdb_preview_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4319" y="332656"/>
            <a:ext cx="1530129" cy="187220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E0C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5" name="Picture 2" descr="http://fb.ru/misc/i/gallery/28565/641995.jpg"/>
          <p:cNvPicPr>
            <a:picLocks noChangeAspect="1" noChangeArrowheads="1"/>
          </p:cNvPicPr>
          <p:nvPr/>
        </p:nvPicPr>
        <p:blipFill>
          <a:blip r:embed="rId3" cstate="print"/>
          <a:srcRect l="2423" t="3163" r="3078" b="1943"/>
          <a:stretch>
            <a:fillRect/>
          </a:stretch>
        </p:blipFill>
        <p:spPr bwMode="auto">
          <a:xfrm>
            <a:off x="3189446" y="2996952"/>
            <a:ext cx="3369976" cy="2592288"/>
          </a:xfrm>
          <a:prstGeom prst="rect">
            <a:avLst/>
          </a:prstGeom>
          <a:noFill/>
        </p:spPr>
      </p:pic>
      <p:pic>
        <p:nvPicPr>
          <p:cNvPr id="6" name="Picture 8" descr="http://barkos.kz/_bd/118/11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8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284984"/>
            <a:ext cx="2356626" cy="32403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980728"/>
            <a:ext cx="80286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Представления о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Вселенной в древности</a:t>
            </a:r>
            <a:endParaRPr lang="ru-RU" sz="60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</a:t>
            </a: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Долгое время центром Вселенной считалась…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Земля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8" name="Picture 2" descr="http://fb.ru/misc/i/gallery/19142/709682.jpg"/>
          <p:cNvPicPr>
            <a:picLocks noChangeAspect="1" noChangeArrowheads="1"/>
          </p:cNvPicPr>
          <p:nvPr/>
        </p:nvPicPr>
        <p:blipFill>
          <a:blip r:embed="rId4" cstate="print"/>
          <a:srcRect l="2174" t="2196" r="3261" b="2293"/>
          <a:stretch>
            <a:fillRect/>
          </a:stretch>
        </p:blipFill>
        <p:spPr bwMode="auto">
          <a:xfrm>
            <a:off x="5010953" y="2636912"/>
            <a:ext cx="3261075" cy="2736304"/>
          </a:xfrm>
          <a:prstGeom prst="rect">
            <a:avLst/>
          </a:prstGeom>
          <a:noFill/>
        </p:spPr>
      </p:pic>
      <p:pic>
        <p:nvPicPr>
          <p:cNvPr id="10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54929"/>
          <a:ext cx="8712968" cy="634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81267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Вариант 1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Вариант 2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43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4.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Сколько спутников у Венеры?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0                         В)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1                         Г)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4.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Сколько спутников у Меркурия?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0                         В)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1                         Г)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55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Главное отличие Земли от других  планет Солнечной системы?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есть спутники     В) есть атмосфера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есть жизнь           Г) есть водород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.  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Космическое пространство и всё,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что его заполняет?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планеты               В) вселенная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галактика             Г) созвездия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30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6.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Наука, изучающая небесные тела.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физика                 В) астрономия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геология               Г) география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6.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Какие звезды самые горячие?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желтые                  В) голубые       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белые                     Г) красные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древних индийцев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представлении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какого народа змея олицетворяет небо и как бы замыкает земное пространство?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2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12" name="Picture 6" descr="Картинка 1 из 16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36912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Жителей Месопотамии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представлении каких народов Земля – это гора, которую со всех сторон окружает море и которая держится на 12 колоннах?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3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11" name="Содержимое 5" descr="планета земля Записи с меткой планета земля Блог Чистой Воды…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38644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Пифагор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Ученый, который  первым предположил, что земля имеет форму шара?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4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Содержимое 3" descr="Философия Сократа, Платона, Аристотеля, ее значение для античной культуры и современности / Казахстанский агрегатор новостей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2564904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barkos.kz/_bd/118/11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11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Аристотель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5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Ученый, который  первым доказал, что земля имеет форму шара?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21506" name="AutoShape 2" descr="картинк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dmirix.ru/wp-content/uploads/2014/06/%D0%90%D1%80%D0%B8%D1%81%D1%82%D0%BE%D1%82%D0%B5%D0%BB%D1%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08920"/>
            <a:ext cx="3528392" cy="2457896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Аристотель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Кто считал, что вокруг неподвижной Земли вращаются восемь небесных сфер с неподвижно закрепленными небесными телами: планетами, Луной, Солнцем?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6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60032" y="51571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Система мира по Аристотелю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Picture 8" descr="http://bucharsky.ru/UserFiles/photos/4c5dad6d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3336371" cy="2664296"/>
          </a:xfrm>
          <a:prstGeom prst="rect">
            <a:avLst/>
          </a:prstGeom>
          <a:noFill/>
        </p:spPr>
      </p:pic>
      <p:pic>
        <p:nvPicPr>
          <p:cNvPr id="15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4" name="Лента лицом вниз 3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Девятая сфера – двигатель Вселенной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Что, по мнению Аристотеля, обеспечивает движение всех остальных  сфер?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7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23558" name="Picture 6" descr="http://www.kosmir.info/wp-content/uploads/2012/01/img-5tnj1o-300x3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4"/>
            <a:ext cx="2857500" cy="2857500"/>
          </a:xfrm>
          <a:prstGeom prst="rect">
            <a:avLst/>
          </a:prstGeom>
          <a:noFill/>
        </p:spPr>
      </p:pic>
      <p:pic>
        <p:nvPicPr>
          <p:cNvPr id="12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Аристарх Самосский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Какой древнегреческий ученый считал, что центром Вселенной является не Земля, а  Солнце?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8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24578" name="Picture 2" descr="http://litafor.ru/UserFiles/authors/preview/40d0ffc7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36096" y="2636912"/>
            <a:ext cx="2088232" cy="2831307"/>
          </a:xfrm>
          <a:prstGeom prst="rect">
            <a:avLst/>
          </a:prstGeom>
          <a:noFill/>
        </p:spPr>
      </p:pic>
      <p:pic>
        <p:nvPicPr>
          <p:cNvPr id="24582" name="Picture 6" descr="http://itishistory.ru/1i/images4/img55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68960"/>
            <a:ext cx="3810000" cy="2162176"/>
          </a:xfrm>
          <a:prstGeom prst="rect">
            <a:avLst/>
          </a:prstGeom>
          <a:noFill/>
        </p:spPr>
      </p:pic>
      <p:pic>
        <p:nvPicPr>
          <p:cNvPr id="12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9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Что, по мнению Птолемея, ограничивает Вселенную?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Сфера неподвижных звезд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11" name="Picture 2" descr="http://www.epochtimes.com.ua/upload/medialibrary/1a2/1a2bb741c62fb71821fd652de10108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92896"/>
            <a:ext cx="2880320" cy="2880320"/>
          </a:xfrm>
          <a:prstGeom prst="rect">
            <a:avLst/>
          </a:prstGeom>
          <a:noFill/>
        </p:spPr>
      </p:pic>
      <p:pic>
        <p:nvPicPr>
          <p:cNvPr id="10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Вопрос 10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Почему система мира Клавдия Птолемея господствовала в науке 13 веков?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Ответ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Позволяла определять и предсказывать расположение небесных тел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8" descr="http://barkos.kz/_bd/118/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32656"/>
            <a:ext cx="1549485" cy="1944216"/>
          </a:xfrm>
          <a:prstGeom prst="rect">
            <a:avLst/>
          </a:prstGeom>
          <a:noFill/>
        </p:spPr>
      </p:pic>
      <p:pic>
        <p:nvPicPr>
          <p:cNvPr id="12" name="Picture 2" descr="http://www.tepka.ru/prirodovedenie_5/28.jpg"/>
          <p:cNvPicPr>
            <a:picLocks noChangeAspect="1" noChangeArrowheads="1"/>
          </p:cNvPicPr>
          <p:nvPr/>
        </p:nvPicPr>
        <p:blipFill>
          <a:blip r:embed="rId4" cstate="print"/>
          <a:srcRect l="63333" t="2739" b="12337"/>
          <a:stretch>
            <a:fillRect/>
          </a:stretch>
        </p:blipFill>
        <p:spPr bwMode="auto">
          <a:xfrm>
            <a:off x="5580112" y="2492896"/>
            <a:ext cx="2160240" cy="304397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p:pic>
        <p:nvPicPr>
          <p:cNvPr id="9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694340"/>
            <a:ext cx="1331640" cy="1831006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rId6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556792"/>
            <a:ext cx="8892480" cy="11079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Загадочные цифры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2" name="Picture 4" descr="http://mihailovoschool.ucoz.ru/Image2/ZIF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3467"/>
            <a:ext cx="6912768" cy="921703"/>
          </a:xfrm>
          <a:prstGeom prst="rect">
            <a:avLst/>
          </a:prstGeom>
          <a:noFill/>
        </p:spPr>
      </p:pic>
      <p:pic>
        <p:nvPicPr>
          <p:cNvPr id="7174" name="Picture 6" descr="http://school-box.ru/images/stories/stati/zagadki-dlya-detey-s-chisl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39162"/>
            <a:ext cx="2830990" cy="2562046"/>
          </a:xfrm>
          <a:prstGeom prst="rect">
            <a:avLst/>
          </a:prstGeom>
          <a:noFill/>
        </p:spPr>
      </p:pic>
      <p:pic>
        <p:nvPicPr>
          <p:cNvPr id="8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098" y="2852936"/>
            <a:ext cx="2669564" cy="2736304"/>
          </a:xfrm>
          <a:prstGeom prst="rect">
            <a:avLst/>
          </a:prstGeom>
          <a:noFill/>
        </p:spPr>
      </p:pic>
      <p:pic>
        <p:nvPicPr>
          <p:cNvPr id="9" name="Picture 2" descr="http://poetree.ru/_bl/58/38633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68144" y="2852936"/>
            <a:ext cx="2736304" cy="2712124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88640"/>
          <a:ext cx="8712968" cy="653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83081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Вариант 1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Вариант 2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23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7.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Световые вспышки?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метеоры               В) кометы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спутники               Г) метеориты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7.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Космические тела, упавшие 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Землю?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метеориты           В) кометы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спутники               Г) метеоры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3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8.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Небольшие, неправильной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       формы небесные тела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       диаметром от 1 до десятков км.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метеоры               В) кометы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астероиды           Г) метеориты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8.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Название этих небесных тел 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      греческого означает «волосатая».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метеоры              В) астероиды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кометы                 Г) метеориты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94159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9.</a:t>
                      </a:r>
                      <a:r>
                        <a:rPr lang="ru-RU" b="1" dirty="0" smtClean="0"/>
                        <a:t>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 какой группе звезд по размеру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      относится Солнце?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гиганты                  В) карлики        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сверхгиганты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9.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К какой группе звезд по цвету  относится Солнце?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А) голубые                 В) желтые       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Б) белые                     Г) красные</a:t>
                      </a:r>
                    </a:p>
                    <a:p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Расстояние от Земли до Солнца</a:t>
            </a:r>
            <a:endParaRPr lang="ru-RU" sz="22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150 млн.км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1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0" name="Picture 2" descr="http://poetree.ru/_bl/58/3863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3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Количество звезд, которое можно увидеть невооружённым взглядом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6000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2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://poetree.ru/_bl/58/386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5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6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rgbClr val="92EAEE"/>
          </a:solidFill>
        </p:spPr>
      </p:pic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Скорость света</a:t>
            </a:r>
            <a:endParaRPr lang="ru-RU" sz="22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300 тыс.км/с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3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poetree.ru/_bl/58/386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5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6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Количество созвездий</a:t>
            </a:r>
            <a:endParaRPr lang="ru-RU" sz="22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88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4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poetree.ru/_bl/58/386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5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6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Температура внутри Солнца</a:t>
            </a:r>
            <a:endParaRPr lang="ru-RU" sz="220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 </a:t>
            </a:r>
            <a:r>
              <a:rPr lang="ru-RU" sz="2400" b="1" dirty="0" err="1" smtClean="0">
                <a:solidFill>
                  <a:srgbClr val="FFFF00"/>
                </a:solidFill>
              </a:rPr>
              <a:t>млн.°С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5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poetree.ru/_bl/58/386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4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5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109 раз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6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Диаметр Солнца больше диаметра Земли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http://poetree.ru/_bl/58/386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2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3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8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7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Количество планет Солнечной системы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http://poetree.ru/_bl/58/386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2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3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8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4,5 – 5 млрд.лет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Возраст Солнечной системы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http://poetree.ru/_bl/58/386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3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4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365 дней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9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Время обращения Земли вокруг Солнца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http://poetree.ru/_bl/58/386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3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pic>
        <p:nvPicPr>
          <p:cNvPr id="14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750 раз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Вопрос 10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9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Масса Солнца больше массы всех планет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http://img-fotki.yandex.ru/get/9474/56195015.41/0_b4dd2_183a050a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248054" cy="2304256"/>
          </a:xfrm>
          <a:prstGeom prst="rect">
            <a:avLst/>
          </a:prstGeom>
          <a:noFill/>
        </p:spPr>
      </p:pic>
      <p:pic>
        <p:nvPicPr>
          <p:cNvPr id="5122" name="Picture 2" descr="http://poetree.ru/_bl/58/3863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64088" y="2708920"/>
            <a:ext cx="2736304" cy="2712124"/>
          </a:xfrm>
          <a:prstGeom prst="rect">
            <a:avLst/>
          </a:prstGeom>
          <a:noFill/>
        </p:spPr>
      </p:pic>
      <p:pic>
        <p:nvPicPr>
          <p:cNvPr id="11" name="Picture 4" descr="http://img0.liveinternet.ru/images/attach/c/6/89/855/89855506_large_069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6216" y="0"/>
            <a:ext cx="2053865" cy="1844287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1196752"/>
          <a:ext cx="777686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66896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Вариант 1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90341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1В, 2В, 3Г, 4А, 5В, 6В, 7А, 8Б, 9В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90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Вариант 2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90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1В, 2В, 3Г, 4А, 5В, 6В, 7А, 8Б, 9В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37248" y="260648"/>
            <a:ext cx="4743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Взаимопроверка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DDBA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874640" cy="23037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404664"/>
            <a:ext cx="69847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 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 –</a:t>
            </a:r>
            <a:r>
              <a:rPr lang="en-US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финал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Гонка за лидером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08920"/>
            <a:ext cx="2634053" cy="2959609"/>
          </a:xfrm>
          <a:prstGeom prst="rect">
            <a:avLst/>
          </a:prstGeom>
          <a:noFill/>
        </p:spPr>
      </p:pic>
      <p:pic>
        <p:nvPicPr>
          <p:cNvPr id="8" name="Рисунок 7" descr="http://go3.imgsmail.ru/imgpreview?key=330703700f36c567&amp;mb=imgdb_preview_116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877272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284984"/>
            <a:ext cx="5112568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Итак, остались  </a:t>
            </a:r>
            <a:r>
              <a:rPr lang="ru-RU" b="1" dirty="0" smtClean="0">
                <a:solidFill>
                  <a:srgbClr val="FF00FF"/>
                </a:solidFill>
              </a:rPr>
              <a:t>2  финалиста</a:t>
            </a:r>
            <a:r>
              <a:rPr lang="ru-RU" b="1" dirty="0" smtClean="0"/>
              <a:t>. Именно они продолжат бороться за звание «Самый умный». Ведущий зачитывает вопросы, которые будут появляться на экране. За </a:t>
            </a:r>
            <a:r>
              <a:rPr lang="ru-RU" b="1" dirty="0" smtClean="0">
                <a:solidFill>
                  <a:srgbClr val="3333FF"/>
                </a:solidFill>
              </a:rPr>
              <a:t>1 </a:t>
            </a:r>
            <a:r>
              <a:rPr lang="ru-RU" b="1" dirty="0" smtClean="0">
                <a:solidFill>
                  <a:srgbClr val="0000CC"/>
                </a:solidFill>
              </a:rPr>
              <a:t>минуту</a:t>
            </a:r>
            <a:r>
              <a:rPr lang="ru-RU" b="1" dirty="0" smtClean="0"/>
              <a:t> участники игры должны ответить на как можно большее количество вопросов.  Вопросы можно пропускать, достаточно сказать ведущему </a:t>
            </a:r>
            <a:r>
              <a:rPr lang="ru-RU" b="1" dirty="0" smtClean="0">
                <a:solidFill>
                  <a:srgbClr val="C00000"/>
                </a:solidFill>
              </a:rPr>
              <a:t>«ДАЛЬШЕ».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116632"/>
            <a:ext cx="27671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финал</a:t>
            </a:r>
            <a:endParaRPr lang="ru-RU" sz="7200" dirty="0"/>
          </a:p>
        </p:txBody>
      </p:sp>
      <p:pic>
        <p:nvPicPr>
          <p:cNvPr id="4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082663" cy="3463665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043608" y="1916832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Вариант 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1043608" y="3933056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Вариант 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на Юпитере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11" name="Лента лицом вверх 10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Температура на этой планете около - 130°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Из различных частиц, камней, глыб, покрытых льдом, снегом, инеем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://go3.imgsmail.ru/imgpreview?key=330703700f36c567&amp;mb=imgdb_preview_116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Из чего состоят кольца Сатурна?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11" name="Лента лицом вверх 10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rgbClr val="47AAC5"/>
          </a:solidFill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solidFill>
            <a:srgbClr val="47AAC5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Красные, желтые, белые, голубые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3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10" name="Рисунок 9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Какие по цвету бывают звезды?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rgbClr val="47AAC5"/>
          </a:solidFill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4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Юпитер, Сатурн, Уран, Нептун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Назовите планеты – гиганты.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2" name="Лента лицом вверх 1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5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Нет. Газовый гигант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Можно ли приземлится на Юпитере? Почему?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6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«большая чаша»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Что  в переводе с греческого означает слово «кратер»?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7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Плутон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Какой объект Солнечной системы переведён  в 2006 г. в класс планет-карликов?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8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за 24 часа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10" name="Рисунок 9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 какое время Земля делает один оборот вокруг своей оси?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208912" cy="618630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4800" b="1" dirty="0" smtClean="0">
                <a:solidFill>
                  <a:srgbClr val="C00000"/>
                </a:solidFill>
              </a:rPr>
              <a:t>Дополнительные вопросы</a:t>
            </a:r>
          </a:p>
          <a:p>
            <a:pPr marL="457200" indent="-457200"/>
            <a:r>
              <a:rPr lang="ru-RU" sz="3200" b="1" dirty="0" smtClean="0">
                <a:solidFill>
                  <a:srgbClr val="C00000"/>
                </a:solidFill>
              </a:rPr>
              <a:t>10.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В каком направлении вращается Солнце?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</a:rPr>
              <a:t>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с запада на восток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11.</a:t>
            </a: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За какое время Меркурий делает один оборот вокруг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Солнца?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за 88 земных суток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12.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Что такое галактика?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скопление звезд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13.</a:t>
            </a: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Центр Солнечной системы?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Солнце</a:t>
            </a:r>
          </a:p>
          <a:p>
            <a:pPr marL="457200" indent="-457200"/>
            <a:r>
              <a:rPr lang="ru-RU" sz="3200" b="1" dirty="0" smtClean="0">
                <a:solidFill>
                  <a:srgbClr val="C00000"/>
                </a:solidFill>
              </a:rPr>
              <a:t>14. </a:t>
            </a:r>
            <a:r>
              <a:rPr lang="ru-RU" sz="2400" b="1" dirty="0" smtClean="0">
                <a:solidFill>
                  <a:srgbClr val="002060"/>
                </a:solidFill>
              </a:rPr>
              <a:t>За какое время Юпитер делает один оборот вокруг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</a:rPr>
              <a:t>         своей оси?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менее чем за 10 часов</a:t>
            </a:r>
          </a:p>
          <a:p>
            <a:endParaRPr lang="ru-RU" sz="20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08920"/>
            <a:ext cx="2130550" cy="1944216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DDBA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pic>
        <p:nvPicPr>
          <p:cNvPr id="3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5" name="Лента лицом вверх 4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9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из углекислого газа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Из какого газа в основном состоит атмосфера Марса?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10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Ю.А.Гагарин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Кто первым полетел в космос?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rgbClr val="FFD85B"/>
          </a:solidFill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11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Ответ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Сатурн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Самая необычная по внешнему виду планета?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rgbClr val="47AAC5"/>
          </a:solidFill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12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Венера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Эта планета по размерам лишь немного меньше Земли?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13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Метеоры сгорают в атмосфере, а метеориты падают на Землю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чем различие между метеорами и метеоритами?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0"/>
            <a:ext cx="9130141" cy="6847606"/>
          </a:xfrm>
          <a:prstGeom prst="rect">
            <a:avLst/>
          </a:prstGeom>
          <a:solidFill>
            <a:srgbClr val="47AAC5"/>
          </a:solidFill>
        </p:spPr>
      </p:pic>
      <p:pic>
        <p:nvPicPr>
          <p:cNvPr id="3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6" name="Рисунок 5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нта лицом вверх 6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14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FFD85B">
                  <a:shade val="30000"/>
                  <a:satMod val="115000"/>
                </a:srgbClr>
              </a:gs>
              <a:gs pos="50000">
                <a:srgbClr val="FFD85B">
                  <a:shade val="67500"/>
                  <a:satMod val="115000"/>
                </a:srgbClr>
              </a:gs>
              <a:gs pos="100000">
                <a:srgbClr val="FFD85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Из чего состоит хвост кометы?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rgbClr val="47AAC5">
                  <a:shade val="30000"/>
                  <a:satMod val="115000"/>
                </a:srgbClr>
              </a:gs>
              <a:gs pos="50000">
                <a:srgbClr val="47AAC5">
                  <a:shade val="67500"/>
                  <a:satMod val="115000"/>
                </a:srgbClr>
              </a:gs>
              <a:gs pos="100000">
                <a:srgbClr val="47AAC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Из газов и мелкой пыли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на Сатурне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2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10" name="Лента лицом вверх 9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1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Рисунок 10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Температура на этой планете приближается к - 170°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solidFill>
            <a:srgbClr val="274FA9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2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Из льда, замёрзших газов, твердых частичек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 чего состоит ядро кометы?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6" name="Лента лицом вниз 5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Карлики, гиганты, сверхгиганты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3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Какие по размерам бывают звезды?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edsovet.su/_ld/451/9566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9" y="10394"/>
            <a:ext cx="9130141" cy="6847606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48680"/>
            <a:ext cx="3456384" cy="612648"/>
          </a:xfrm>
          <a:prstGeom prst="ribbon2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Вопрос 4</a:t>
            </a:r>
            <a:endParaRPr lang="ru-RU" sz="27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4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634053" cy="2959609"/>
          </a:xfrm>
          <a:prstGeom prst="rect">
            <a:avLst/>
          </a:prstGeom>
          <a:noFill/>
        </p:spPr>
      </p:pic>
      <p:sp>
        <p:nvSpPr>
          <p:cNvPr id="7" name="Лента лицом вниз 6"/>
          <p:cNvSpPr/>
          <p:nvPr/>
        </p:nvSpPr>
        <p:spPr>
          <a:xfrm>
            <a:off x="755576" y="3501008"/>
            <a:ext cx="3600400" cy="612648"/>
          </a:xfrm>
          <a:prstGeom prst="ribb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36510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Меркурий, Венера, Земля, Марс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go3.imgsmail.ru/imgpreview?key=330703700f36c567&amp;mb=imgdb_preview_11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7"/>
            <a:ext cx="18646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6408712" cy="864096"/>
          </a:xfrm>
          <a:prstGeom prst="roundRect">
            <a:avLst/>
          </a:prstGeom>
          <a:gradFill flip="none" rotWithShape="1">
            <a:gsLst>
              <a:gs pos="0">
                <a:srgbClr val="274FA9">
                  <a:shade val="30000"/>
                  <a:satMod val="115000"/>
                </a:srgbClr>
              </a:gs>
              <a:gs pos="50000">
                <a:srgbClr val="274FA9">
                  <a:shade val="67500"/>
                  <a:satMod val="115000"/>
                </a:srgbClr>
              </a:gs>
              <a:gs pos="100000">
                <a:srgbClr val="274FA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Перечислите планеты земной группы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364264"/>
            <a:ext cx="1043608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 flipH="1">
            <a:off x="7092280" y="6364264"/>
            <a:ext cx="1008112" cy="49373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2330</Words>
  <Application>Microsoft Office PowerPoint</Application>
  <PresentationFormat>Экран (4:3)</PresentationFormat>
  <Paragraphs>549</Paragraphs>
  <Slides>113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113</vt:i4>
      </vt:variant>
    </vt:vector>
  </HeadingPairs>
  <TitlesOfParts>
    <vt:vector size="1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275</cp:revision>
  <dcterms:created xsi:type="dcterms:W3CDTF">2015-10-23T15:26:42Z</dcterms:created>
  <dcterms:modified xsi:type="dcterms:W3CDTF">2016-01-27T05:47:43Z</dcterms:modified>
</cp:coreProperties>
</file>