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6" r:id="rId3"/>
    <p:sldId id="258" r:id="rId4"/>
    <p:sldId id="260" r:id="rId5"/>
    <p:sldId id="261" r:id="rId6"/>
    <p:sldId id="263" r:id="rId7"/>
    <p:sldId id="265" r:id="rId8"/>
    <p:sldId id="278" r:id="rId9"/>
    <p:sldId id="277" r:id="rId10"/>
    <p:sldId id="262" r:id="rId11"/>
    <p:sldId id="274" r:id="rId12"/>
    <p:sldId id="267" r:id="rId13"/>
    <p:sldId id="279" r:id="rId14"/>
    <p:sldId id="266" r:id="rId15"/>
    <p:sldId id="280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89264" autoAdjust="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D6EF0-AE82-4E92-9B43-4BDEA6FAB4EB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3A6EC-03DD-41DC-B494-CDEC42DEAB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75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Зима прекрасное время года, когда можно гулять, кататься на лыжах, санках и коньках, лепить снеговиков, играть в хоккей!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dirty="0" smtClean="0"/>
              <a:t>Ответы: лыжи;</a:t>
            </a:r>
            <a:r>
              <a:rPr lang="ru-RU" baseline="0" dirty="0" smtClean="0"/>
              <a:t> санки; коньки; лыжник.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Подача команд, указаний и распоряжений учителя производится при низкой температуре и их повторения должны быть сведены до минимума.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Важно ценить время занятий!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Слушайте внимательно и соблюдайте правила эстафет и подвижных игр, о которых сообщает учитель.</a:t>
            </a:r>
            <a:endParaRPr lang="ru-RU" sz="120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Самостоятельный выход из строя при передвижении по лыжне и самостоятельные катания  строго воспрещаются!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При спуске с горы не выставлять палки перед собой, иначе в случае падения можно на них наткнуться. Можно получить травму самому или нанести травму другому, если при потере равновесия, ты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машешь палками, </a:t>
            </a: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падаешь вперёд или назад,</a:t>
            </a:r>
            <a:r>
              <a:rPr lang="ru-RU" sz="120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если не соблюдаешь интервал при спуске с горы.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	Если упал, запомни,</a:t>
            </a:r>
            <a:r>
              <a:rPr lang="ru-RU" baseline="0" dirty="0" smtClean="0"/>
              <a:t> как </a:t>
            </a:r>
            <a:r>
              <a:rPr lang="ru-RU" baseline="0" smtClean="0"/>
              <a:t>правильно уметь подняться</a:t>
            </a:r>
            <a:r>
              <a:rPr lang="ru-RU" baseline="0" dirty="0" smtClean="0"/>
              <a:t>!</a:t>
            </a:r>
          </a:p>
          <a:p>
            <a:r>
              <a:rPr lang="ru-RU" baseline="0" dirty="0" smtClean="0"/>
              <a:t>	Во время лыжных гонок, на соревнованиях существуют правила обгона. Если ты их не соблюдаешь, тебя могут дисквалифицировать, снять с соревнований!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Если во время занятий (соревнований), вы по какой-либо причине почувствовали себя плохо, то обязательно   скажите  об этом  учителю.</a:t>
            </a: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 Никогда не растирайте обмороженные участки тела снегом!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Ответы: в строю лыжи держим в правой руке, палки в левой – «мама  держит лыжи в левой руке»; интервал при спуске с горы 30 м – дети спускаются</a:t>
            </a:r>
            <a:r>
              <a:rPr lang="ru-RU" baseline="0" dirty="0" smtClean="0"/>
              <a:t> рядом друг с другом</a:t>
            </a:r>
            <a:r>
              <a:rPr lang="ru-RU" dirty="0" smtClean="0"/>
              <a:t>; интервал при передвижении по лыжне 3-4 метра</a:t>
            </a:r>
            <a:r>
              <a:rPr lang="ru-RU" baseline="0" dirty="0" smtClean="0"/>
              <a:t> -  «катятся лыжа в лыжу»</a:t>
            </a:r>
            <a:r>
              <a:rPr lang="ru-RU" dirty="0" smtClean="0"/>
              <a:t>; при падении палки вперед не выставляем, падаем в  сторону,</a:t>
            </a:r>
            <a:r>
              <a:rPr lang="ru-RU" baseline="0" dirty="0" smtClean="0"/>
              <a:t> а не вперед; «Маша ловит ртом снежинки» - может простудиться!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Ответы: сноуборд; лыжи; снег; санки; клюшка; биатлон; рукавички.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Лыжи появились очень давно, там, где жил человек в условиях снежной зимы. Охотники часто оставались без добычи зимой, пока не заметили, что нога не проваливается в снег, если наступить на большой кусок коры дерева. Это помогло людям изобрести лыжи.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Народы Севера сначала использовали ступающие лыжи различной формы – круглые, овальные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ракетообразные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- СНЕГОСТУПЫ. Лыжи обтягивали шкурой лося, оленя и нерпы с коротким ворсом, расположенным назад, что позволяло избежать проскальзывания назад при подъеме в гору. На лыжах люди ходили на охоту, в соседние поселения и съезжали с гор.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Вплоть до 30-х годов ХХ  века специальной лыжной обуви  не  существовало, лыжи просто привязывались к зимней обуви (валенкам). Затем появились специальные лыжные  ботинки и жесткие крепления.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Во время передвижения на лыжах работают все крупные мышцы, увеличивается интенсивность работы сердца и легких, при увеличении кровообращения происходит энергичный обмен веществ в организме, что способствует  закаливанию организма.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Занятия лыжной подготовкой развивают смелость, настойчивость, решительность, формируют выдержку и дисциплинированность, приучают преодолевать трудности и препятствия.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Одежда лыжника должна быть легкой, удобной, не стеснять движения защищать от холода и ветра, хорошо впитывать влагу. Одежда и обувь должны быть подобраны по размеру. Во избежание потертостей и переохлаждения и травм, одежда и обувь не должны быть слишком свободными и тесными. Комплект лыжника: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шапочка, закрывающая уши и лоб;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ветрозащитная куртка с высоким воротом или капюшоном;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- 2 пары перчаток или рукавиц (варежки);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влагонепроницаемые брюки или комбинезон;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носки хлопчатобумажные и шерстяные. 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Лыжи нужно подобрать по росту  - ваш рост плюс 20-25 см.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Лыжные палки подбирают так,  чтобы их ручки находились на уровне вашего плеча. 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Лыжи  состоят из следующих основных частей: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НОСОК – передняя заостренная и загнутая вверх часть лыжи.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КОЛОДКА – утолщенная средняя часть лыжи, на которую ставится крепление.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ПЯТКА  - задняя часть лыжи, слегка закругленная и изогнутая вверх.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СКОЛЬЗЯЩАЯ ПОВЕРХНОСТЬ  - с направляющим желобком, внутренним и наружным ребрами.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Изготавливают лыжи из деревянных и синтетических материалов.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Лыжная палка состоит из: СТЕРЖНЯ, ТЕМЛЯКА (петля для руки), РУКОЯТКИ и НАКОНЕЧНИКА (кольцо или «лапка»).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Современные лыжные палки изготавливают из композиционного материала на основе угле волокна и сплавов легких металлов, что позволяет им быть легкими и упругими.  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Лыжный спорт – один из самых массовых и привлекательных видов спорта. В настоящее время проводятся соревнования: по лыжным гонкам, биатлону, прыжкам с трамплина, горным лыжам, лыжному двоеборью и фристайлу. В каждом из этих видов спорта – разные лыжи. Все эти виды включены в программу Белой Олимпиады.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В программу зимних Олимпийских Игр включены и другие зимние виды спорта: бобслей, санный спорт, кёрлинг, скелетон, хоккей, сноуборд, фигурное катание, конькобежный спорт, шорт-трек.</a:t>
            </a:r>
            <a:endParaRPr lang="ru-RU" sz="1200" u="sng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lvl="0" indent="-514350" algn="l">
              <a:lnSpc>
                <a:spcPct val="80000"/>
              </a:lnSpc>
              <a:buFont typeface="Wingdings" pitchFamily="2" charset="2"/>
              <a:buNone/>
            </a:pPr>
            <a:r>
              <a:rPr lang="ru-RU" b="0" dirty="0" smtClean="0">
                <a:solidFill>
                  <a:schemeClr val="bg2">
                    <a:lumMod val="25000"/>
                  </a:schemeClr>
                </a:solidFill>
              </a:rPr>
              <a:t>	Лыжи хранят в специальных стеллажах – пирамидах или специальных чехлах с жесткой фиксацией концов,</a:t>
            </a:r>
            <a:r>
              <a:rPr lang="ru-RU" b="0" baseline="0" dirty="0" smtClean="0">
                <a:solidFill>
                  <a:schemeClr val="bg2">
                    <a:lumMod val="25000"/>
                  </a:schemeClr>
                </a:solidFill>
              </a:rPr>
              <a:t> которые скрепляются специальными скобами, резинками или липучками.</a:t>
            </a:r>
          </a:p>
          <a:p>
            <a:pPr marL="514350" lvl="0" indent="-514350" algn="l">
              <a:lnSpc>
                <a:spcPct val="80000"/>
              </a:lnSpc>
              <a:buFont typeface="Wingdings" pitchFamily="2" charset="2"/>
              <a:buNone/>
            </a:pPr>
            <a:r>
              <a:rPr lang="ru-RU" b="0" baseline="0" dirty="0" smtClean="0">
                <a:solidFill>
                  <a:schemeClr val="bg2">
                    <a:lumMod val="25000"/>
                  </a:schemeClr>
                </a:solidFill>
              </a:rPr>
              <a:t>	Переноску лыж можно осуществлять на плече, под рукой и вертикально. При передвижении по школе и в строю до места занятий лыжи переносим строго вертикально, палки острием вниз.</a:t>
            </a:r>
            <a:endParaRPr lang="ru-RU" b="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3A6EC-03DD-41DC-B494-CDEC42DEAB7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3935B7-EA43-46A4-AFFC-F69F5F792B99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DADB7F-08EA-4520-B0EB-9AB02DE26E1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gif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3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1.jpeg"/><Relationship Id="rId7" Type="http://schemas.openxmlformats.org/officeDocument/2006/relationships/image" Target="../media/image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10" Type="http://schemas.openxmlformats.org/officeDocument/2006/relationships/image" Target="../media/image57.gif"/><Relationship Id="rId4" Type="http://schemas.openxmlformats.org/officeDocument/2006/relationships/image" Target="../media/image52.jpeg"/><Relationship Id="rId9" Type="http://schemas.openxmlformats.org/officeDocument/2006/relationships/image" Target="../media/image5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3.gif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jpeg"/><Relationship Id="rId5" Type="http://schemas.openxmlformats.org/officeDocument/2006/relationships/image" Target="../media/image3.gif"/><Relationship Id="rId10" Type="http://schemas.openxmlformats.org/officeDocument/2006/relationships/image" Target="../media/image19.jpeg"/><Relationship Id="rId4" Type="http://schemas.openxmlformats.org/officeDocument/2006/relationships/image" Target="../media/image14.jpe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38.jpeg"/><Relationship Id="rId5" Type="http://schemas.openxmlformats.org/officeDocument/2006/relationships/image" Target="../media/image32.jpeg"/><Relationship Id="rId10" Type="http://schemas.openxmlformats.org/officeDocument/2006/relationships/image" Target="../media/image37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7707632" cy="923528"/>
          </a:xfrm>
        </p:spPr>
        <p:txBody>
          <a:bodyPr/>
          <a:lstStyle/>
          <a:p>
            <a:pPr algn="ctr"/>
            <a:r>
              <a:rPr lang="ru-RU" dirty="0" smtClean="0"/>
              <a:t>Лыжная  подготовка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2132856"/>
            <a:ext cx="3096344" cy="79208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3200" b="1" dirty="0" smtClean="0"/>
              <a:t>Урок - презентация</a:t>
            </a:r>
          </a:p>
          <a:p>
            <a:pPr algn="ctr"/>
            <a:r>
              <a:rPr lang="ru-RU" sz="3200" b="1" dirty="0" smtClean="0"/>
              <a:t>1-2 класс</a:t>
            </a:r>
          </a:p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69269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764704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Государственное бюджетное образовательное учреждение средняя общеобразовательная школа № 1852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71800" y="5301208"/>
            <a:ext cx="57241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/>
              <a:t>Составитель:  Соколова Ю.Г.</a:t>
            </a:r>
          </a:p>
          <a:p>
            <a:pPr algn="r"/>
            <a:r>
              <a:rPr lang="ru-RU" b="1" dirty="0" smtClean="0"/>
              <a:t>учитель физической культуры </a:t>
            </a:r>
          </a:p>
          <a:p>
            <a:pPr algn="r"/>
            <a:r>
              <a:rPr lang="ru-RU" b="1" dirty="0" smtClean="0"/>
              <a:t>высшей квалификационной категории </a:t>
            </a:r>
            <a:endParaRPr lang="ru-RU" b="1" dirty="0"/>
          </a:p>
        </p:txBody>
      </p:sp>
      <p:pic>
        <p:nvPicPr>
          <p:cNvPr id="12" name="Рисунок 11" descr="C:\Users\343_2\Pictures\фото физ=ра\лыжи 3 кл\IMG_08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852936"/>
            <a:ext cx="53464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сне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68" y="2924944"/>
            <a:ext cx="4437892" cy="2297989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переноска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3124" y="4365104"/>
            <a:ext cx="2949774" cy="181623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на уроках лыжной подготовки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Рисунок 4" descr="перенос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284984"/>
            <a:ext cx="1270800" cy="303297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843808" y="1628800"/>
            <a:ext cx="5832648" cy="14957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0000"/>
              </a:lnSpc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ПРАВИЛО № </a:t>
            </a:r>
            <a:r>
              <a:rPr lang="ru-RU" sz="2400" b="1" dirty="0" smtClean="0">
                <a:solidFill>
                  <a:srgbClr val="C00000"/>
                </a:solidFill>
              </a:rPr>
              <a:t>1 </a:t>
            </a:r>
            <a:r>
              <a:rPr lang="ru-RU" sz="2400" b="1" dirty="0" smtClean="0">
                <a:solidFill>
                  <a:srgbClr val="002060"/>
                </a:solidFill>
              </a:rPr>
              <a:t>«Хранение»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Бережно относись к своему лыжному инвентарю! 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Проверяй до занятий исправность своего лыжного инвентаря и формы одежды!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Правильно храни лыжи!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62373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ХРАНЕНИЕ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36096" y="6237312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ПЕРЕНОСКА</a:t>
            </a:r>
            <a:endParaRPr lang="ru-RU" b="1" dirty="0"/>
          </a:p>
        </p:txBody>
      </p:sp>
      <p:pic>
        <p:nvPicPr>
          <p:cNvPr id="12" name="Рисунок 11" descr="хранение лыж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933056"/>
            <a:ext cx="1934096" cy="2029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хранение лыж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3040" y="1556792"/>
            <a:ext cx="216024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снег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4725144"/>
            <a:ext cx="2195852" cy="146409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355976" y="3212976"/>
            <a:ext cx="4320480" cy="105259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8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ПРАВИЛО № </a:t>
            </a:r>
            <a:r>
              <a:rPr lang="ru-RU" sz="2400" b="1" dirty="0" smtClean="0">
                <a:solidFill>
                  <a:srgbClr val="C00000"/>
                </a:solidFill>
              </a:rPr>
              <a:t>2 </a:t>
            </a:r>
            <a:r>
              <a:rPr lang="ru-RU" sz="2400" b="1" dirty="0" smtClean="0">
                <a:solidFill>
                  <a:srgbClr val="002060"/>
                </a:solidFill>
              </a:rPr>
              <a:t>«Переноска»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Переноска лыж в строю – строго вертикально, палки остриём вниз!</a:t>
            </a:r>
          </a:p>
        </p:txBody>
      </p:sp>
      <p:pic>
        <p:nvPicPr>
          <p:cNvPr id="11" name="Рисунок 10" descr="svyazka_d_lyzh_b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37732" y="3140968"/>
            <a:ext cx="612221" cy="43204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на уроках лыжной подготовки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23728" y="1628800"/>
            <a:ext cx="6552728" cy="1296144"/>
          </a:xfr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514350" indent="-514350" algn="just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ПРАВИЛО № </a:t>
            </a:r>
            <a:r>
              <a:rPr lang="ru-RU" sz="2400" b="1" dirty="0" smtClean="0">
                <a:solidFill>
                  <a:srgbClr val="C00000"/>
                </a:solidFill>
              </a:rPr>
              <a:t>3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«Поведение»</a:t>
            </a:r>
          </a:p>
          <a:p>
            <a:pPr marL="514350" indent="-514350" algn="just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	Соблюдать дисциплину, всегда видеть и слышать учителя!!!</a:t>
            </a:r>
          </a:p>
          <a:p>
            <a:pPr marL="514350" indent="-514350" algn="ctr">
              <a:lnSpc>
                <a:spcPct val="80000"/>
              </a:lnSpc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«Больше  дела - меньше  слов!»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3284984"/>
            <a:ext cx="8136904" cy="10801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vert="horz">
            <a:normAutofit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ПРАВИЛО №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«На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лыжне»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	</a:t>
            </a:r>
            <a:r>
              <a:rPr lang="ru-RU" b="1" dirty="0" smtClean="0">
                <a:solidFill>
                  <a:srgbClr val="002060"/>
                </a:solidFill>
              </a:rPr>
              <a:t>Передвигаться по лыжне необходимо строго друг за другом, сохранять при этом интервал 3—4 м. </a:t>
            </a:r>
          </a:p>
          <a:p>
            <a:pPr marL="514350" indent="-514350" algn="just">
              <a:lnSpc>
                <a:spcPct val="8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	</a:t>
            </a:r>
            <a:endParaRPr lang="ru-RU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lvl="0" indent="-514350" algn="just">
              <a:lnSpc>
                <a:spcPct val="80000"/>
              </a:lnSpc>
            </a:pPr>
            <a:endParaRPr lang="ru-RU" sz="21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514350" lvl="0" indent="-514350" algn="just">
              <a:lnSpc>
                <a:spcPct val="80000"/>
              </a:lnSpc>
            </a:pPr>
            <a:endParaRPr lang="ru-RU" sz="2100" b="1" dirty="0" smtClean="0"/>
          </a:p>
          <a:p>
            <a:pPr marL="514350" marR="0" lvl="0" indent="-51435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600" b="1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Рисунок 6" descr="лыжник 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4653136"/>
            <a:ext cx="3240360" cy="1770894"/>
          </a:xfrm>
          <a:prstGeom prst="rect">
            <a:avLst/>
          </a:prstGeom>
        </p:spPr>
      </p:pic>
      <p:pic>
        <p:nvPicPr>
          <p:cNvPr id="8" name="Рисунок 7" descr="лыжник 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4653136"/>
            <a:ext cx="3162222" cy="1728191"/>
          </a:xfrm>
          <a:prstGeom prst="rect">
            <a:avLst/>
          </a:prstGeom>
        </p:spPr>
      </p:pic>
      <p:cxnSp>
        <p:nvCxnSpPr>
          <p:cNvPr id="10" name="Прямая со стрелкой 9"/>
          <p:cNvCxnSpPr/>
          <p:nvPr/>
        </p:nvCxnSpPr>
        <p:spPr>
          <a:xfrm>
            <a:off x="2483768" y="6525344"/>
            <a:ext cx="3528392" cy="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59492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3-4</a:t>
            </a:r>
            <a:r>
              <a:rPr lang="ru-RU" b="1" dirty="0" smtClean="0"/>
              <a:t>  метра</a:t>
            </a:r>
            <a:endParaRPr lang="ru-RU" b="1" dirty="0"/>
          </a:p>
        </p:txBody>
      </p:sp>
      <p:pic>
        <p:nvPicPr>
          <p:cNvPr id="17" name="Рисунок 16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725144"/>
            <a:ext cx="3168352" cy="1640607"/>
          </a:xfrm>
          <a:prstGeom prst="rect">
            <a:avLst/>
          </a:prstGeom>
        </p:spPr>
      </p:pic>
      <p:pic>
        <p:nvPicPr>
          <p:cNvPr id="18" name="Рисунок 17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4653136"/>
            <a:ext cx="3198435" cy="1656184"/>
          </a:xfrm>
          <a:prstGeom prst="rect">
            <a:avLst/>
          </a:prstGeom>
        </p:spPr>
      </p:pic>
      <p:pic>
        <p:nvPicPr>
          <p:cNvPr id="19" name="Рисунок 18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1440161" cy="1118653"/>
          </a:xfrm>
          <a:prstGeom prst="rect">
            <a:avLst/>
          </a:prstGeom>
        </p:spPr>
      </p:pic>
      <p:pic>
        <p:nvPicPr>
          <p:cNvPr id="15" name="Рисунок 14" descr="снежок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1844825"/>
            <a:ext cx="955607" cy="504056"/>
          </a:xfrm>
          <a:prstGeom prst="rect">
            <a:avLst/>
          </a:prstGeom>
        </p:spPr>
      </p:pic>
      <p:pic>
        <p:nvPicPr>
          <p:cNvPr id="20" name="Рисунок 19" descr="снежок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2060848"/>
            <a:ext cx="819494" cy="77266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на уроках лыжной подготовки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31840" y="4509120"/>
            <a:ext cx="5760640" cy="1717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ПРАВИЛО </a:t>
            </a:r>
            <a:r>
              <a:rPr lang="ru-RU" sz="2400" b="1" dirty="0" smtClean="0">
                <a:solidFill>
                  <a:srgbClr val="C00000"/>
                </a:solidFill>
              </a:rPr>
              <a:t>5  </a:t>
            </a: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«Спуск»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Спуск производить строго друг за другом,  сохранять при этом интервал – не менее 30 м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выставлять палки вперед перед собой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Не останавливаться у подножия горы</a:t>
            </a:r>
          </a:p>
          <a:p>
            <a:pPr marL="514350" indent="-514350">
              <a:lnSpc>
                <a:spcPct val="80000"/>
              </a:lnSpc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22" name="Рисунок 21" descr="пад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286988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204864"/>
            <a:ext cx="2448272" cy="1656184"/>
          </a:xfrm>
          <a:prstGeom prst="rect">
            <a:avLst/>
          </a:prstGeom>
        </p:spPr>
      </p:pic>
      <p:pic>
        <p:nvPicPr>
          <p:cNvPr id="30" name="Рисунок 29" descr="спуск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7" y="1844824"/>
            <a:ext cx="5677112" cy="1944216"/>
          </a:xfrm>
          <a:prstGeom prst="rect">
            <a:avLst/>
          </a:prstGeom>
        </p:spPr>
      </p:pic>
      <p:cxnSp>
        <p:nvCxnSpPr>
          <p:cNvPr id="35" name="Прямая со стрелкой 34"/>
          <p:cNvCxnSpPr/>
          <p:nvPr/>
        </p:nvCxnSpPr>
        <p:spPr>
          <a:xfrm>
            <a:off x="4572000" y="3861048"/>
            <a:ext cx="2808312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716016" y="3861048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30  метров</a:t>
            </a:r>
            <a:endParaRPr lang="ru-RU" sz="2400" b="1" dirty="0"/>
          </a:p>
        </p:txBody>
      </p:sp>
      <p:pic>
        <p:nvPicPr>
          <p:cNvPr id="44" name="Рисунок 43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1700808"/>
            <a:ext cx="3888432" cy="2013472"/>
          </a:xfrm>
          <a:prstGeom prst="rect">
            <a:avLst/>
          </a:prstGeom>
        </p:spPr>
      </p:pic>
      <p:pic>
        <p:nvPicPr>
          <p:cNvPr id="23" name="Рисунок 22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907641"/>
            <a:ext cx="2592288" cy="17536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Правила безопасного поведения на уроках лыжной подготовки</a:t>
            </a:r>
            <a:endParaRPr lang="ru-RU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Содержимое 6" descr="падение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988840"/>
            <a:ext cx="1464014" cy="4419491"/>
          </a:xfrm>
          <a:prstGeom prst="rect">
            <a:avLst/>
          </a:prstGeom>
        </p:spPr>
      </p:pic>
      <p:pic>
        <p:nvPicPr>
          <p:cNvPr id="9" name="Рисунок 8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5" y="2276872"/>
            <a:ext cx="1390625" cy="7200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627784" y="3573016"/>
            <a:ext cx="6048672" cy="83099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ПРАВИЛО № </a:t>
            </a:r>
            <a:r>
              <a:rPr lang="ru-RU" sz="2400" b="1" dirty="0" smtClean="0">
                <a:solidFill>
                  <a:srgbClr val="C00000"/>
                </a:solidFill>
              </a:rPr>
              <a:t>6 </a:t>
            </a:r>
            <a:r>
              <a:rPr lang="ru-RU" sz="2400" b="1" dirty="0" smtClean="0">
                <a:solidFill>
                  <a:srgbClr val="002060"/>
                </a:solidFill>
              </a:rPr>
              <a:t>«Падение»</a:t>
            </a:r>
          </a:p>
          <a:p>
            <a:pPr marL="514350" lvl="0" indent="-514350" algn="just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	Не падать вперёд или назад, только на бок в сторону склона!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060848"/>
            <a:ext cx="5112568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Если упал, перекатись на бок или спину в сторону от лыжни, поставь лыжи параллельно с одной стороны от себя на снег, встань на колени и поднимись.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важно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83768" y="2204864"/>
            <a:ext cx="908720" cy="90872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27784" y="4653137"/>
            <a:ext cx="6048672" cy="1717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514350" lvl="0" indent="-514350" algn="just">
              <a:lnSpc>
                <a:spcPct val="8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ПРАВИЛО № </a:t>
            </a:r>
            <a:r>
              <a:rPr lang="ru-RU" sz="2400" b="1" dirty="0" smtClean="0">
                <a:solidFill>
                  <a:srgbClr val="C00000"/>
                </a:solidFill>
              </a:rPr>
              <a:t>7 </a:t>
            </a:r>
            <a:r>
              <a:rPr lang="ru-RU" sz="2400" b="1" dirty="0" smtClean="0">
                <a:solidFill>
                  <a:srgbClr val="002060"/>
                </a:solidFill>
              </a:rPr>
              <a:t>«Обгон»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Упал 	– уступи лыжню! Отойди в сторону.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При обгоне 	соперника нельзя толкаться  и задерживать его!</a:t>
            </a:r>
          </a:p>
          <a:p>
            <a:pPr lvl="0" algn="just">
              <a:buFont typeface="Wingdings" pitchFamily="2" charset="2"/>
              <a:buChar char="v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 Догнал, громко скажи : «Лыжню!»</a:t>
            </a:r>
          </a:p>
          <a:p>
            <a:pPr marL="514350" lvl="0" indent="-514350" algn="just">
              <a:lnSpc>
                <a:spcPct val="80000"/>
              </a:lnSpc>
              <a:buNone/>
            </a:pPr>
            <a:endParaRPr lang="ru-RU" b="1" dirty="0" smtClean="0">
              <a:solidFill>
                <a:schemeClr val="tx2"/>
              </a:solidFill>
            </a:endParaRPr>
          </a:p>
        </p:txBody>
      </p:sp>
      <p:pic>
        <p:nvPicPr>
          <p:cNvPr id="10" name="Рисунок 9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3356992"/>
            <a:ext cx="1390625" cy="720080"/>
          </a:xfrm>
          <a:prstGeom prst="rect">
            <a:avLst/>
          </a:prstGeom>
        </p:spPr>
      </p:pic>
      <p:pic>
        <p:nvPicPr>
          <p:cNvPr id="16" name="Рисунок 15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437112"/>
            <a:ext cx="1390625" cy="720080"/>
          </a:xfrm>
          <a:prstGeom prst="rect">
            <a:avLst/>
          </a:prstGeom>
        </p:spPr>
      </p:pic>
      <p:pic>
        <p:nvPicPr>
          <p:cNvPr id="17" name="Рисунок 16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5373216"/>
            <a:ext cx="1390625" cy="7200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 descr="п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1844824"/>
            <a:ext cx="23777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падение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509120"/>
            <a:ext cx="3400847" cy="1878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пуск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1700808"/>
            <a:ext cx="3384376" cy="25382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маш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52319" y="4509120"/>
            <a:ext cx="143772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293496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Найди ошибки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8" name="Рисунок 17" descr="снег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23928" y="1772816"/>
            <a:ext cx="4867184" cy="2520280"/>
          </a:xfrm>
          <a:prstGeom prst="rect">
            <a:avLst/>
          </a:prstGeom>
        </p:spPr>
      </p:pic>
      <p:pic>
        <p:nvPicPr>
          <p:cNvPr id="8" name="Рисунок 7" descr="снег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99992" y="4293096"/>
            <a:ext cx="4131422" cy="2139295"/>
          </a:xfrm>
          <a:prstGeom prst="rect">
            <a:avLst/>
          </a:prstGeom>
        </p:spPr>
      </p:pic>
      <p:pic>
        <p:nvPicPr>
          <p:cNvPr id="10" name="Рисунок 9" descr="постро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2377740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лыжня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3861048"/>
            <a:ext cx="3432381" cy="2574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Рисунок 12" descr="лыжник 7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67944" y="4869160"/>
            <a:ext cx="1339385" cy="982216"/>
          </a:xfrm>
          <a:prstGeom prst="rect">
            <a:avLst/>
          </a:prstGeom>
        </p:spPr>
      </p:pic>
      <p:pic>
        <p:nvPicPr>
          <p:cNvPr id="16" name="Рисунок 15" descr="лыжник 8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779912" y="5517232"/>
            <a:ext cx="1257300" cy="81915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7056784" cy="78296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Закончи стихотворения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1412776"/>
            <a:ext cx="3096344" cy="92333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 на вид – одна доска,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Но зато названьем горд,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Он зовется…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40152" y="1340768"/>
            <a:ext cx="280831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Два березовых коня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По снегам несут меня.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Кони эти рыжи,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 зовут их ...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564904"/>
            <a:ext cx="381642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Он пришел нежданно,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Удивил нас всех.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Для ребят желанный 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Белый, белый …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924944"/>
            <a:ext cx="4032448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Взял дубовых два бруска,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Два железных полозка.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На бруски набил я планки,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Дайте снег!      Готовы ...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933057"/>
            <a:ext cx="3816424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Этой палкой бей смелее,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Чтоб удар был, как из пушки,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Эта палка – для хоккея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 она зовется ...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8024" y="4437112"/>
            <a:ext cx="4104456" cy="1754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Вдруг отточенным движеньем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Хвать винтовки – и стрелять!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Бьют прицельно по мишеням,–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Раз, другой, четыре, пять.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И помчались под уклон.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Что же это? ...</a:t>
            </a:r>
            <a:endParaRPr lang="ru-RU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9552" y="5373216"/>
            <a:ext cx="388843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Едва повеяло зимой,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Они всегда-всегда со мной.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Согреют две сестрички,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Зовут их…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снег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42" y="1340768"/>
            <a:ext cx="9065758" cy="4694347"/>
          </a:xfrm>
          <a:prstGeom prst="rect">
            <a:avLst/>
          </a:prstGeom>
        </p:spPr>
      </p:pic>
      <p:pic>
        <p:nvPicPr>
          <p:cNvPr id="16" name="Рисунок 15" descr="3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196752"/>
            <a:ext cx="1584176" cy="114060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дет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1268760"/>
            <a:ext cx="5082845" cy="3631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9552" y="1241376"/>
            <a:ext cx="2952328" cy="561662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Ветхая избушка</a:t>
            </a:r>
          </a:p>
          <a:p>
            <a:pPr>
              <a:buNone/>
            </a:pPr>
            <a:r>
              <a:rPr lang="ru-RU" b="1" dirty="0" smtClean="0"/>
              <a:t>Вся в снегу стоит.</a:t>
            </a:r>
          </a:p>
          <a:p>
            <a:pPr>
              <a:buNone/>
            </a:pPr>
            <a:r>
              <a:rPr lang="ru-RU" b="1" dirty="0" smtClean="0"/>
              <a:t>Бабушка-старушка</a:t>
            </a:r>
          </a:p>
          <a:p>
            <a:pPr>
              <a:buNone/>
            </a:pPr>
            <a:r>
              <a:rPr lang="ru-RU" b="1" dirty="0" smtClean="0"/>
              <a:t>Из окна глядит.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Внукам-шалунишкам</a:t>
            </a:r>
          </a:p>
          <a:p>
            <a:pPr>
              <a:buNone/>
            </a:pPr>
            <a:r>
              <a:rPr lang="ru-RU" b="1" dirty="0" smtClean="0"/>
              <a:t>По колено снег.</a:t>
            </a:r>
          </a:p>
          <a:p>
            <a:pPr>
              <a:buNone/>
            </a:pPr>
            <a:r>
              <a:rPr lang="ru-RU" b="1" dirty="0" smtClean="0"/>
              <a:t>Весел   ребятишкам</a:t>
            </a:r>
          </a:p>
          <a:p>
            <a:pPr>
              <a:buNone/>
            </a:pPr>
            <a:r>
              <a:rPr lang="ru-RU" b="1" dirty="0" smtClean="0"/>
              <a:t>Быстрых санок бег...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Бегают, смеются,</a:t>
            </a:r>
          </a:p>
          <a:p>
            <a:pPr>
              <a:buNone/>
            </a:pPr>
            <a:r>
              <a:rPr lang="ru-RU" b="1" dirty="0" smtClean="0"/>
              <a:t>Лепят снежный дом,</a:t>
            </a:r>
          </a:p>
          <a:p>
            <a:pPr>
              <a:buNone/>
            </a:pPr>
            <a:r>
              <a:rPr lang="ru-RU" b="1" dirty="0" smtClean="0"/>
              <a:t>Звонко раздаются</a:t>
            </a:r>
          </a:p>
          <a:p>
            <a:pPr>
              <a:buNone/>
            </a:pPr>
            <a:r>
              <a:rPr lang="ru-RU" b="1" dirty="0" smtClean="0"/>
              <a:t>Голоса кругом...</a:t>
            </a:r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 снежном доме будет</a:t>
            </a:r>
          </a:p>
          <a:p>
            <a:pPr>
              <a:buNone/>
            </a:pPr>
            <a:r>
              <a:rPr lang="ru-RU" b="1" dirty="0" smtClean="0"/>
              <a:t>Резвая игра...</a:t>
            </a:r>
          </a:p>
          <a:p>
            <a:pPr>
              <a:buNone/>
            </a:pPr>
            <a:r>
              <a:rPr lang="ru-RU" b="1" dirty="0" smtClean="0"/>
              <a:t>Пальчики застудят, —</a:t>
            </a:r>
          </a:p>
          <a:p>
            <a:pPr>
              <a:buNone/>
            </a:pPr>
            <a:r>
              <a:rPr lang="ru-RU" b="1" dirty="0" smtClean="0"/>
              <a:t>По домам пора!</a:t>
            </a:r>
          </a:p>
          <a:p>
            <a:pPr algn="r">
              <a:buNone/>
            </a:pPr>
            <a:r>
              <a:rPr lang="ru-RU" b="1" dirty="0" smtClean="0"/>
              <a:t>А. Блок</a:t>
            </a:r>
            <a:endParaRPr lang="ru-RU" b="1" dirty="0"/>
          </a:p>
        </p:txBody>
      </p:sp>
      <p:pic>
        <p:nvPicPr>
          <p:cNvPr id="14" name="Рисунок 13" descr="лы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5087929"/>
            <a:ext cx="1368152" cy="1474790"/>
          </a:xfrm>
          <a:prstGeom prst="rect">
            <a:avLst/>
          </a:prstGeom>
        </p:spPr>
      </p:pic>
      <p:pic>
        <p:nvPicPr>
          <p:cNvPr id="15" name="Рисунок 14" descr="лыжник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5080949"/>
            <a:ext cx="1152128" cy="1468398"/>
          </a:xfrm>
          <a:prstGeom prst="rect">
            <a:avLst/>
          </a:prstGeom>
        </p:spPr>
      </p:pic>
      <p:pic>
        <p:nvPicPr>
          <p:cNvPr id="16" name="Рисунок 15" descr="лы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5087930"/>
            <a:ext cx="1368152" cy="14747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259632" y="2606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Спасибо за внимание!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17" name="Рисунок 16" descr="снег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4117" y="1484784"/>
            <a:ext cx="9178117" cy="47525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зим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852936"/>
            <a:ext cx="731667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203032" cy="72008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ОТГАДАЙ   ЗАГАДКИ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268760"/>
            <a:ext cx="4032448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Две новые кленовые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Подошвы двухметровые: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На них поставил две ноги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И по большим снегам беги.</a:t>
            </a:r>
            <a:endParaRPr lang="ru-RU" sz="22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268760"/>
            <a:ext cx="3996952" cy="144655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Всё лето стояли, 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Зимы ожидали.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Дождались поры,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Помчались с горы.</a:t>
            </a:r>
            <a:endParaRPr lang="ru-RU" sz="22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5517232"/>
            <a:ext cx="4176464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Кто по снегу быстро мчится,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Провалится не боится?</a:t>
            </a:r>
          </a:p>
        </p:txBody>
      </p:sp>
      <p:pic>
        <p:nvPicPr>
          <p:cNvPr id="10" name="Рисунок 9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27784" y="3429000"/>
            <a:ext cx="3528392" cy="1804363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95536" y="5517232"/>
            <a:ext cx="3960440" cy="7694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Льётся речка – мы лежим,</a:t>
            </a:r>
            <a:br>
              <a:rPr lang="ru-RU" sz="2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bg2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Лёд на речке – мы бежим.</a:t>
            </a:r>
            <a:endParaRPr lang="ru-RU" sz="2200" b="1" dirty="0" smtClean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9" name="Рисунок 18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4544" y="2996952"/>
            <a:ext cx="4451672" cy="227651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СТОР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79200"/>
            <a:ext cx="4512207" cy="28538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0"/>
            <a:ext cx="4968552" cy="10801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История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404664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</p:txBody>
      </p:sp>
      <p:pic>
        <p:nvPicPr>
          <p:cNvPr id="8" name="Рисунок 7" descr="Лыжи_охотничьи_с_валенкам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1412776"/>
            <a:ext cx="1751918" cy="5184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лыжи сов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620688"/>
            <a:ext cx="2202656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1547664" y="3933056"/>
            <a:ext cx="1882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Древние лыжи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60032" y="9087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Лыжи  </a:t>
            </a:r>
            <a:r>
              <a:rPr lang="en-US" b="1" dirty="0" smtClean="0"/>
              <a:t>XX </a:t>
            </a:r>
            <a:r>
              <a:rPr lang="ru-RU" b="1" dirty="0" smtClean="0"/>
              <a:t> века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6165304"/>
            <a:ext cx="2483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Современные лыжи</a:t>
            </a:r>
            <a:endParaRPr lang="ru-RU" b="1" dirty="0"/>
          </a:p>
        </p:txBody>
      </p:sp>
      <p:pic>
        <p:nvPicPr>
          <p:cNvPr id="14" name="Рисунок 13" descr="лыжи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75656" y="4365104"/>
            <a:ext cx="2160240" cy="21048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лыжник 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212976"/>
            <a:ext cx="242095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лыжник 4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1960" y="4005064"/>
            <a:ext cx="3735710" cy="20416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снег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412776"/>
            <a:ext cx="9172802" cy="47497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851648" cy="923528"/>
          </a:xfrm>
        </p:spPr>
        <p:txBody>
          <a:bodyPr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Значение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63888" y="1484784"/>
            <a:ext cx="4752528" cy="2880320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. Чистый морозный воздух во время лыжных прогулок придает бодрость, повышает работоспособность, создает хорошее настроение.</a:t>
            </a:r>
          </a:p>
        </p:txBody>
      </p:sp>
      <p:pic>
        <p:nvPicPr>
          <p:cNvPr id="9" name="Рисунок 8" descr="лыжник 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2494002" cy="1970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30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21750" y="1340768"/>
            <a:ext cx="648072" cy="86409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6768752" cy="86409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КОМПЛЕКТ ЛЫЖНИКА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284984"/>
            <a:ext cx="29523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91680" y="1484784"/>
            <a:ext cx="7128792" cy="12003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Правильно выбранный лыжный инвентарь и   одежда предохраняют от получения травм, переохлаждения и перегревания!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1" name="Рисунок 10" descr="лыжн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996952"/>
            <a:ext cx="260558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снег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400000">
            <a:off x="2903251" y="3873613"/>
            <a:ext cx="3337497" cy="1728192"/>
          </a:xfrm>
          <a:prstGeom prst="rect">
            <a:avLst/>
          </a:prstGeom>
        </p:spPr>
      </p:pic>
      <p:pic>
        <p:nvPicPr>
          <p:cNvPr id="13" name="Рисунок 12" descr="инв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4168" y="2830037"/>
            <a:ext cx="2778747" cy="18951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ОДЕЖДА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76256" y="4509120"/>
            <a:ext cx="1971600" cy="1971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Рисунок 13" descr="шапка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84168" y="4725144"/>
            <a:ext cx="864096" cy="864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носки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84368" y="4077072"/>
            <a:ext cx="752872" cy="752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7" name="Рисунок 26" descr="важно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67544" y="1628800"/>
            <a:ext cx="980728" cy="980728"/>
          </a:xfrm>
          <a:prstGeom prst="rect">
            <a:avLst/>
          </a:prstGeom>
        </p:spPr>
      </p:pic>
      <p:pic>
        <p:nvPicPr>
          <p:cNvPr id="16" name="Рисунок 15" descr="перчатки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084168" y="5517232"/>
            <a:ext cx="936104" cy="936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лыжни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5834" y="1988839"/>
            <a:ext cx="3484078" cy="37556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2234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ЗНАКОМСТВО  С  ЛЫЖАМИ</a:t>
            </a:r>
            <a:endParaRPr lang="ru-RU" sz="5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Содержимое 5" descr="строение 1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11960" y="4221088"/>
            <a:ext cx="4571862" cy="1656184"/>
          </a:xfrm>
          <a:solidFill>
            <a:schemeClr val="tx1">
              <a:lumMod val="65000"/>
              <a:lumOff val="35000"/>
            </a:schemeClr>
          </a:solidFill>
          <a:ln>
            <a:solidFill>
              <a:srgbClr val="18441A"/>
            </a:solidFill>
          </a:ln>
        </p:spPr>
      </p:pic>
      <p:pic>
        <p:nvPicPr>
          <p:cNvPr id="7" name="Рисунок 6" descr="строение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1960" y="1988840"/>
            <a:ext cx="4555890" cy="2016224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8" name="Рисунок 7" descr="снег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400000">
            <a:off x="149605" y="2522807"/>
            <a:ext cx="3672407" cy="260448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3140968"/>
            <a:ext cx="7563616" cy="7795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ЛЫЖНЫЙ СПОРТ</a:t>
            </a:r>
            <a:endParaRPr lang="ru-RU" sz="54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2695"/>
            <a:ext cx="1590229" cy="2346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4" descr="9fd36ee52d64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04664"/>
            <a:ext cx="1774379" cy="24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2" descr="Ski_freestyl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4633812"/>
            <a:ext cx="1584176" cy="2009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ТРАМПЛИН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797152"/>
            <a:ext cx="2679368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ГОРНОЛЫЖН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797152"/>
            <a:ext cx="2621296" cy="1813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9" name="Прямая со стрелкой 18"/>
          <p:cNvCxnSpPr/>
          <p:nvPr/>
        </p:nvCxnSpPr>
        <p:spPr>
          <a:xfrm>
            <a:off x="6948264" y="3861048"/>
            <a:ext cx="648072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47" idx="0"/>
          </p:cNvCxnSpPr>
          <p:nvPr/>
        </p:nvCxnSpPr>
        <p:spPr>
          <a:xfrm flipH="1">
            <a:off x="1835696" y="3933056"/>
            <a:ext cx="504056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72000" y="3861048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6444208" y="2780928"/>
            <a:ext cx="432048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572000" y="2708920"/>
            <a:ext cx="0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H="1" flipV="1">
            <a:off x="2051720" y="2780928"/>
            <a:ext cx="576064" cy="360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79512" y="3140968"/>
            <a:ext cx="2052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ЛЫЖНЫЕ   ГОНКИ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7091264" y="2852936"/>
            <a:ext cx="1801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БИАТЛОН</a:t>
            </a:r>
            <a:endParaRPr lang="ru-RU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51520" y="436510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ПРЫЖКИ С  ТРАМПЛИНА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3707904" y="429309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ФРИСТАЙЛ</a:t>
            </a:r>
            <a:endParaRPr lang="ru-RU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5831632" y="436510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ГОРНОЛЫЖНЫЙ  СПОРТ</a:t>
            </a:r>
            <a:endParaRPr lang="ru-RU" b="1" dirty="0"/>
          </a:p>
        </p:txBody>
      </p:sp>
      <p:pic>
        <p:nvPicPr>
          <p:cNvPr id="52" name="Рисунок 51" descr="ЛЫЖНОЕ ДВ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699792" y="332656"/>
            <a:ext cx="3691136" cy="1870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3" name="TextBox 52"/>
          <p:cNvSpPr txBox="1"/>
          <p:nvPr/>
        </p:nvSpPr>
        <p:spPr>
          <a:xfrm>
            <a:off x="2987824" y="23488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ЛЫЖНОЕ ДВОЕБОРЬЕ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91264" cy="1370416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ЗИМНИЕ ОЛИМПИЙСКИЕ </a:t>
            </a:r>
            <a:b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4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ВИДЫ СПОРТА</a:t>
            </a:r>
            <a:endParaRPr lang="ru-RU" sz="48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Содержимое 3" descr="шорт-трек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56176" y="3212976"/>
            <a:ext cx="2761951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фиг ката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59832" y="2132856"/>
            <a:ext cx="2912779" cy="1872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хоккей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3212976"/>
            <a:ext cx="2592288" cy="172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сноуборд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5085184"/>
            <a:ext cx="2304256" cy="1535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санны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56176" y="4869160"/>
            <a:ext cx="2759968" cy="15524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керлинг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59832" y="4221088"/>
            <a:ext cx="2880320" cy="221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конькобежный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619672" y="1340767"/>
            <a:ext cx="1123048" cy="1769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бобслей 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640454" y="1340769"/>
            <a:ext cx="2208245" cy="165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скелето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1340768"/>
            <a:ext cx="1224136" cy="168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ООООО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139952" y="1628800"/>
            <a:ext cx="737067" cy="404664"/>
          </a:xfrm>
          <a:prstGeom prst="rect">
            <a:avLst/>
          </a:prstGeom>
        </p:spPr>
      </p:pic>
      <p:pic>
        <p:nvPicPr>
          <p:cNvPr id="18" name="Рисунок 17" descr="ООООО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55576" y="836712"/>
            <a:ext cx="737067" cy="404664"/>
          </a:xfrm>
          <a:prstGeom prst="rect">
            <a:avLst/>
          </a:prstGeom>
        </p:spPr>
      </p:pic>
      <p:pic>
        <p:nvPicPr>
          <p:cNvPr id="14" name="Рисунок 13" descr="ООООО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668344" y="908720"/>
            <a:ext cx="737067" cy="40466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а 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908721"/>
            <a:ext cx="6912768" cy="5161614"/>
          </a:xfrm>
        </p:spPr>
      </p:pic>
      <p:pic>
        <p:nvPicPr>
          <p:cNvPr id="6" name="Рисунок 5" descr="снег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132856"/>
            <a:ext cx="8614356" cy="44606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105964"/>
      </a:dk2>
      <a:lt2>
        <a:srgbClr val="B2E9F2"/>
      </a:lt2>
      <a:accent1>
        <a:srgbClr val="073763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3190</TotalTime>
  <Words>587</Words>
  <Application>Microsoft Office PowerPoint</Application>
  <PresentationFormat>Экран (4:3)</PresentationFormat>
  <Paragraphs>165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Лыжная  подготовка</vt:lpstr>
      <vt:lpstr>ОТГАДАЙ   ЗАГАДКИ</vt:lpstr>
      <vt:lpstr>История</vt:lpstr>
      <vt:lpstr>Значение</vt:lpstr>
      <vt:lpstr>КОМПЛЕКТ ЛЫЖНИКА</vt:lpstr>
      <vt:lpstr>ЗНАКОМСТВО  С  ЛЫЖАМИ</vt:lpstr>
      <vt:lpstr>ЛЫЖНЫЙ СПОРТ</vt:lpstr>
      <vt:lpstr>ЗИМНИЕ ОЛИМПИЙСКИЕ  ВИДЫ СПОРТА</vt:lpstr>
      <vt:lpstr>Презентация PowerPoint</vt:lpstr>
      <vt:lpstr>Правила безопасного поведения на уроках лыжной подготовки</vt:lpstr>
      <vt:lpstr>Правила безопасного поведения на уроках лыжной подготовки</vt:lpstr>
      <vt:lpstr>Правила безопасного поведения на уроках лыжной подготовки</vt:lpstr>
      <vt:lpstr>Правила безопасного поведения на уроках лыжной подготовки</vt:lpstr>
      <vt:lpstr>Найди ошибки</vt:lpstr>
      <vt:lpstr>Закончи стихотворения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Лыжная  подготовка</dc:title>
  <dc:creator>Юлия</dc:creator>
  <cp:lastModifiedBy>вален тир</cp:lastModifiedBy>
  <cp:revision>318</cp:revision>
  <dcterms:created xsi:type="dcterms:W3CDTF">2016-01-09T17:13:00Z</dcterms:created>
  <dcterms:modified xsi:type="dcterms:W3CDTF">2016-01-26T11:08:25Z</dcterms:modified>
</cp:coreProperties>
</file>