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0" r:id="rId5"/>
    <p:sldId id="263" r:id="rId6"/>
    <p:sldId id="265" r:id="rId7"/>
    <p:sldId id="266" r:id="rId8"/>
    <p:sldId id="267" r:id="rId9"/>
    <p:sldId id="258" r:id="rId10"/>
    <p:sldId id="268" r:id="rId11"/>
    <p:sldId id="273" r:id="rId12"/>
    <p:sldId id="256" r:id="rId13"/>
    <p:sldId id="274" r:id="rId14"/>
    <p:sldId id="269" r:id="rId15"/>
    <p:sldId id="272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1F9"/>
    <a:srgbClr val="90E937"/>
    <a:srgbClr val="FF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linda6035.ucoz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500166" y="142852"/>
            <a:ext cx="7500990" cy="6572296"/>
          </a:xfrm>
          <a:prstGeom prst="rect">
            <a:avLst/>
          </a:prstGeom>
          <a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142844" y="142852"/>
            <a:ext cx="1214446" cy="6572296"/>
          </a:xfrm>
          <a:prstGeom prst="rect">
            <a:avLst/>
          </a:prstGeom>
          <a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" name="Рисунок 39" descr="0_b4102_1793a431_S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214282" y="3071810"/>
            <a:ext cx="522290" cy="456133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http://linda6035.ucoz.ru/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-fotki.yandex.ru/get/9299/134091466.f5/0_d4d6e_ccd0a668_S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285720" y="5072074"/>
            <a:ext cx="1009650" cy="142875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6613/134091466.a/0_8eae3_6ea58e84_S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85720" y="1500174"/>
            <a:ext cx="1071570" cy="1190633"/>
          </a:xfrm>
          <a:prstGeom prst="rect">
            <a:avLst/>
          </a:prstGeom>
          <a:noFill/>
        </p:spPr>
      </p:pic>
      <p:pic>
        <p:nvPicPr>
          <p:cNvPr id="17414" name="Picture 6" descr="http://img-fotki.yandex.ru/get/9300/134091466.c5/0_c98b9_19d24419_S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42844" y="0"/>
            <a:ext cx="1214446" cy="1214446"/>
          </a:xfrm>
          <a:prstGeom prst="rect">
            <a:avLst/>
          </a:prstGeom>
          <a:noFill/>
        </p:spPr>
      </p:pic>
      <p:pic>
        <p:nvPicPr>
          <p:cNvPr id="17418" name="Picture 10" descr="http://img-fotki.yandex.ru/get/4904/134091466.f5/0_d4d6d_4740c1eb_S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42844" y="3000372"/>
            <a:ext cx="1176112" cy="642942"/>
          </a:xfrm>
          <a:prstGeom prst="rect">
            <a:avLst/>
          </a:prstGeom>
          <a:noFill/>
        </p:spPr>
      </p:pic>
      <p:pic>
        <p:nvPicPr>
          <p:cNvPr id="17420" name="Picture 12" descr="http://img-fotki.yandex.ru/get/9558/134091466.9a/0_c0378_bebb161_S"/>
          <p:cNvPicPr>
            <a:picLocks noChangeAspect="1" noChangeArrowheads="1"/>
          </p:cNvPicPr>
          <p:nvPr userDrawn="1"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4000504"/>
            <a:ext cx="1043121" cy="785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урок аттестация\42d2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1" y="116632"/>
            <a:ext cx="4622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А.Е.Ферсман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H:\урок аттестация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56" y="1196752"/>
            <a:ext cx="743957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урок аттестация\depositphotos_8842212-Wilted-pot-houseplant-on-wh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57" y="1124744"/>
            <a:ext cx="741626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урок аттестация\93022018-postgemoragochna-anemo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41760"/>
            <a:ext cx="615315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урок аттестация\zhelezodefitsitnaja-anemija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01" y="1700808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lpklubspb.ru/velikie/fersm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" y="112088"/>
            <a:ext cx="1535966" cy="19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8680"/>
            <a:ext cx="7344190" cy="1047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Цепочка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превращений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988840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/>
                <a:ea typeface="Times New Roman"/>
              </a:rPr>
              <a:t>Задание:</a:t>
            </a:r>
            <a:r>
              <a:rPr lang="ru-RU" sz="4000" dirty="0" smtClean="0"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latin typeface="Times New Roman"/>
                <a:ea typeface="Times New Roman"/>
              </a:rPr>
              <a:t>Выбрать  из карточек </a:t>
            </a:r>
            <a:r>
              <a:rPr lang="ru-RU" sz="3200" dirty="0">
                <a:latin typeface="Times New Roman"/>
                <a:ea typeface="Times New Roman"/>
              </a:rPr>
              <a:t>с формулами химических </a:t>
            </a:r>
            <a:r>
              <a:rPr lang="ru-RU" sz="3200" dirty="0" smtClean="0">
                <a:latin typeface="Times New Roman"/>
                <a:ea typeface="Times New Roman"/>
              </a:rPr>
              <a:t>веществ те</a:t>
            </a:r>
            <a:r>
              <a:rPr lang="ru-RU" sz="3200" dirty="0">
                <a:latin typeface="Times New Roman"/>
                <a:ea typeface="Times New Roman"/>
              </a:rPr>
              <a:t>, с помощью которых </a:t>
            </a:r>
            <a:r>
              <a:rPr lang="ru-RU" sz="3200" dirty="0" smtClean="0">
                <a:latin typeface="Times New Roman"/>
                <a:ea typeface="Times New Roman"/>
              </a:rPr>
              <a:t>составите генетическую цепочку превращений </a:t>
            </a:r>
            <a:r>
              <a:rPr lang="ru-RU" sz="3200" dirty="0">
                <a:latin typeface="Times New Roman"/>
                <a:ea typeface="Times New Roman"/>
              </a:rPr>
              <a:t>указанного элемента.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267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группа: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Fe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FeCl</a:t>
            </a:r>
            <a:r>
              <a:rPr lang="en-US" sz="28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28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Fe(OH)</a:t>
            </a:r>
            <a:r>
              <a:rPr lang="en-US" sz="28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Fe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O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923928" y="95430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50" y="874931"/>
            <a:ext cx="3651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74931"/>
            <a:ext cx="3651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62880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группа: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Ba(OH)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BaCl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71" y="1811035"/>
            <a:ext cx="3651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07" y="1811035"/>
            <a:ext cx="3651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58" y="1811035"/>
            <a:ext cx="3651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249289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группа: 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Na   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O    NaOH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13" y="2675131"/>
            <a:ext cx="424971" cy="18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25" y="2675331"/>
            <a:ext cx="3651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94" y="2675131"/>
            <a:ext cx="3651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42" y="2675331"/>
            <a:ext cx="3651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357301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группа: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     AlCl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Al(OH)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     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NaAlO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75" y="3743345"/>
            <a:ext cx="42068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20" y="3743345"/>
            <a:ext cx="42068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06" y="3743345"/>
            <a:ext cx="42068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24" y="3765457"/>
            <a:ext cx="42068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60462"/>
            <a:ext cx="42068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772816"/>
            <a:ext cx="6984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/>
                <a:ea typeface="Times New Roman"/>
              </a:rPr>
              <a:t>«Химии никоим образом научиться невозможно, не </a:t>
            </a:r>
            <a:r>
              <a:rPr lang="ru-RU" sz="4400" b="1" dirty="0" err="1">
                <a:latin typeface="Times New Roman"/>
                <a:ea typeface="Times New Roman"/>
              </a:rPr>
              <a:t>видав</a:t>
            </a:r>
            <a:r>
              <a:rPr lang="ru-RU" sz="4400" b="1" dirty="0">
                <a:latin typeface="Times New Roman"/>
                <a:ea typeface="Times New Roman"/>
              </a:rPr>
              <a:t> самой практики и не принимаясь за химические операции».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32656"/>
            <a:ext cx="5388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М. В.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Ломоносов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1988840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нашей лаборатории перепутались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склянки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реактивами, и ваша задача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распознать вещества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 объяснить, как вы это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сделали.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(пробирка № 1 и №2)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968" y="1628800"/>
            <a:ext cx="8026032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цвет пламени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роданид аммония   =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пламя    =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кирпично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красное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окрашивание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spc="-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b="1" spc="-3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="1" spc="-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3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spc="-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3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spc="-300" dirty="0" smtClean="0"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en-US" sz="2000" b="1" spc="-3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000" b="1" spc="-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3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spc="-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spc="-300" dirty="0" smtClean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ru-RU" sz="2000" b="1" spc="-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 осадок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нерастворимый в кислотах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+  пламя   =    </a:t>
            </a:r>
            <a:r>
              <a:rPr lang="ru-RU" sz="2800" b="1" dirty="0" smtClean="0">
                <a:solidFill>
                  <a:srgbClr val="90E937"/>
                </a:solidFill>
                <a:latin typeface="Times New Roman" pitchFamily="18" charset="0"/>
                <a:cs typeface="Times New Roman" pitchFamily="18" charset="0"/>
              </a:rPr>
              <a:t>желто – зеленое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окрашивание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ф-ф(индикатор) = </a:t>
            </a:r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малиновое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окрашивание 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K3/Fe(CN)6/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4E31F9"/>
                </a:solidFill>
                <a:latin typeface="Times New Roman" pitchFamily="18" charset="0"/>
                <a:cs typeface="Times New Roman" pitchFamily="18" charset="0"/>
              </a:rPr>
              <a:t>синий осадок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+щелочь(ОН) = желеобразный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осадок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556792"/>
            <a:ext cx="6624736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u="sng" dirty="0" smtClean="0">
                <a:solidFill>
                  <a:srgbClr val="FF0000"/>
                </a:solidFill>
              </a:rPr>
              <a:t>I </a:t>
            </a:r>
            <a:r>
              <a:rPr lang="ru-RU" sz="4400" b="1" u="sng" dirty="0" smtClean="0">
                <a:solidFill>
                  <a:srgbClr val="FF0000"/>
                </a:solidFill>
              </a:rPr>
              <a:t>, </a:t>
            </a:r>
            <a:r>
              <a:rPr lang="en-US" sz="4400" b="1" u="sng" dirty="0" smtClean="0">
                <a:solidFill>
                  <a:srgbClr val="FF0000"/>
                </a:solidFill>
              </a:rPr>
              <a:t>II</a:t>
            </a:r>
            <a:r>
              <a:rPr lang="ru-RU" sz="4400" b="1" u="sng" dirty="0" smtClean="0">
                <a:solidFill>
                  <a:srgbClr val="FF0000"/>
                </a:solidFill>
              </a:rPr>
              <a:t>, </a:t>
            </a:r>
            <a:r>
              <a:rPr lang="en-US" sz="4400" b="1" u="sng" dirty="0" smtClean="0">
                <a:solidFill>
                  <a:srgbClr val="FF0000"/>
                </a:solidFill>
              </a:rPr>
              <a:t>III</a:t>
            </a:r>
            <a:r>
              <a:rPr lang="ru-RU" sz="4400" b="1" u="sng" dirty="0" smtClean="0">
                <a:solidFill>
                  <a:srgbClr val="FF0000"/>
                </a:solidFill>
              </a:rPr>
              <a:t>, </a:t>
            </a:r>
            <a:r>
              <a:rPr lang="en-US" sz="4400" b="1" u="sng" dirty="0" smtClean="0">
                <a:solidFill>
                  <a:srgbClr val="FF0000"/>
                </a:solidFill>
              </a:rPr>
              <a:t>IV, V, VI</a:t>
            </a:r>
            <a:r>
              <a:rPr lang="ru-RU" sz="4400" b="1" u="sng" dirty="0" smtClean="0">
                <a:solidFill>
                  <a:srgbClr val="FF0000"/>
                </a:solidFill>
              </a:rPr>
              <a:t> вариант</a:t>
            </a:r>
            <a:endParaRPr lang="en-US" sz="4400" b="1" u="sng" dirty="0" smtClean="0">
              <a:solidFill>
                <a:srgbClr val="FF0000"/>
              </a:solidFill>
            </a:endParaRPr>
          </a:p>
          <a:p>
            <a:pPr marL="742950" indent="-742950" algn="ctr">
              <a:spcBef>
                <a:spcPts val="0"/>
              </a:spcBef>
              <a:buAutoNum type="arabicPeriod"/>
            </a:pPr>
            <a:r>
              <a:rPr lang="ru-RU" sz="4400" b="1" dirty="0" smtClean="0"/>
              <a:t>в</a:t>
            </a:r>
          </a:p>
          <a:p>
            <a:pPr marL="742950" indent="-742950" algn="ctr">
              <a:spcBef>
                <a:spcPts val="0"/>
              </a:spcBef>
              <a:buAutoNum type="arabicPeriod"/>
            </a:pPr>
            <a:r>
              <a:rPr lang="ru-RU" sz="4400" b="1" dirty="0" smtClean="0"/>
              <a:t>а</a:t>
            </a:r>
          </a:p>
          <a:p>
            <a:pPr marL="742950" indent="-742950" algn="ctr">
              <a:spcBef>
                <a:spcPts val="0"/>
              </a:spcBef>
              <a:buAutoNum type="arabicPeriod"/>
            </a:pPr>
            <a:r>
              <a:rPr lang="ru-RU" sz="4400" b="1" dirty="0" smtClean="0"/>
              <a:t>б</a:t>
            </a:r>
          </a:p>
          <a:p>
            <a:pPr marL="742950" indent="-742950" algn="ctr">
              <a:spcBef>
                <a:spcPts val="0"/>
              </a:spcBef>
              <a:buAutoNum type="arabicPeriod"/>
            </a:pPr>
            <a:r>
              <a:rPr lang="ru-RU" sz="4400" b="1" dirty="0" smtClean="0"/>
              <a:t>г</a:t>
            </a:r>
          </a:p>
          <a:p>
            <a:pPr marL="742950" indent="-742950" algn="ctr">
              <a:spcBef>
                <a:spcPts val="0"/>
              </a:spcBef>
              <a:buAutoNum type="arabicPeriod"/>
            </a:pPr>
            <a:r>
              <a:rPr lang="ru-RU" sz="4400" b="1" dirty="0" smtClean="0"/>
              <a:t>в</a:t>
            </a:r>
            <a:endParaRPr lang="en-US" sz="44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61901" y="332656"/>
            <a:ext cx="5317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ест- проверка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4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332656"/>
            <a:ext cx="5388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«Тёмный ящик»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954016" cy="29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38" y="1484784"/>
            <a:ext cx="4216588" cy="29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69862"/>
            <a:ext cx="3529890" cy="2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08" y="1484784"/>
            <a:ext cx="354806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89" y="1496968"/>
            <a:ext cx="442595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89" y="1313357"/>
            <a:ext cx="4635450" cy="528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3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Повторить  параграфы   </a:t>
            </a:r>
          </a:p>
          <a:p>
            <a:pPr marL="0" indent="0"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4 -14.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48680"/>
            <a:ext cx="6720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7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505670"/>
            <a:ext cx="7130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5085184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Гамалицкая</a:t>
            </a:r>
            <a:r>
              <a:rPr lang="ru-RU" b="1" dirty="0" smtClean="0"/>
              <a:t> Елена Николаевна</a:t>
            </a:r>
          </a:p>
          <a:p>
            <a:pPr algn="ctr"/>
            <a:r>
              <a:rPr lang="ru-RU" b="1" dirty="0" smtClean="0"/>
              <a:t>МБОУ </a:t>
            </a:r>
            <a:r>
              <a:rPr lang="ru-RU" b="1" dirty="0" err="1" smtClean="0"/>
              <a:t>Тацинская</a:t>
            </a:r>
            <a:r>
              <a:rPr lang="ru-RU" b="1" dirty="0" smtClean="0"/>
              <a:t> СОШ № 3</a:t>
            </a:r>
          </a:p>
          <a:p>
            <a:pPr algn="ctr"/>
            <a:r>
              <a:rPr lang="ru-RU" b="1" dirty="0" smtClean="0"/>
              <a:t>Ростовская обл.</a:t>
            </a:r>
          </a:p>
          <a:p>
            <a:pPr algn="ctr"/>
            <a:r>
              <a:rPr lang="ru-RU" b="1" dirty="0" smtClean="0"/>
              <a:t>Ст. </a:t>
            </a:r>
            <a:r>
              <a:rPr lang="ru-RU" b="1" dirty="0" err="1" smtClean="0"/>
              <a:t>Тацинская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85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404664"/>
            <a:ext cx="375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Металлы?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614188"/>
            <a:ext cx="7056784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Металлы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хим. элементы, образующие в свободном состоянии простые вещества с металлической связью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17507" y="2180685"/>
          <a:ext cx="3308985" cy="3364992"/>
        </p:xfrm>
        <a:graphic>
          <a:graphicData uri="http://schemas.openxmlformats.org/drawingml/2006/table">
            <a:tbl>
              <a:tblPr firstRow="1" firstCol="1" bandRow="1"/>
              <a:tblGrid>
                <a:gridCol w="330898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88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563888" y="2420888"/>
            <a:ext cx="2184119" cy="26642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0904" y="476672"/>
            <a:ext cx="592014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Обобщение и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систематизация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знаний по теме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«Металлы»</a:t>
            </a:r>
            <a:endParaRPr lang="ru-RU" sz="5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3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7497" y="1465305"/>
            <a:ext cx="3744416" cy="72008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Гидрометаллургия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59" y="382829"/>
            <a:ext cx="4648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еталлургия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19557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Водометаллургия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879674"/>
            <a:ext cx="3158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Пирометаллургия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666510"/>
            <a:ext cx="2992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Газометаллургия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5743023"/>
            <a:ext cx="3660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Электрометаллургия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5050" y="5071767"/>
            <a:ext cx="2794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Металлотермия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5479" y="4365104"/>
            <a:ext cx="2823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Микробиология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429867"/>
              </p:ext>
            </p:extLst>
          </p:nvPr>
        </p:nvGraphicFramePr>
        <p:xfrm>
          <a:off x="1259632" y="188640"/>
          <a:ext cx="7740351" cy="6390958"/>
        </p:xfrm>
        <a:graphic>
          <a:graphicData uri="http://schemas.openxmlformats.org/drawingml/2006/table">
            <a:tbl>
              <a:tblPr firstRow="1" firstCol="1" bandRow="1"/>
              <a:tblGrid>
                <a:gridCol w="1661582"/>
                <a:gridCol w="1434762"/>
                <a:gridCol w="1512168"/>
                <a:gridCol w="1440160"/>
                <a:gridCol w="1691679"/>
              </a:tblGrid>
              <a:tr h="922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Щ.М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ЩЗ.М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Положение в П.С.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е на внешнем электроном слое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Физические свойства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Формула высшего оксида и летучего водородного соединения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 оксидов и гидроксидов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4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469741"/>
              </p:ext>
            </p:extLst>
          </p:nvPr>
        </p:nvGraphicFramePr>
        <p:xfrm>
          <a:off x="1259632" y="188640"/>
          <a:ext cx="7740351" cy="5901861"/>
        </p:xfrm>
        <a:graphic>
          <a:graphicData uri="http://schemas.openxmlformats.org/drawingml/2006/table">
            <a:tbl>
              <a:tblPr firstRow="1" firstCol="1" bandRow="1"/>
              <a:tblGrid>
                <a:gridCol w="1661582"/>
                <a:gridCol w="1794802"/>
                <a:gridCol w="1656184"/>
                <a:gridCol w="1296144"/>
                <a:gridCol w="1331639"/>
              </a:tblGrid>
              <a:tr h="922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Щ.М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ЩЗ.М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Положение в П.С.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е на внешнем электроном слое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1е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Физические свойства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 блеск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керосине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Формула высшего оксида и летучего водородного соединения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R2O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LiH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 оксидов и гидроксидов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основной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8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945197"/>
              </p:ext>
            </p:extLst>
          </p:nvPr>
        </p:nvGraphicFramePr>
        <p:xfrm>
          <a:off x="1259632" y="188640"/>
          <a:ext cx="7740351" cy="6390958"/>
        </p:xfrm>
        <a:graphic>
          <a:graphicData uri="http://schemas.openxmlformats.org/drawingml/2006/table">
            <a:tbl>
              <a:tblPr firstRow="1" firstCol="1" bandRow="1"/>
              <a:tblGrid>
                <a:gridCol w="1661582"/>
                <a:gridCol w="1074722"/>
                <a:gridCol w="2232248"/>
                <a:gridCol w="1440160"/>
                <a:gridCol w="1331639"/>
              </a:tblGrid>
              <a:tr h="922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Щ.М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ЩЗ.М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Положение в П.С.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е на внешнем электроном слое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2е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Физические свойства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м. блеск, 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электро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теплопроводны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Формула высшего оксида и летучего водородного соединения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____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 оксидов и гидроксидов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основной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2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49424"/>
              </p:ext>
            </p:extLst>
          </p:nvPr>
        </p:nvGraphicFramePr>
        <p:xfrm>
          <a:off x="1259632" y="188640"/>
          <a:ext cx="7740351" cy="6585807"/>
        </p:xfrm>
        <a:graphic>
          <a:graphicData uri="http://schemas.openxmlformats.org/drawingml/2006/table">
            <a:tbl>
              <a:tblPr firstRow="1" firstCol="1" bandRow="1"/>
              <a:tblGrid>
                <a:gridCol w="1661582"/>
                <a:gridCol w="1002714"/>
                <a:gridCol w="1224136"/>
                <a:gridCol w="2520280"/>
                <a:gridCol w="1331639"/>
              </a:tblGrid>
              <a:tr h="922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Щ.М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ЩЗ.М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Положение в П.С.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е на внешнем электроном слое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3е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Физические свойства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м.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блеск, </a:t>
                      </a: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электро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и теплопроводен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Формула высшего оксида и летучего водородного соединения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R2O3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__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 оксидов и гидроксидов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амфотерный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4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04261"/>
              </p:ext>
            </p:extLst>
          </p:nvPr>
        </p:nvGraphicFramePr>
        <p:xfrm>
          <a:off x="1403649" y="476672"/>
          <a:ext cx="7560839" cy="5948323"/>
        </p:xfrm>
        <a:graphic>
          <a:graphicData uri="http://schemas.openxmlformats.org/drawingml/2006/table">
            <a:tbl>
              <a:tblPr firstRow="1" firstCol="1" bandRow="1"/>
              <a:tblGrid>
                <a:gridCol w="1623047"/>
                <a:gridCol w="1113256"/>
                <a:gridCol w="1440160"/>
                <a:gridCol w="936104"/>
                <a:gridCol w="2448272"/>
              </a:tblGrid>
              <a:tr h="922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Щ.М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F79646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F79646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F79646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ЩЗ.М</a:t>
                      </a:r>
                      <a:endParaRPr kumimoji="0" lang="ru-RU" sz="4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F79646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F79646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F79646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Положение в П.С.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VIII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побочная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е на внешнем электроном слое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8 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Физические свойства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м. блеск,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электро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и теплопроводны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Формула высшего оксида и летучего водородного соединения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R2O3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______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 оксидов и гидроксидов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амфотерный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092280" y="607202"/>
            <a:ext cx="929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Fe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06991" y="600781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Al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414</Words>
  <Application>Microsoft Office PowerPoint</Application>
  <PresentationFormat>Экран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Металлы - хим. элементы, образующие в свободном состоянии простые вещества с металлической связью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2014-06-24T15:51:35Z</dcterms:created>
  <dcterms:modified xsi:type="dcterms:W3CDTF">2016-01-27T09:57:15Z</dcterms:modified>
</cp:coreProperties>
</file>