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sldIdLst>
    <p:sldId id="257" r:id="rId3"/>
    <p:sldId id="292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3" r:id="rId16"/>
    <p:sldId id="256" r:id="rId17"/>
    <p:sldId id="260" r:id="rId18"/>
    <p:sldId id="275" r:id="rId19"/>
    <p:sldId id="278" r:id="rId20"/>
    <p:sldId id="258" r:id="rId21"/>
    <p:sldId id="291" r:id="rId22"/>
    <p:sldId id="277" r:id="rId23"/>
    <p:sldId id="279" r:id="rId24"/>
    <p:sldId id="261" r:id="rId25"/>
    <p:sldId id="276" r:id="rId26"/>
    <p:sldId id="262" r:id="rId27"/>
    <p:sldId id="259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E0EE0-4EAA-48D6-8EDD-AB4ED8793DF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FDB1C-4D4B-4038-B320-8C7FD62A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Стандартом определена система влияний и условий  формирования личности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DB1C-4D4B-4038-B320-8C7FD62A08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DB1C-4D4B-4038-B320-8C7FD62A08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434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основные характеристики социального компонента образовательной  среды, </a:t>
            </a:r>
          </a:p>
          <a:p>
            <a:pPr marL="0" marR="0" lvl="0" indent="434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выделяют современные психологи, педагоги и социологи.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DB1C-4D4B-4038-B320-8C7FD62A088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Пирамида потребностей </a:t>
            </a:r>
            <a:r>
              <a:rPr lang="ru-RU" dirty="0" err="1" smtClean="0"/>
              <a:t>А.Маслоу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DB1C-4D4B-4038-B320-8C7FD62A088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9891-717E-4AA5-8452-889B7406BC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4A6E-423F-4E71-90AC-E5B8FE50F2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0ECB-B5A8-4648-B7F8-0AFFF0980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A22-5722-442A-A89C-F32B004A98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4C83-8D00-41BF-BAE3-ED0EE5CCF4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77FA-9282-4CA8-8969-B6137848F0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7976-0A3C-4202-90D8-B0DB0AF76B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7FC3-8A3B-46E6-894D-CE5DFBB77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5ABC-CD58-4EC0-ACDC-C5721FF85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A619-9DF8-48BF-8176-6C5B55B22D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2010-768C-4820-9858-BF419EF1B0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20881B-EF3C-4B73-9239-B1D114399A8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E2569-BEFB-485B-B5FC-3E1C11F2463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8.wav"/><Relationship Id="rId7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.ru/" TargetMode="External"/><Relationship Id="rId2" Type="http://schemas.openxmlformats.org/officeDocument/2006/relationships/hyperlink" Target="http://pedsovet.su&#187;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raskraska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8.wav"/><Relationship Id="rId7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8.wav"/><Relationship Id="rId7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lvl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>Стандарт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включает в себя  требования к ……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/>
              <a:t>Стандарт учитывает образовательные потребности детей с 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/>
              <a:t>Стандарт направлен на обеспечение ….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 smtClean="0"/>
              <a:t> Какой подход лежит в основе Стандарта и что он предполагает?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5. в ст.41. </a:t>
            </a:r>
            <a:r>
              <a:rPr lang="ru-RU" sz="2400" b="1" dirty="0" smtClean="0"/>
              <a:t>Федерального закона Российской Федерации  «Об образовании в Российской Федерации»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Организации, осуществляющие образовательную деятельность, при реализации образовательных программ создают условия для охраны здоровья обучающихся, в том числе обеспечивают:</a:t>
            </a:r>
            <a:endParaRPr lang="ru-RU" sz="2400" dirty="0" smtClean="0"/>
          </a:p>
          <a:p>
            <a:pPr lvl="0">
              <a:buNone/>
            </a:pPr>
            <a:endParaRPr lang="ru-RU" sz="2000" b="1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Актуализации опорных знаний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незнайка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500438"/>
            <a:ext cx="22320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11188" y="260350"/>
            <a:ext cx="8191500" cy="1728788"/>
          </a:xfrm>
          <a:prstGeom prst="cloudCallout">
            <a:avLst>
              <a:gd name="adj1" fmla="val -15231"/>
              <a:gd name="adj2" fmla="val 33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771775" y="2205038"/>
            <a:ext cx="1008063" cy="1152525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771775" y="5229225"/>
            <a:ext cx="1008063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771775" y="3716338"/>
            <a:ext cx="1008063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191000" y="2060575"/>
            <a:ext cx="3600450" cy="1368425"/>
          </a:xfrm>
          <a:prstGeom prst="cloudCallout">
            <a:avLst>
              <a:gd name="adj1" fmla="val 11463"/>
              <a:gd name="adj2" fmla="val -34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 минут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211638" y="3573463"/>
            <a:ext cx="3600450" cy="1368425"/>
          </a:xfrm>
          <a:prstGeom prst="cloudCallout">
            <a:avLst>
              <a:gd name="adj1" fmla="val 22398"/>
              <a:gd name="adj2" fmla="val 197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15 минут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284663" y="5084763"/>
            <a:ext cx="3600450" cy="1368425"/>
          </a:xfrm>
          <a:prstGeom prst="cloudCallout">
            <a:avLst>
              <a:gd name="adj1" fmla="val 19093"/>
              <a:gd name="adj2" fmla="val -510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минут</a:t>
            </a:r>
          </a:p>
        </p:txBody>
      </p:sp>
      <p:pic>
        <p:nvPicPr>
          <p:cNvPr id="3087" name="Picture 15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Прямоугольник 1"/>
          <p:cNvSpPr>
            <a:spLocks noChangeArrowheads="1"/>
          </p:cNvSpPr>
          <p:nvPr/>
        </p:nvSpPr>
        <p:spPr bwMode="auto">
          <a:xfrm>
            <a:off x="1439863" y="549275"/>
            <a:ext cx="6823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7.Продолжительность перемен между уроками составляет не менее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Oval 6" descr="Безимени-1нл копия"/>
          <p:cNvSpPr>
            <a:spLocks noChangeArrowheads="1"/>
          </p:cNvSpPr>
          <p:nvPr/>
        </p:nvSpPr>
        <p:spPr bwMode="auto">
          <a:xfrm>
            <a:off x="900113" y="5319713"/>
            <a:ext cx="1008062" cy="10795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5127" name="Oval 7" descr="Безимени-1нл копия"/>
          <p:cNvSpPr>
            <a:spLocks noChangeArrowheads="1"/>
          </p:cNvSpPr>
          <p:nvPr/>
        </p:nvSpPr>
        <p:spPr bwMode="auto">
          <a:xfrm>
            <a:off x="900113" y="3789363"/>
            <a:ext cx="1008062" cy="1081087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5128" name="Oval 8" descr="Безимени-1нл копия"/>
          <p:cNvSpPr>
            <a:spLocks noChangeArrowheads="1"/>
          </p:cNvSpPr>
          <p:nvPr/>
        </p:nvSpPr>
        <p:spPr bwMode="auto">
          <a:xfrm>
            <a:off x="923925" y="2349500"/>
            <a:ext cx="1008063" cy="1081088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pic>
        <p:nvPicPr>
          <p:cNvPr id="5129" name="Picture 9" descr="71-raskraska-копия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2575" y="2889250"/>
            <a:ext cx="2511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161925" y="0"/>
            <a:ext cx="8982075" cy="1922463"/>
          </a:xfrm>
          <a:prstGeom prst="cloudCallout">
            <a:avLst>
              <a:gd name="adj1" fmla="val -15231"/>
              <a:gd name="adj2" fmla="val 33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8. Обучение проводится без балльного оценивания знаний обучающихся и домашних заданий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232025" y="5138738"/>
            <a:ext cx="3600450" cy="1368425"/>
          </a:xfrm>
          <a:prstGeom prst="cloudCallout">
            <a:avLst>
              <a:gd name="adj1" fmla="val 22088"/>
              <a:gd name="adj2" fmla="val -684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124075" y="3789363"/>
            <a:ext cx="4157663" cy="1368425"/>
          </a:xfrm>
          <a:prstGeom prst="cloudCallout">
            <a:avLst>
              <a:gd name="adj1" fmla="val 24866"/>
              <a:gd name="adj2" fmla="val -765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 2-м классе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320925" y="2205038"/>
            <a:ext cx="4591050" cy="1368425"/>
          </a:xfrm>
          <a:prstGeom prst="cloudCallout">
            <a:avLst>
              <a:gd name="adj1" fmla="val 25504"/>
              <a:gd name="adj2" fmla="val 165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1-2-м  классах</a:t>
            </a:r>
          </a:p>
        </p:txBody>
      </p:sp>
      <p:pic>
        <p:nvPicPr>
          <p:cNvPr id="5134" name="Picture 14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Прямоугольник 1"/>
          <p:cNvSpPr>
            <a:spLocks noChangeArrowheads="1"/>
          </p:cNvSpPr>
          <p:nvPr/>
        </p:nvSpPr>
        <p:spPr bwMode="auto">
          <a:xfrm>
            <a:off x="1449388" y="406400"/>
            <a:ext cx="6062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681288" y="5556250"/>
            <a:ext cx="227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в 1-м классе</a:t>
            </a:r>
            <a:endParaRPr lang="ru-RU" sz="280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незнайка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500438"/>
            <a:ext cx="22320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11188" y="260350"/>
            <a:ext cx="8191500" cy="1728788"/>
          </a:xfrm>
          <a:prstGeom prst="cloudCallout">
            <a:avLst>
              <a:gd name="adj1" fmla="val -15231"/>
              <a:gd name="adj2" fmla="val 33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771775" y="2205038"/>
            <a:ext cx="1008063" cy="1152525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771775" y="5229225"/>
            <a:ext cx="1008063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771775" y="3716338"/>
            <a:ext cx="1008063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191000" y="2060575"/>
            <a:ext cx="3600450" cy="1368425"/>
          </a:xfrm>
          <a:prstGeom prst="cloudCallout">
            <a:avLst>
              <a:gd name="adj1" fmla="val 11463"/>
              <a:gd name="adj2" fmla="val -34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не менее 25 – 35 см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211638" y="3573463"/>
            <a:ext cx="3600450" cy="1368425"/>
          </a:xfrm>
          <a:prstGeom prst="cloudCallout">
            <a:avLst>
              <a:gd name="adj1" fmla="val 22398"/>
              <a:gd name="adj2" fmla="val 197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не менее  30- 40 см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032250" y="5084763"/>
            <a:ext cx="3852863" cy="1368425"/>
          </a:xfrm>
          <a:prstGeom prst="cloudCallout">
            <a:avLst>
              <a:gd name="adj1" fmla="val 19093"/>
              <a:gd name="adj2" fmla="val -510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не менее 25 – 40 см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87" name="Picture 15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Прямоугольник 1"/>
          <p:cNvSpPr>
            <a:spLocks noChangeArrowheads="1"/>
          </p:cNvSpPr>
          <p:nvPr/>
        </p:nvSpPr>
        <p:spPr bwMode="auto">
          <a:xfrm>
            <a:off x="1439863" y="549275"/>
            <a:ext cx="68230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9. </a:t>
            </a: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Расстояние от глаз до тетради или книги должно составлять у обучающихся  1 - 4 классов </a:t>
            </a:r>
            <a:endParaRPr lang="ru-RU" sz="3200" b="1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FFCC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49275"/>
            <a:ext cx="8280400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Вы можете использовать данное оформление для создания своих презентаций, но в своей презентации вы должны указать источник шаблона: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«Хамадиева Наталья Александровна учитель-логопед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МАОУ лицей «Синтон», г Чайковский Пермского края, для сайта </a:t>
            </a:r>
            <a:r>
              <a:rPr lang="ru-RU" sz="2000" smtClean="0">
                <a:solidFill>
                  <a:srgbClr val="FF0066"/>
                </a:solidFill>
                <a:hlinkClick r:id="rId2"/>
              </a:rPr>
              <a:t>http://pedsovet.su»</a:t>
            </a:r>
            <a:r>
              <a:rPr lang="ru-RU" sz="2000" smtClean="0">
                <a:solidFill>
                  <a:srgbClr val="FF0066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Данное оформление предназначено для создания заданий в  тестовой   форме   с   использованием    образов сказочных персонажей. Презентация выполнена с применением кнопок,  триггеров и гиперссылок,(«кликабельными»  являются круглые  цветные  кнопки).  Для   создания   теста     достаточно  дублировать   слайды   по   количеству   вопросов,   заполнить специально отведенные поля для текста вопроса  и  вариантов ответа, переименовать и поменять местами круглые кнопки.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                        Использованные ресурсы: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Фоны </a:t>
            </a:r>
            <a:r>
              <a:rPr lang="ru-RU" sz="2000" smtClean="0">
                <a:hlinkClick r:id="rId3"/>
              </a:rPr>
              <a:t>http://allday.ru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Маша из м/с «Маша и Медведь» </a:t>
            </a:r>
            <a:r>
              <a:rPr lang="ru-RU" sz="2000" smtClean="0">
                <a:hlinkClick r:id="rId3"/>
              </a:rPr>
              <a:t>http://allday.ru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Незнайка и Красная шапочка </a:t>
            </a:r>
            <a:r>
              <a:rPr lang="ru-RU" sz="2000" smtClean="0">
                <a:hlinkClick r:id="rId4"/>
              </a:rPr>
              <a:t>http://www.raskraska.com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Анимация персонажей, аудиомонтаж, кнопки – авторские (Хамадиева Н. А.)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221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«Система материальных объектов деятельности ребенка, функционально моделирующая содержание его духовного и физического развития» (С. Л. Новоселова) 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43608" y="4149080"/>
            <a:ext cx="7560840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Предметно-развивающая среда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4214841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6400800" cy="150019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</a:rPr>
              <a:t>: сформировать представления о предметно-развивающей среде как  условии развития личности обучающегося.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268760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Тема </a:t>
            </a:r>
          </a:p>
          <a:p>
            <a:pPr algn="ctr"/>
            <a:r>
              <a:rPr lang="ru-RU" sz="2800" b="1" dirty="0" smtClean="0"/>
              <a:t>«Значение предметно-развивающей среды в организации обучения, воспитания и развития в современном образовательном учреждении»</a:t>
            </a:r>
            <a:endParaRPr lang="ru-RU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pPr lvl="0" indent="269875" algn="ctr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ahoma" pitchFamily="34" charset="0"/>
              </a:rPr>
              <a:t>Предметно-развивающая среда должна ориентироваться на зону «ближайшего развития» ученика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21585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9552" y="3356992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содержать предметы и материалы, известные детям;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предметы и материалы, которыми дети будут овладевать с помощью взрослого;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совсем незнакомые предметы и материалы.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Calibri" pitchFamily="34" charset="0"/>
                <a:cs typeface="Tahoma" pitchFamily="34" charset="0"/>
              </a:rPr>
              <a:t>Предметно-развивающая среда </a:t>
            </a:r>
            <a:r>
              <a:rPr lang="ru-RU" sz="4000" b="1" i="1" dirty="0" smtClean="0">
                <a:latin typeface="+mn-lt"/>
              </a:rPr>
              <a:t>включает: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i="1" dirty="0" smtClean="0"/>
              <a:t>пространственно-предметный компонент;</a:t>
            </a:r>
            <a:endParaRPr lang="ru-RU" sz="3200" b="1" dirty="0" smtClean="0"/>
          </a:p>
          <a:p>
            <a:pPr lvl="0"/>
            <a:r>
              <a:rPr lang="ru-RU" sz="3200" i="1" dirty="0" smtClean="0"/>
              <a:t>технологический компонент;</a:t>
            </a:r>
            <a:endParaRPr lang="ru-RU" sz="3200" b="1" dirty="0" smtClean="0"/>
          </a:p>
          <a:p>
            <a:pPr lvl="0"/>
            <a:r>
              <a:rPr lang="ru-RU" sz="3200" i="1" dirty="0" smtClean="0"/>
              <a:t>социальный компонент.</a:t>
            </a:r>
            <a:endParaRPr lang="ru-RU" sz="3200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Пространственно-предметный компонент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ahoma" pitchFamily="34" charset="0"/>
              </a:rPr>
              <a:t>предметно-развивающей среды</a:t>
            </a:r>
            <a:r>
              <a:rPr lang="ru-RU" sz="3200" dirty="0" smtClean="0"/>
              <a:t>( А.С.Макаренко)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57816"/>
          </a:xfrm>
        </p:spPr>
        <p:txBody>
          <a:bodyPr>
            <a:normAutofit/>
          </a:bodyPr>
          <a:lstStyle/>
          <a:p>
            <a:r>
              <a:rPr lang="ru-RU" dirty="0" smtClean="0"/>
              <a:t>1. Хорошее здание</a:t>
            </a:r>
          </a:p>
          <a:p>
            <a:r>
              <a:rPr lang="ru-RU" dirty="0" smtClean="0"/>
              <a:t>2. Необходимый минимум запасов пищи и одежды</a:t>
            </a:r>
          </a:p>
          <a:p>
            <a:r>
              <a:rPr lang="ru-RU" dirty="0" smtClean="0"/>
              <a:t>3. Необходимый минимум обстановки</a:t>
            </a:r>
          </a:p>
          <a:p>
            <a:r>
              <a:rPr lang="ru-RU" dirty="0" smtClean="0"/>
              <a:t>4. Хорошие школьные условия, мебель, пособия</a:t>
            </a:r>
          </a:p>
          <a:p>
            <a:r>
              <a:rPr lang="ru-RU" dirty="0" smtClean="0"/>
              <a:t>5. Библиотека</a:t>
            </a:r>
          </a:p>
          <a:p>
            <a:r>
              <a:rPr lang="ru-RU" dirty="0" smtClean="0"/>
              <a:t>6.  Хорошая мебель и оборудование</a:t>
            </a:r>
          </a:p>
          <a:p>
            <a:r>
              <a:rPr lang="ru-RU" dirty="0" smtClean="0"/>
              <a:t>7. Украшение колонии - эстетика</a:t>
            </a:r>
          </a:p>
          <a:p>
            <a:endParaRPr lang="ru-RU" dirty="0"/>
          </a:p>
        </p:txBody>
      </p:sp>
      <p:pic>
        <p:nvPicPr>
          <p:cNvPr id="4" name="Picture 4" descr="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77072"/>
            <a:ext cx="2016223" cy="23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Рабочий стол\2-бфото\100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57141" y="2060848"/>
            <a:ext cx="200414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Пространственно-предметный компонент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ahoma" pitchFamily="34" charset="0"/>
              </a:rPr>
              <a:t>предметно-развивающей среды </a:t>
            </a:r>
            <a:r>
              <a:rPr lang="ru-RU" sz="3600" b="1" i="1" dirty="0" smtClean="0"/>
              <a:t>основан на принципах 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1916832"/>
            <a:ext cx="7848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/>
              <a:t>принцип разнообразности и сложности;</a:t>
            </a:r>
          </a:p>
          <a:p>
            <a:r>
              <a:rPr lang="ru-RU" sz="2400" dirty="0" smtClean="0"/>
              <a:t>2. принцип связности различных </a:t>
            </a:r>
          </a:p>
          <a:p>
            <a:r>
              <a:rPr lang="ru-RU" sz="2400" dirty="0" smtClean="0"/>
              <a:t>функциональных зон;</a:t>
            </a:r>
          </a:p>
          <a:p>
            <a:r>
              <a:rPr lang="ru-RU" sz="2400" dirty="0" smtClean="0"/>
              <a:t>3. принцип гибкости и управляемости среды;</a:t>
            </a:r>
          </a:p>
          <a:p>
            <a:r>
              <a:rPr lang="ru-RU" sz="2400" dirty="0" smtClean="0"/>
              <a:t>4. принцип организации среды как носителя символического сообщения;</a:t>
            </a:r>
          </a:p>
          <a:p>
            <a:r>
              <a:rPr lang="ru-RU" sz="2400" dirty="0" smtClean="0"/>
              <a:t>5. принцип </a:t>
            </a:r>
            <a:r>
              <a:rPr lang="ru-RU" sz="2400" dirty="0" err="1" smtClean="0"/>
              <a:t>персонализации</a:t>
            </a:r>
            <a:r>
              <a:rPr lang="ru-RU" sz="2400" dirty="0" smtClean="0"/>
              <a:t> среды;</a:t>
            </a:r>
          </a:p>
          <a:p>
            <a:r>
              <a:rPr lang="ru-RU" sz="2400" dirty="0" smtClean="0"/>
              <a:t>6. принцип автономности среды.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5" descr="р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168" y="4797152"/>
            <a:ext cx="2981189" cy="18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85184"/>
            <a:ext cx="2699792" cy="153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085184"/>
            <a:ext cx="241988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Системно-деятельностный</a:t>
            </a:r>
            <a:r>
              <a:rPr lang="ru-RU" b="1" dirty="0" smtClean="0"/>
              <a:t> подход предполагает: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573640"/>
          </a:xfrm>
        </p:spPr>
        <p:txBody>
          <a:bodyPr/>
          <a:lstStyle/>
          <a:p>
            <a:r>
              <a:rPr lang="ru-RU" b="1" dirty="0" smtClean="0"/>
              <a:t>ориентацию на результаты образования как системообразующий компонент Стандарта, где</a:t>
            </a:r>
            <a:r>
              <a:rPr lang="ru-RU" dirty="0" smtClean="0"/>
              <a:t> </a:t>
            </a:r>
            <a:r>
              <a:rPr lang="ru-RU" b="1" dirty="0" smtClean="0"/>
              <a:t>развитие личности обучающегося на основе усвоения универсальных учебных действий, познания и освоения мира составляет ЦЕЛЬ и основной результат образования;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КОРРЕКЦИОННАЯ  ЗОНА</a:t>
            </a:r>
            <a:endParaRPr lang="ru-RU" dirty="0"/>
          </a:p>
        </p:txBody>
      </p:sp>
      <p:pic>
        <p:nvPicPr>
          <p:cNvPr id="4" name="Picture 2" descr="Психология программы коррекционно развивающих занятий - Скачать игры, музыку, софт, обои и многое друго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Социальный компонент </a:t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ahoma" pitchFamily="34" charset="0"/>
              </a:rPr>
              <a:t>предметно-развивающей среды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571184" cy="34377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несёт на себе основную нагрузку по </a:t>
            </a:r>
            <a:r>
              <a:rPr lang="ru-RU" sz="2400" b="1" dirty="0" smtClean="0"/>
              <a:t>обеспечению</a:t>
            </a:r>
            <a:r>
              <a:rPr lang="ru-RU" sz="2400" dirty="0" smtClean="0"/>
              <a:t> возможностей </a:t>
            </a:r>
            <a:r>
              <a:rPr lang="ru-RU" sz="2400" b="1" dirty="0" smtClean="0"/>
              <a:t>удовлетворения и развития потребностей субъектов </a:t>
            </a:r>
            <a:r>
              <a:rPr lang="ru-RU" sz="2400" dirty="0" smtClean="0"/>
              <a:t>образовательного процесса в ощущении безопасности, </a:t>
            </a:r>
            <a:r>
              <a:rPr lang="ru-RU" sz="2400" b="1" dirty="0" smtClean="0"/>
              <a:t>в сохранении и улучшении самооценки, в признании со стороны сверстников, в самоактуализации </a:t>
            </a:r>
            <a:r>
              <a:rPr lang="ru-RU" sz="2400" dirty="0" smtClean="0"/>
              <a:t>– то есть комплекса социально ориентированных потребностей.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5727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Социальный компонент </a:t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ahoma" pitchFamily="34" charset="0"/>
              </a:rPr>
              <a:t>предметно-развивающей среды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9777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учителя будут приветливы и ласковы;</a:t>
            </a:r>
          </a:p>
          <a:p>
            <a:pPr lvl="0" algn="just"/>
            <a:r>
              <a:rPr lang="ru-RU" dirty="0" smtClean="0"/>
              <a:t>учителя не будут отталкивать от себя детей своим суровым обращением;</a:t>
            </a:r>
          </a:p>
          <a:p>
            <a:pPr lvl="0" algn="just"/>
            <a:r>
              <a:rPr lang="ru-RU" dirty="0" smtClean="0"/>
              <a:t>учителя будут привлекать их своим отеческим расположением, манерами и словами;</a:t>
            </a:r>
          </a:p>
          <a:p>
            <a:pPr lvl="0" algn="just"/>
            <a:r>
              <a:rPr lang="ru-RU" dirty="0" smtClean="0"/>
              <a:t>учителя будут относиться к ученикам с любовью (тогда они легко завоюют их сердце так, что детям будет приятнее пребывать в школе, чем дома).</a:t>
            </a:r>
            <a:r>
              <a:rPr lang="ru-RU" sz="2800" dirty="0" smtClean="0"/>
              <a:t> </a:t>
            </a:r>
          </a:p>
          <a:p>
            <a:pPr lvl="0" algn="r"/>
            <a:r>
              <a:rPr lang="ru-RU" sz="2800" dirty="0" smtClean="0"/>
              <a:t>Я.А. Коменский 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52474" y="5947047"/>
            <a:ext cx="8030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основные характеристики социального компонента предметно-развивающей  среды, </a:t>
            </a:r>
          </a:p>
          <a:p>
            <a:pPr marL="0" marR="0" lvl="0" indent="434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выделяют современные психологи, педагоги и социологи.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32848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Технологический компонент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ahoma" pitchFamily="34" charset="0"/>
              </a:rPr>
              <a:t> предметно-развивающей среды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2688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составляет связь социального и пространственно-предметного компонентов, или другими словами, составляет </a:t>
            </a:r>
            <a:r>
              <a:rPr lang="ru-RU" sz="3200" i="1" dirty="0" smtClean="0"/>
              <a:t>педагогическое обеспечение развития личности ученика.</a:t>
            </a: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Психолого-педагогический потенциал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ahoma" pitchFamily="34" charset="0"/>
              </a:rPr>
              <a:t>предметно-развивающей среды </a:t>
            </a:r>
            <a:r>
              <a:rPr lang="ru-RU" dirty="0" smtClean="0"/>
              <a:t>может рассматриваться как развивающий, если эта среда обеспечивает возможность:</a:t>
            </a:r>
          </a:p>
          <a:p>
            <a:r>
              <a:rPr lang="ru-RU" dirty="0" smtClean="0"/>
              <a:t>усвоения личностью социальных ценностей и органичной трансформации их во внутренние ценности;</a:t>
            </a:r>
          </a:p>
          <a:p>
            <a:pPr lvl="0"/>
            <a:r>
              <a:rPr lang="ru-RU" dirty="0" smtClean="0"/>
              <a:t>удовлетворения и развития субъектом своих потребностей на всех иерархических уровнях.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Рисунок 3" descr="http://rusrand.ru/files/gpu/lection1_8.JPG"/>
          <p:cNvPicPr/>
          <p:nvPr/>
        </p:nvPicPr>
        <p:blipFill>
          <a:blip r:embed="rId2" cstate="print"/>
          <a:srcRect t="7258" r="10556"/>
          <a:stretch>
            <a:fillRect/>
          </a:stretch>
        </p:blipFill>
        <p:spPr bwMode="auto">
          <a:xfrm>
            <a:off x="395536" y="188640"/>
            <a:ext cx="8267135" cy="64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6" descr="Net_travm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3573016"/>
            <a:ext cx="2877269" cy="2877269"/>
          </a:xfrm>
          <a:noFill/>
          <a:ln w="28575">
            <a:solidFill>
              <a:srgbClr val="FF0000"/>
            </a:solidFill>
          </a:ln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57200" y="244475"/>
            <a:ext cx="8385175" cy="1431925"/>
          </a:xfrm>
          <a:prstGeom prst="rect">
            <a:avLst/>
          </a:prstGeom>
          <a:solidFill>
            <a:schemeClr val="accent1"/>
          </a:solidFill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+mj-lt"/>
              </a:rPr>
              <a:t>Охрана здоровья обучающихся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Сам себе я помогу!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77281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 здоровье сберегу!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20486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Задание 1</a:t>
            </a:r>
          </a:p>
          <a:p>
            <a:endParaRPr lang="ru-RU" b="1" dirty="0" smtClean="0"/>
          </a:p>
          <a:p>
            <a:pPr marL="342900" indent="-342900"/>
            <a:r>
              <a:rPr lang="ru-RU" b="1" dirty="0" smtClean="0"/>
              <a:t>   Разработайте правила поведения на перемене в классе  или рекреационном помещении  </a:t>
            </a:r>
          </a:p>
          <a:p>
            <a:pPr marL="342900" indent="-342900"/>
            <a:r>
              <a:rPr lang="ru-RU" b="1" dirty="0" smtClean="0"/>
              <a:t>            и  нарисуйте разрешающий знак 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204864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Задание 2</a:t>
            </a:r>
          </a:p>
          <a:p>
            <a:endParaRPr lang="ru-RU" b="1" dirty="0" smtClean="0"/>
          </a:p>
          <a:p>
            <a:r>
              <a:rPr lang="ru-RU" b="1" dirty="0" smtClean="0"/>
              <a:t>Разработайте  запрещающий знак</a:t>
            </a:r>
            <a:endParaRPr lang="ru-RU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t="3335" r="6796"/>
          <a:stretch>
            <a:fillRect/>
          </a:stretch>
        </p:blipFill>
        <p:spPr>
          <a:xfrm>
            <a:off x="1691680" y="3933056"/>
            <a:ext cx="1950932" cy="2463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организованная </a:t>
            </a:r>
            <a:b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предметно-развивающая среда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dou24.ru/307/images/stories/metodichki/razv_predm_sr/05.JPG"/>
          <p:cNvPicPr>
            <a:picLocks noChangeAspect="1" noChangeArrowheads="1"/>
          </p:cNvPicPr>
          <p:nvPr/>
        </p:nvPicPr>
        <p:blipFill>
          <a:blip r:embed="rId2" cstate="print"/>
          <a:srcRect b="70406"/>
          <a:stretch>
            <a:fillRect/>
          </a:stretch>
        </p:blipFill>
        <p:spPr bwMode="auto">
          <a:xfrm>
            <a:off x="1187624" y="1556792"/>
            <a:ext cx="6768752" cy="1152317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 noGrp="1"/>
          </p:cNvSpPr>
          <p:nvPr>
            <p:ph idx="1"/>
          </p:nvPr>
        </p:nvSpPr>
        <p:spPr>
          <a:xfrm>
            <a:off x="323528" y="2708920"/>
            <a:ext cx="8568952" cy="388843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ru-RU" sz="59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</a:t>
            </a: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обеспечить качество образования в соответствии с  требованиями Федеральных государственных образовательных стандартов</a:t>
            </a:r>
            <a:endParaRPr lang="ru-RU" sz="38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8EC0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3800" b="1" dirty="0" smtClean="0">
                <a:solidFill>
                  <a:srgbClr val="008EC0"/>
                </a:solidFill>
                <a:latin typeface="Times New Roman" pitchFamily="18" charset="0"/>
                <a:cs typeface="Times New Roman" pitchFamily="18" charset="0"/>
              </a:rPr>
              <a:t> целостность учебно-воспитательного процесса и создаёт окружающее пространство, удовлетворяющее потребности актуального, ближайшего развития каждого ребенка,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и развитие детей с особыми потребностями (ОВЗ);</a:t>
            </a: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endParaRPr lang="ru-RU" sz="3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вызывает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детей чувство радости, эмоционально положительное отношение к школе, обогащает новыми впечатлениями и знаниями, побуждает к активной учебной деятельности;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</a:t>
            </a: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каждому ребенку найти занятие по душе, поверить в свои силы и способности, научиться взаимодействовать со взрослыми </a:t>
            </a:r>
            <a:r>
              <a:rPr lang="ru-RU" sz="3800" b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3800" b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сверстниками</a:t>
            </a:r>
            <a:r>
              <a:rPr lang="ru-RU" sz="3800" b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81288" y="2078038"/>
            <a:ext cx="4772025" cy="34210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и организации обучения в общеобразовательных учреждениях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2.4.2.2821-10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тес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25" y="998538"/>
            <a:ext cx="47704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незнайка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500438"/>
            <a:ext cx="22320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11188" y="277813"/>
            <a:ext cx="8370887" cy="1728787"/>
          </a:xfrm>
          <a:prstGeom prst="cloudCallout">
            <a:avLst>
              <a:gd name="adj1" fmla="val -15231"/>
              <a:gd name="adj2" fmla="val 33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771775" y="2205038"/>
            <a:ext cx="1008063" cy="1152525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771775" y="5229225"/>
            <a:ext cx="1008063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771775" y="3716338"/>
            <a:ext cx="1008063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191000" y="2060575"/>
            <a:ext cx="3600450" cy="1368425"/>
          </a:xfrm>
          <a:prstGeom prst="cloudCallout">
            <a:avLst>
              <a:gd name="adj1" fmla="val 11463"/>
              <a:gd name="adj2" fmla="val -34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211638" y="3573463"/>
            <a:ext cx="3600450" cy="1368425"/>
          </a:xfrm>
          <a:prstGeom prst="cloudCallout">
            <a:avLst>
              <a:gd name="adj1" fmla="val 22398"/>
              <a:gd name="adj2" fmla="val 197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284663" y="5084763"/>
            <a:ext cx="3600450" cy="1368425"/>
          </a:xfrm>
          <a:prstGeom prst="cloudCallout">
            <a:avLst>
              <a:gd name="adj1" fmla="val 19093"/>
              <a:gd name="adj2" fmla="val -510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87" name="Picture 15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150938" y="549275"/>
            <a:ext cx="7381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1.Максимально допустимая недельная нагрузка в академических часах в 1 классе при 5 – дневной неделе, не более…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562600" y="2349500"/>
            <a:ext cx="9001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79650" algn="l"/>
              </a:tabLst>
            </a:pPr>
            <a:r>
              <a:rPr lang="ru-RU" sz="44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</a:t>
            </a:r>
            <a:endParaRPr lang="ru-RU" sz="4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5651500" y="3879850"/>
            <a:ext cx="18907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5741988" y="5408613"/>
            <a:ext cx="1981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Маш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4900"/>
            <a:ext cx="27051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971800" y="3992563"/>
            <a:ext cx="1008063" cy="10795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868613" y="2349500"/>
            <a:ext cx="1008062" cy="10795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900113" y="260350"/>
            <a:ext cx="7561262" cy="1728788"/>
          </a:xfrm>
          <a:prstGeom prst="cloudCallout">
            <a:avLst>
              <a:gd name="adj1" fmla="val -6454"/>
              <a:gd name="adj2" fmla="val 1308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211638" y="3519488"/>
            <a:ext cx="4105275" cy="1746250"/>
          </a:xfrm>
          <a:prstGeom prst="cloudCallout">
            <a:avLst>
              <a:gd name="adj1" fmla="val 11463"/>
              <a:gd name="adj2" fmla="val -34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211638" y="1989138"/>
            <a:ext cx="3781425" cy="1560512"/>
          </a:xfrm>
          <a:prstGeom prst="cloudCallout">
            <a:avLst>
              <a:gd name="adj1" fmla="val 22398"/>
              <a:gd name="adj2" fmla="val 197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2" name="Picture 16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11300" y="458788"/>
            <a:ext cx="64801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2.Для обеспечения оптимального уровня работоспособности, организуют облегченный учебный день – это…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5202238" y="3789363"/>
            <a:ext cx="2249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Четверг, пятница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4841875" y="2259013"/>
            <a:ext cx="260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Понедельник, 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041650" y="5499100"/>
            <a:ext cx="1008063" cy="10795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392613" y="5319713"/>
            <a:ext cx="3600450" cy="1368425"/>
          </a:xfrm>
          <a:prstGeom prst="cloudCallout">
            <a:avLst>
              <a:gd name="adj1" fmla="val 19093"/>
              <a:gd name="adj2" fmla="val -510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Среда, четверг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Oval 6" descr="Безимени-1нл копия"/>
          <p:cNvSpPr>
            <a:spLocks noChangeArrowheads="1"/>
          </p:cNvSpPr>
          <p:nvPr/>
        </p:nvSpPr>
        <p:spPr bwMode="auto">
          <a:xfrm>
            <a:off x="900113" y="2349500"/>
            <a:ext cx="1008062" cy="10795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5127" name="Oval 7" descr="Безимени-1нл копия"/>
          <p:cNvSpPr>
            <a:spLocks noChangeArrowheads="1"/>
          </p:cNvSpPr>
          <p:nvPr/>
        </p:nvSpPr>
        <p:spPr bwMode="auto">
          <a:xfrm>
            <a:off x="900113" y="3789363"/>
            <a:ext cx="1008062" cy="1081087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5128" name="Oval 8" descr="Безимени-1нл копия"/>
          <p:cNvSpPr>
            <a:spLocks noChangeArrowheads="1"/>
          </p:cNvSpPr>
          <p:nvPr/>
        </p:nvSpPr>
        <p:spPr bwMode="auto">
          <a:xfrm>
            <a:off x="900113" y="5227638"/>
            <a:ext cx="1008062" cy="1081087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pic>
        <p:nvPicPr>
          <p:cNvPr id="5129" name="Picture 9" descr="71-raskraska-копия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420938"/>
            <a:ext cx="2511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900113" y="260350"/>
            <a:ext cx="7561262" cy="1728788"/>
          </a:xfrm>
          <a:prstGeom prst="cloudCallout">
            <a:avLst>
              <a:gd name="adj1" fmla="val -15231"/>
              <a:gd name="adj2" fmla="val 33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195513" y="2276475"/>
            <a:ext cx="3600450" cy="1368425"/>
          </a:xfrm>
          <a:prstGeom prst="cloudCallout">
            <a:avLst>
              <a:gd name="adj1" fmla="val 22088"/>
              <a:gd name="adj2" fmla="val -684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</a:rPr>
              <a:t>240 см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124075" y="3789363"/>
            <a:ext cx="3600450" cy="1368425"/>
          </a:xfrm>
          <a:prstGeom prst="cloudCallout">
            <a:avLst>
              <a:gd name="adj1" fmla="val 24866"/>
              <a:gd name="adj2" fmla="val -765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280 см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195513" y="5229225"/>
            <a:ext cx="3600450" cy="1368425"/>
          </a:xfrm>
          <a:prstGeom prst="cloudCallout">
            <a:avLst>
              <a:gd name="adj1" fmla="val 23370"/>
              <a:gd name="adj2" fmla="val -603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235 см</a:t>
            </a:r>
          </a:p>
        </p:txBody>
      </p:sp>
      <p:pic>
        <p:nvPicPr>
          <p:cNvPr id="5134" name="Picture 14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320925" y="638175"/>
            <a:ext cx="369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141538" y="458788"/>
            <a:ext cx="484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3.Расстояние от первой парты до учебной доски…  </a:t>
            </a:r>
            <a:endParaRPr lang="ru-RU" sz="4000" b="1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незнайка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500438"/>
            <a:ext cx="22320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900113" y="260350"/>
            <a:ext cx="7561262" cy="1728788"/>
          </a:xfrm>
          <a:prstGeom prst="cloudCallout">
            <a:avLst>
              <a:gd name="adj1" fmla="val -15231"/>
              <a:gd name="adj2" fmla="val 33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2811463" y="5192713"/>
            <a:ext cx="1008062" cy="1152525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681288" y="2259013"/>
            <a:ext cx="1008062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771775" y="3716338"/>
            <a:ext cx="1008063" cy="10795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302125" y="5049838"/>
            <a:ext cx="3600450" cy="1368425"/>
          </a:xfrm>
          <a:prstGeom prst="cloudCallout">
            <a:avLst>
              <a:gd name="adj1" fmla="val 11463"/>
              <a:gd name="adj2" fmla="val -34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не менее 50 – 70 см</a:t>
            </a:r>
            <a:endParaRPr lang="ru-RU" sz="2400" b="1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211638" y="3573463"/>
            <a:ext cx="3600450" cy="1368425"/>
          </a:xfrm>
          <a:prstGeom prst="cloudCallout">
            <a:avLst>
              <a:gd name="adj1" fmla="val 22398"/>
              <a:gd name="adj2" fmla="val 197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40  см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032250" y="2114550"/>
            <a:ext cx="3600450" cy="1368425"/>
          </a:xfrm>
          <a:prstGeom prst="cloudCallout">
            <a:avLst>
              <a:gd name="adj1" fmla="val 19093"/>
              <a:gd name="adj2" fmla="val -510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1, 3 м</a:t>
            </a:r>
          </a:p>
        </p:txBody>
      </p:sp>
      <p:pic>
        <p:nvPicPr>
          <p:cNvPr id="3087" name="Picture 15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1331913" y="458788"/>
            <a:ext cx="6661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D2D8A">
                    <a:lumMod val="75000"/>
                  </a:srgbClr>
                </a:solidFill>
                <a:latin typeface="Monotype Corsiva" pitchFamily="66" charset="0"/>
              </a:rPr>
              <a:t>4. Каково расстояние между рядом столов и наружной продольной стеной -</a:t>
            </a:r>
            <a:endParaRPr lang="ru-RU" sz="2400" b="1" dirty="0">
              <a:solidFill>
                <a:srgbClr val="2D2D8A">
                  <a:lumMod val="75000"/>
                </a:srgb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Маш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4900"/>
            <a:ext cx="27051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800350" y="3717925"/>
            <a:ext cx="1008063" cy="10795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800350" y="2205038"/>
            <a:ext cx="1008063" cy="10795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2862263" y="5157788"/>
            <a:ext cx="1008062" cy="10795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20700" y="368300"/>
            <a:ext cx="8012113" cy="1728788"/>
          </a:xfrm>
          <a:prstGeom prst="cloudCallout">
            <a:avLst>
              <a:gd name="adj1" fmla="val -6454"/>
              <a:gd name="adj2" fmla="val 1308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081463" y="3573463"/>
            <a:ext cx="3600450" cy="1368425"/>
          </a:xfrm>
          <a:prstGeom prst="cloudCallout">
            <a:avLst>
              <a:gd name="adj1" fmla="val 11463"/>
              <a:gd name="adj2" fmla="val -34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18 - 24° С.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121150" y="2060575"/>
            <a:ext cx="3600450" cy="1368425"/>
          </a:xfrm>
          <a:prstGeom prst="cloudCallout">
            <a:avLst>
              <a:gd name="adj1" fmla="val 22398"/>
              <a:gd name="adj2" fmla="val 197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– 17° С.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284663" y="5084763"/>
            <a:ext cx="3600450" cy="1368425"/>
          </a:xfrm>
          <a:prstGeom prst="cloudCallout">
            <a:avLst>
              <a:gd name="adj1" fmla="val 19093"/>
              <a:gd name="adj2" fmla="val -510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12" name="Picture 16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Прямоугольник 1"/>
          <p:cNvSpPr>
            <a:spLocks noChangeArrowheads="1"/>
          </p:cNvSpPr>
          <p:nvPr/>
        </p:nvSpPr>
        <p:spPr bwMode="auto">
          <a:xfrm>
            <a:off x="1511300" y="638175"/>
            <a:ext cx="67516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2D2D8A">
                    <a:lumMod val="75000"/>
                  </a:srgbClr>
                </a:solidFill>
                <a:latin typeface="Monotype Corsiva" pitchFamily="66" charset="0"/>
              </a:rPr>
              <a:t>5.Температура воздуха в  учебных помещениях и кабинетах должна составлять: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5202238" y="5499100"/>
            <a:ext cx="180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– 25° С.</a:t>
            </a:r>
            <a:endParaRPr lang="ru-RU" sz="320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ичего-то ты, мишка не зн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Oval 6" descr="Безимени-1нл копия"/>
          <p:cNvSpPr>
            <a:spLocks noChangeArrowheads="1"/>
          </p:cNvSpPr>
          <p:nvPr/>
        </p:nvSpPr>
        <p:spPr bwMode="auto">
          <a:xfrm>
            <a:off x="900113" y="5319713"/>
            <a:ext cx="1008062" cy="10795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5127" name="Oval 7" descr="Безимени-1нл копия"/>
          <p:cNvSpPr>
            <a:spLocks noChangeArrowheads="1"/>
          </p:cNvSpPr>
          <p:nvPr/>
        </p:nvSpPr>
        <p:spPr bwMode="auto">
          <a:xfrm>
            <a:off x="900113" y="3789363"/>
            <a:ext cx="1008062" cy="1081087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5128" name="Oval 8" descr="Безимени-1нл копия"/>
          <p:cNvSpPr>
            <a:spLocks noChangeArrowheads="1"/>
          </p:cNvSpPr>
          <p:nvPr/>
        </p:nvSpPr>
        <p:spPr bwMode="auto">
          <a:xfrm>
            <a:off x="923925" y="2349500"/>
            <a:ext cx="1008063" cy="1081088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pic>
        <p:nvPicPr>
          <p:cNvPr id="5129" name="Picture 9" descr="71-raskraska-копия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420938"/>
            <a:ext cx="2511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900113" y="246063"/>
            <a:ext cx="7812087" cy="1728787"/>
          </a:xfrm>
          <a:prstGeom prst="cloudCallout">
            <a:avLst>
              <a:gd name="adj1" fmla="val -15231"/>
              <a:gd name="adj2" fmla="val 33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232025" y="5138738"/>
            <a:ext cx="3600450" cy="1368425"/>
          </a:xfrm>
          <a:prstGeom prst="cloudCallout">
            <a:avLst>
              <a:gd name="adj1" fmla="val 22088"/>
              <a:gd name="adj2" fmla="val -684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124075" y="3789363"/>
            <a:ext cx="3600450" cy="1368425"/>
          </a:xfrm>
          <a:prstGeom prst="cloudCallout">
            <a:avLst>
              <a:gd name="adj1" fmla="val 24866"/>
              <a:gd name="adj2" fmla="val -765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 –м уроке 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320925" y="2205038"/>
            <a:ext cx="3600450" cy="1368425"/>
          </a:xfrm>
          <a:prstGeom prst="cloudCallout">
            <a:avLst>
              <a:gd name="adj1" fmla="val 23370"/>
              <a:gd name="adj2" fmla="val -603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6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 – м уроке</a:t>
            </a:r>
          </a:p>
        </p:txBody>
      </p:sp>
      <p:pic>
        <p:nvPicPr>
          <p:cNvPr id="5134" name="Picture 14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3063" y="5768975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Прямоугольник 1"/>
          <p:cNvSpPr>
            <a:spLocks noChangeArrowheads="1"/>
          </p:cNvSpPr>
          <p:nvPr/>
        </p:nvSpPr>
        <p:spPr bwMode="auto">
          <a:xfrm>
            <a:off x="1449388" y="406400"/>
            <a:ext cx="60626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6. </a:t>
            </a: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Для обучающихся 2 - 4-х классов наиболее трудные предметы должны проводить</a:t>
            </a:r>
            <a:endParaRPr lang="ru-RU" sz="3200" b="1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681288" y="5526088"/>
            <a:ext cx="238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2-3 –м уроке</a:t>
            </a:r>
            <a:endParaRPr lang="ru-RU" sz="400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вет неверный, попробуй сн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1126</TotalTime>
  <Words>1043</Words>
  <Application>Microsoft Office PowerPoint</Application>
  <PresentationFormat>Экран (4:3)</PresentationFormat>
  <Paragraphs>167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Поток</vt:lpstr>
      <vt:lpstr>Оформление по умолчанию</vt:lpstr>
      <vt:lpstr>Актуализации опорных знаний</vt:lpstr>
      <vt:lpstr>Системно-деятельностный подход предполагает: </vt:lpstr>
      <vt:lpstr>Требования к условиям и организации обучения в общеобразовательных учреждениях  СанПиН 2.4.2.2821-10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</vt:lpstr>
      <vt:lpstr>Предметно-развивающая среда должна ориентироваться на зону «ближайшего развития» ученика</vt:lpstr>
      <vt:lpstr>Предметно-развивающая среда включает: </vt:lpstr>
      <vt:lpstr>Пространственно-предметный компонент предметно-развивающей среды( А.С.Макаренко)</vt:lpstr>
      <vt:lpstr> Пространственно-предметный компонент предметно-развивающей среды основан на принципах </vt:lpstr>
      <vt:lpstr> КОРРЕКЦИОННАЯ  ЗОНА</vt:lpstr>
      <vt:lpstr>Социальный компонент  предметно-развивающей среды</vt:lpstr>
      <vt:lpstr>Социальный компонент  предметно-развивающей среды  </vt:lpstr>
      <vt:lpstr>Технологический компонент предметно-развивающей среды</vt:lpstr>
      <vt:lpstr>Психолого-педагогический потенциал</vt:lpstr>
      <vt:lpstr>Слайд 25</vt:lpstr>
      <vt:lpstr> </vt:lpstr>
      <vt:lpstr>Правильно организованная   предметно-развивающая среда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образовательное учреждение среднего профессионального образования города Москвы Педагогический колледж №6 Специальность 050704 «Дошкольное образование» Тема: «Дети с нарушением опорно- двигательного аппарата».</dc:title>
  <dc:creator>Admin</dc:creator>
  <cp:lastModifiedBy>user</cp:lastModifiedBy>
  <cp:revision>116</cp:revision>
  <dcterms:created xsi:type="dcterms:W3CDTF">2013-03-19T16:34:17Z</dcterms:created>
  <dcterms:modified xsi:type="dcterms:W3CDTF">2016-01-24T18:50:40Z</dcterms:modified>
</cp:coreProperties>
</file>