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3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39.png"/><Relationship Id="rId16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404664"/>
            <a:ext cx="7859216" cy="936104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chemeClr val="accent1"/>
                </a:solidFill>
                <a:effectLst>
                  <a:outerShdw blurRad="101600" dist="76200" dir="5400000" sx="0" sy="0">
                    <a:srgbClr val="31B6FD">
                      <a:satMod val="190000"/>
                      <a:tint val="100000"/>
                      <a:alpha val="74000"/>
                    </a:srgbClr>
                  </a:outerShdw>
                </a:effectLst>
                <a:latin typeface="Monotype Corsiva"/>
                <a:ea typeface="Calibri"/>
                <a:cs typeface="Times New Roman"/>
              </a:rPr>
              <a:t>         5  маршрут           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484784"/>
            <a:ext cx="7992888" cy="557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>
                <a:srgbClr val="31B6FD"/>
              </a:buClr>
              <a:buSzPct val="100000"/>
            </a:pPr>
            <a:r>
              <a:rPr lang="ru-RU" sz="3200" b="1" dirty="0" smtClean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101600" dist="76200" dir="5400000" sx="0" sy="0">
                    <a:srgbClr val="31B6FD">
                      <a:satMod val="190000"/>
                      <a:tint val="100000"/>
                      <a:alpha val="74000"/>
                    </a:srgbClr>
                  </a:outerShdw>
                </a:effectLst>
                <a:latin typeface="Monotype Corsiva"/>
                <a:ea typeface="Calibri"/>
                <a:cs typeface="Times New Roman"/>
              </a:rPr>
              <a:t>              1</a:t>
            </a:r>
            <a:r>
              <a:rPr lang="ru-RU" sz="3200" b="1" dirty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101600" dist="76200" dir="5400000" sx="0" sy="0">
                    <a:srgbClr val="31B6FD">
                      <a:satMod val="190000"/>
                      <a:tint val="100000"/>
                      <a:alpha val="74000"/>
                    </a:srgbClr>
                  </a:outerShdw>
                </a:effectLst>
                <a:latin typeface="Monotype Corsiva"/>
                <a:ea typeface="Calibri"/>
                <a:cs typeface="Times New Roman"/>
              </a:rPr>
              <a:t>. Дворец  императора   Александра  </a:t>
            </a:r>
            <a:r>
              <a:rPr lang="en-US" sz="3200" b="1" dirty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101600" dist="76200" dir="5400000" sx="0" sy="0">
                    <a:srgbClr val="31B6FD">
                      <a:satMod val="190000"/>
                      <a:tint val="100000"/>
                      <a:alpha val="74000"/>
                    </a:srgbClr>
                  </a:outerShdw>
                </a:effectLst>
                <a:latin typeface="Monotype Corsiva"/>
                <a:ea typeface="Calibri"/>
                <a:cs typeface="Times New Roman"/>
              </a:rPr>
              <a:t>I</a:t>
            </a:r>
            <a:r>
              <a:rPr lang="ru-RU" sz="3200" b="1" dirty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101600" dist="76200" dir="5400000" sx="0" sy="0">
                    <a:srgbClr val="31B6FD">
                      <a:satMod val="190000"/>
                      <a:tint val="100000"/>
                      <a:alpha val="74000"/>
                    </a:srgbClr>
                  </a:outerShdw>
                </a:effectLst>
                <a:latin typeface="Monotype Corsiva"/>
                <a:ea typeface="Calibri"/>
                <a:cs typeface="Times New Roman"/>
              </a:rPr>
              <a:t>                                                                               </a:t>
            </a:r>
            <a:r>
              <a:rPr lang="ru-RU" sz="3200" b="1" dirty="0" smtClean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101600" dist="76200" dir="5400000" sx="0" sy="0">
                    <a:srgbClr val="31B6FD">
                      <a:satMod val="190000"/>
                      <a:tint val="100000"/>
                      <a:alpha val="74000"/>
                    </a:srgbClr>
                  </a:outerShdw>
                </a:effectLst>
                <a:latin typeface="Monotype Corsiva"/>
                <a:ea typeface="Calibri"/>
                <a:cs typeface="Times New Roman"/>
              </a:rPr>
              <a:t>        .            2</a:t>
            </a:r>
            <a:r>
              <a:rPr lang="ru-RU" sz="3200" b="1" dirty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101600" dist="76200" dir="5400000" sx="0" sy="0">
                    <a:srgbClr val="31B6FD">
                      <a:satMod val="190000"/>
                      <a:tint val="100000"/>
                      <a:alpha val="74000"/>
                    </a:srgbClr>
                  </a:outerShdw>
                </a:effectLst>
                <a:latin typeface="Monotype Corsiva"/>
                <a:ea typeface="Calibri"/>
                <a:cs typeface="Times New Roman"/>
              </a:rPr>
              <a:t>. «Старая»  каменная лестница                                                                             3.Нотно- музыкальный отдел библиотеки имени </a:t>
            </a:r>
            <a:r>
              <a:rPr lang="ru-RU" sz="3200" b="1" dirty="0" smtClean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101600" dist="76200" dir="5400000" sx="0" sy="0">
                    <a:srgbClr val="31B6FD">
                      <a:satMod val="190000"/>
                      <a:tint val="100000"/>
                      <a:alpha val="74000"/>
                    </a:srgbClr>
                  </a:outerShdw>
                </a:effectLst>
                <a:latin typeface="Monotype Corsiva"/>
                <a:ea typeface="Calibri"/>
                <a:cs typeface="Times New Roman"/>
              </a:rPr>
              <a:t>. .     .А.П</a:t>
            </a:r>
            <a:r>
              <a:rPr lang="ru-RU" sz="3200" b="1" dirty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101600" dist="76200" dir="5400000" sx="0" sy="0">
                    <a:srgbClr val="31B6FD">
                      <a:satMod val="190000"/>
                      <a:tint val="100000"/>
                      <a:alpha val="74000"/>
                    </a:srgbClr>
                  </a:outerShdw>
                </a:effectLst>
                <a:latin typeface="Monotype Corsiva"/>
                <a:ea typeface="Calibri"/>
                <a:cs typeface="Times New Roman"/>
              </a:rPr>
              <a:t>. Чехова ( дом П.И. Чайковского)                                                                                                         </a:t>
            </a:r>
            <a:r>
              <a:rPr lang="ru-RU" sz="3200" b="1" dirty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101600" dist="76200" dir="5400000" sx="0" sy="0">
                    <a:srgbClr val="31B6FD">
                      <a:satMod val="190000"/>
                      <a:tint val="100000"/>
                      <a:alpha val="74000"/>
                    </a:srgbClr>
                  </a:outerShdw>
                </a:effectLst>
                <a:latin typeface="Monotype Corsiva"/>
                <a:ea typeface="Calibri"/>
                <a:cs typeface="Times New Roman"/>
              </a:rPr>
              <a:t> </a:t>
            </a:r>
            <a:r>
              <a:rPr lang="ru-RU" sz="3200" b="1" dirty="0" smtClean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101600" dist="76200" dir="5400000" sx="0" sy="0">
                    <a:srgbClr val="31B6FD">
                      <a:satMod val="190000"/>
                      <a:tint val="100000"/>
                      <a:alpha val="74000"/>
                    </a:srgbClr>
                  </a:outerShdw>
                </a:effectLst>
                <a:latin typeface="Monotype Corsiva"/>
                <a:ea typeface="Calibri"/>
                <a:cs typeface="Times New Roman"/>
              </a:rPr>
              <a:t> </a:t>
            </a:r>
            <a:r>
              <a:rPr lang="ru-RU" sz="3200" b="1" dirty="0" smtClean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101600" dist="76200" dir="5400000" sx="0" sy="0">
                    <a:srgbClr val="31B6FD">
                      <a:satMod val="190000"/>
                      <a:tint val="100000"/>
                      <a:alpha val="74000"/>
                    </a:srgbClr>
                  </a:outerShdw>
                </a:effectLst>
                <a:latin typeface="Monotype Corsiva"/>
                <a:ea typeface="Calibri"/>
                <a:cs typeface="Times New Roman"/>
              </a:rPr>
              <a:t>4.Дворец   </a:t>
            </a:r>
            <a:r>
              <a:rPr lang="ru-RU" sz="3200" b="1" dirty="0" err="1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101600" dist="76200" dir="5400000" sx="0" sy="0">
                    <a:srgbClr val="31B6FD">
                      <a:satMod val="190000"/>
                      <a:tint val="100000"/>
                      <a:alpha val="74000"/>
                    </a:srgbClr>
                  </a:outerShdw>
                </a:effectLst>
                <a:latin typeface="Monotype Corsiva"/>
                <a:ea typeface="Calibri"/>
                <a:cs typeface="Times New Roman"/>
              </a:rPr>
              <a:t>Алфераки</a:t>
            </a:r>
            <a:r>
              <a:rPr lang="ru-RU" sz="3200" b="1" dirty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101600" dist="76200" dir="5400000" sx="0" sy="0">
                    <a:srgbClr val="31B6FD">
                      <a:satMod val="190000"/>
                      <a:tint val="100000"/>
                      <a:alpha val="74000"/>
                    </a:srgbClr>
                  </a:outerShdw>
                </a:effectLst>
                <a:latin typeface="Monotype Corsiva"/>
                <a:ea typeface="Calibri"/>
                <a:cs typeface="Times New Roman"/>
              </a:rPr>
              <a:t>                                                                         </a:t>
            </a:r>
            <a:r>
              <a:rPr lang="ru-RU" sz="3200" b="1" dirty="0" smtClean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101600" dist="76200" dir="5400000" sx="0" sy="0">
                    <a:srgbClr val="31B6FD">
                      <a:satMod val="190000"/>
                      <a:tint val="100000"/>
                      <a:alpha val="74000"/>
                    </a:srgbClr>
                  </a:outerShdw>
                </a:effectLst>
                <a:latin typeface="Monotype Corsiva"/>
                <a:ea typeface="Calibri"/>
                <a:cs typeface="Times New Roman"/>
              </a:rPr>
              <a:t>    .   ( </a:t>
            </a:r>
            <a:r>
              <a:rPr lang="ru-RU" sz="3200" b="1" dirty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101600" dist="76200" dir="5400000" sx="0" sy="0">
                    <a:srgbClr val="31B6FD">
                      <a:satMod val="190000"/>
                      <a:tint val="100000"/>
                      <a:alpha val="74000"/>
                    </a:srgbClr>
                  </a:outerShdw>
                </a:effectLst>
                <a:latin typeface="Monotype Corsiva"/>
                <a:ea typeface="Calibri"/>
                <a:cs typeface="Times New Roman"/>
              </a:rPr>
              <a:t>Таганрогский историко краеведческий музей) </a:t>
            </a:r>
            <a:endParaRPr lang="ru-RU" sz="3200" b="1" dirty="0" smtClean="0">
              <a:ln w="445" cap="flat" cmpd="sng" algn="ctr">
                <a:solidFill>
                  <a:srgbClr val="1D7DEE">
                    <a:alpha val="55000"/>
                  </a:srgbClr>
                </a:solidFill>
                <a:prstDash val="solid"/>
                <a:round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101600" dist="76200" dir="5400000" sx="0" sy="0">
                  <a:srgbClr val="31B6FD">
                    <a:satMod val="190000"/>
                    <a:tint val="100000"/>
                    <a:alpha val="74000"/>
                  </a:srgbClr>
                </a:outerShdw>
              </a:effectLst>
              <a:latin typeface="Monotype Corsiva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>
                <a:srgbClr val="31B6FD"/>
              </a:buClr>
              <a:buSzPct val="100000"/>
            </a:pPr>
            <a:r>
              <a:rPr lang="ru-RU" sz="3200" b="1" dirty="0" smtClean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101600" dist="76200" dir="5400000" sx="0" sy="0">
                    <a:srgbClr val="31B6FD">
                      <a:satMod val="190000"/>
                      <a:tint val="100000"/>
                      <a:alpha val="74000"/>
                    </a:srgbClr>
                  </a:outerShdw>
                </a:effectLst>
                <a:latin typeface="Monotype Corsiva"/>
                <a:ea typeface="Calibri"/>
                <a:cs typeface="Times New Roman"/>
              </a:rPr>
              <a:t>5. </a:t>
            </a:r>
            <a:r>
              <a:rPr lang="ru-RU" sz="3200" b="1" dirty="0" smtClean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101600" dist="76200" dir="5400000" sx="0" sy="0">
                    <a:srgbClr val="31B6FD">
                      <a:satMod val="190000"/>
                      <a:tint val="100000"/>
                      <a:alpha val="74000"/>
                    </a:srgbClr>
                  </a:outerShdw>
                </a:effectLst>
                <a:latin typeface="Monotype Corsiva"/>
                <a:ea typeface="Calibri"/>
                <a:cs typeface="Times New Roman"/>
              </a:rPr>
              <a:t>Памятник    Ф. Г.  Раневской                                                                         </a:t>
            </a:r>
          </a:p>
          <a:p>
            <a:pPr lvl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>
                <a:srgbClr val="31B6FD"/>
              </a:buClr>
              <a:buSzPct val="100000"/>
            </a:pPr>
            <a:r>
              <a:rPr lang="ru-RU" sz="3200" b="1" dirty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101600" dist="76200" dir="5400000" sx="0" sy="0">
                    <a:srgbClr val="31B6FD">
                      <a:satMod val="190000"/>
                      <a:tint val="100000"/>
                      <a:alpha val="74000"/>
                    </a:srgbClr>
                  </a:outerShdw>
                </a:effectLst>
                <a:latin typeface="Monotype Corsiva"/>
                <a:ea typeface="Calibri"/>
                <a:cs typeface="Times New Roman"/>
              </a:rPr>
              <a:t>6</a:t>
            </a:r>
            <a:r>
              <a:rPr lang="ru-RU" sz="3200" b="1" dirty="0" smtClean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101600" dist="76200" dir="5400000" sx="0" sy="0">
                    <a:srgbClr val="31B6FD">
                      <a:satMod val="190000"/>
                      <a:tint val="100000"/>
                      <a:alpha val="74000"/>
                    </a:srgbClr>
                  </a:outerShdw>
                </a:effectLst>
                <a:latin typeface="Monotype Corsiva"/>
                <a:ea typeface="Calibri"/>
                <a:cs typeface="Times New Roman"/>
              </a:rPr>
              <a:t>.Кафе </a:t>
            </a:r>
            <a:r>
              <a:rPr lang="ru-RU" sz="3200" b="1" dirty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101600" dist="76200" dir="5400000" sx="0" sy="0">
                    <a:srgbClr val="31B6FD">
                      <a:satMod val="190000"/>
                      <a:tint val="100000"/>
                      <a:alpha val="74000"/>
                    </a:srgbClr>
                  </a:outerShdw>
                </a:effectLst>
                <a:latin typeface="Monotype Corsiva"/>
                <a:ea typeface="Calibri"/>
                <a:cs typeface="Times New Roman"/>
              </a:rPr>
              <a:t>« Красный мак» улица Петровская</a:t>
            </a:r>
            <a:endParaRPr lang="ru-RU" sz="3200" dirty="0">
              <a:solidFill>
                <a:schemeClr val="accent1">
                  <a:lumMod val="40000"/>
                  <a:lumOff val="6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</a:pPr>
            <a:endParaRPr lang="ru-RU" sz="2000" dirty="0">
              <a:solidFill>
                <a:schemeClr val="accent1">
                  <a:lumMod val="40000"/>
                  <a:lumOff val="60000"/>
                </a:schemeClr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92357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4000" dirty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chemeClr val="tx2">
                    <a:lumMod val="50000"/>
                  </a:schemeClr>
                </a:solidFill>
                <a:effectLst>
                  <a:outerShdw blurRad="101600" dist="76200" dir="5400000" sx="0" sy="0">
                    <a:srgbClr val="31B6FD">
                      <a:satMod val="190000"/>
                      <a:tint val="100000"/>
                      <a:alpha val="74000"/>
                    </a:srgbClr>
                  </a:outerShdw>
                  <a:reflection blurRad="6350" stA="55000" endA="50" endPos="85000" dist="29997" dir="5400000" sy="-100000" algn="bl"/>
                </a:effectLst>
                <a:latin typeface="Monotype Corsiva"/>
                <a:ea typeface="Calibri"/>
                <a:cs typeface="Times New Roman"/>
              </a:rPr>
              <a:t>1. Дворец  императора   Александра  </a:t>
            </a:r>
            <a:r>
              <a:rPr lang="en-US" sz="4000" dirty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chemeClr val="tx2">
                    <a:lumMod val="50000"/>
                  </a:schemeClr>
                </a:solidFill>
                <a:effectLst>
                  <a:outerShdw blurRad="101600" dist="76200" dir="5400000" sx="0" sy="0">
                    <a:srgbClr val="31B6FD">
                      <a:satMod val="190000"/>
                      <a:tint val="100000"/>
                      <a:alpha val="74000"/>
                    </a:srgbClr>
                  </a:outerShdw>
                  <a:reflection blurRad="6350" stA="55000" endA="50" endPos="85000" dist="29997" dir="5400000" sy="-100000" algn="bl"/>
                </a:effectLst>
                <a:latin typeface="Monotype Corsiva"/>
                <a:ea typeface="Calibri"/>
                <a:cs typeface="Times New Roman"/>
              </a:rPr>
              <a:t>I</a:t>
            </a:r>
            <a:r>
              <a:rPr lang="ru-RU" sz="4000" dirty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chemeClr val="tx2">
                    <a:lumMod val="50000"/>
                  </a:schemeClr>
                </a:solidFill>
                <a:effectLst>
                  <a:outerShdw blurRad="101600" dist="76200" dir="5400000" sx="0" sy="0">
                    <a:srgbClr val="31B6FD">
                      <a:satMod val="190000"/>
                      <a:tint val="100000"/>
                      <a:alpha val="74000"/>
                    </a:srgbClr>
                  </a:outerShdw>
                  <a:reflection blurRad="6350" stA="55000" endA="50" endPos="85000" dist="29997" dir="5400000" sy="-100000" algn="bl"/>
                </a:effectLst>
                <a:latin typeface="Monotype Corsiva"/>
                <a:ea typeface="Calibri"/>
                <a:cs typeface="Times New Roman"/>
              </a:rPr>
              <a:t>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683668"/>
            <a:ext cx="1962150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6170">
            <a:off x="338448" y="1866609"/>
            <a:ext cx="2705689" cy="179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82" y="4227548"/>
            <a:ext cx="2203777" cy="1726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6845">
            <a:off x="6270649" y="5204838"/>
            <a:ext cx="1971315" cy="1495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9424">
            <a:off x="6329065" y="3393666"/>
            <a:ext cx="2476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227548"/>
            <a:ext cx="3384376" cy="2201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561" y="1574421"/>
            <a:ext cx="2592288" cy="183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968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defRPr/>
            </a:pPr>
            <a:r>
              <a:rPr lang="ru-RU" sz="5400" dirty="0" smtClean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chemeClr val="tx2">
                    <a:lumMod val="75000"/>
                  </a:schemeClr>
                </a:solidFill>
                <a:effectLst>
                  <a:outerShdw blurRad="101600" dist="76200" dir="5400000" sx="0" sy="0">
                    <a:srgbClr val="31B6FD">
                      <a:satMod val="190000"/>
                      <a:tint val="100000"/>
                      <a:alpha val="74000"/>
                    </a:srgbClr>
                  </a:outerShdw>
                  <a:reflection blurRad="6350" stA="60000" endA="900" endPos="60000" dist="60007" dir="5400000" sy="-100000" algn="bl"/>
                </a:effectLst>
                <a:latin typeface="Monotype Corsiva"/>
                <a:ea typeface="Calibri"/>
                <a:cs typeface="Times New Roman"/>
              </a:rPr>
              <a:t>        </a:t>
            </a:r>
            <a:r>
              <a:rPr lang="ru-RU" sz="5400" b="0" dirty="0">
                <a:solidFill>
                  <a:schemeClr val="tx2">
                    <a:lumMod val="75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5400" b="0" dirty="0">
                <a:solidFill>
                  <a:schemeClr val="tx2">
                    <a:lumMod val="75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5400" b="0" dirty="0" smtClean="0">
                <a:solidFill>
                  <a:schemeClr val="tx2">
                    <a:lumMod val="75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         </a:t>
            </a:r>
            <a:r>
              <a:rPr lang="ru-RU" sz="6000" kern="0" dirty="0" smtClean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chemeClr val="tx2">
                    <a:lumMod val="50000"/>
                  </a:schemeClr>
                </a:solidFill>
                <a:effectLst>
                  <a:outerShdw blurRad="101600" dist="76200" dir="5400000" sx="0" sy="0">
                    <a:srgbClr val="31B6FD">
                      <a:satMod val="190000"/>
                      <a:tint val="100000"/>
                      <a:alpha val="74000"/>
                    </a:srgbClr>
                  </a:outerShdw>
                  <a:reflection blurRad="6350" stA="60000" endA="900" endPos="60000" dist="60007" dir="5400000" sy="-100000" algn="bl"/>
                </a:effectLst>
                <a:latin typeface="Monotype Corsiva"/>
                <a:ea typeface="Calibri"/>
                <a:cs typeface="Times New Roman"/>
              </a:rPr>
              <a:t>286 </a:t>
            </a:r>
            <a:r>
              <a:rPr lang="ru-RU" sz="6000" kern="0" dirty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chemeClr val="tx2">
                    <a:lumMod val="50000"/>
                  </a:schemeClr>
                </a:solidFill>
                <a:effectLst>
                  <a:outerShdw blurRad="101600" dist="76200" dir="5400000" sx="0" sy="0">
                    <a:srgbClr val="31B6FD">
                      <a:satMod val="190000"/>
                      <a:tint val="100000"/>
                      <a:alpha val="74000"/>
                    </a:srgbClr>
                  </a:outerShdw>
                  <a:reflection blurRad="6350" stA="60000" endA="900" endPos="60000" dist="60007" dir="5400000" sy="-100000" algn="bl"/>
                </a:effectLst>
                <a:latin typeface="Monotype Corsiva"/>
                <a:ea typeface="Calibri"/>
                <a:cs typeface="Times New Roman"/>
              </a:rPr>
              <a:t>ступеней к </a:t>
            </a:r>
            <a:r>
              <a:rPr lang="ru-RU" sz="6000" kern="0" dirty="0" smtClean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chemeClr val="tx2">
                    <a:lumMod val="50000"/>
                  </a:schemeClr>
                </a:solidFill>
                <a:effectLst>
                  <a:outerShdw blurRad="101600" dist="76200" dir="5400000" sx="0" sy="0">
                    <a:srgbClr val="31B6FD">
                      <a:satMod val="190000"/>
                      <a:tint val="100000"/>
                      <a:alpha val="74000"/>
                    </a:srgbClr>
                  </a:outerShdw>
                  <a:reflection blurRad="6350" stA="60000" endA="900" endPos="60000" dist="60007" dir="5400000" sy="-100000" algn="bl"/>
                </a:effectLst>
                <a:latin typeface="Monotype Corsiva"/>
                <a:ea typeface="Calibri"/>
                <a:cs typeface="Times New Roman"/>
              </a:rPr>
              <a:t> морю</a:t>
            </a:r>
            <a:r>
              <a:rPr lang="ru-RU" sz="6000" b="0" kern="0" dirty="0">
                <a:solidFill>
                  <a:schemeClr val="tx2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6000" b="0" kern="0" dirty="0">
                <a:solidFill>
                  <a:schemeClr val="tx2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1800" b="0" kern="0" dirty="0">
                <a:solidFill>
                  <a:schemeClr val="tx2">
                    <a:lumMod val="50000"/>
                  </a:schemeClr>
                </a:solidFill>
                <a:effectLst/>
                <a:ea typeface="+mn-ea"/>
                <a:cs typeface="+mn-cs"/>
              </a:rPr>
              <a:t/>
            </a:r>
            <a:br>
              <a:rPr lang="ru-RU" sz="1800" b="0" kern="0" dirty="0">
                <a:solidFill>
                  <a:schemeClr val="tx2">
                    <a:lumMod val="50000"/>
                  </a:schemeClr>
                </a:solidFill>
                <a:effectLst/>
                <a:ea typeface="+mn-ea"/>
                <a:cs typeface="+mn-cs"/>
              </a:rPr>
            </a:b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969" y="1556792"/>
            <a:ext cx="3535745" cy="294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8114">
            <a:off x="-152278" y="3035004"/>
            <a:ext cx="2243137" cy="297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2163763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4546">
            <a:off x="6850555" y="2225866"/>
            <a:ext cx="1573048" cy="1752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817">
            <a:off x="7639911" y="188640"/>
            <a:ext cx="1504089" cy="22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636" y="4102559"/>
            <a:ext cx="1784777" cy="2422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8701">
            <a:off x="1970683" y="4608403"/>
            <a:ext cx="2351859" cy="1763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6244">
            <a:off x="1787925" y="3176880"/>
            <a:ext cx="926851" cy="10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841" y="4653136"/>
            <a:ext cx="2243360" cy="198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643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dirty="0" smtClean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chemeClr val="tx2">
                    <a:lumMod val="25000"/>
                  </a:schemeClr>
                </a:solidFill>
                <a:effectLst>
                  <a:outerShdw blurRad="63500" dist="50800" dir="8100000" sx="0" sy="0">
                    <a:srgbClr val="000000">
                      <a:alpha val="50000"/>
                    </a:srgbClr>
                  </a:outerShdw>
                  <a:reflection blurRad="6350" stA="60000" endA="900" endPos="60000" dist="60007" dir="5400000" sy="-100000" algn="bl"/>
                </a:effectLst>
                <a:latin typeface="Monotype Corsiva"/>
                <a:ea typeface="Calibri"/>
                <a:cs typeface="Times New Roman"/>
              </a:rPr>
              <a:t>                </a:t>
            </a:r>
            <a:r>
              <a:rPr lang="ru-RU" sz="4900" dirty="0" smtClean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st="50800" dir="8100000" sx="0" sy="0">
                    <a:srgbClr val="000000">
                      <a:alpha val="50000"/>
                    </a:srgbClr>
                  </a:outerShdw>
                  <a:reflection blurRad="6350" stA="60000" endA="900" endPos="60000" dist="60007" dir="5400000" sy="-100000" algn="bl"/>
                </a:effectLst>
                <a:latin typeface="Monotype Corsiva"/>
                <a:ea typeface="Calibri"/>
                <a:cs typeface="Times New Roman"/>
              </a:rPr>
              <a:t>Дворец    </a:t>
            </a:r>
            <a:r>
              <a:rPr lang="ru-RU" sz="5400" dirty="0" err="1" smtClean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chemeClr val="tx2">
                    <a:lumMod val="50000"/>
                  </a:schemeClr>
                </a:solidFill>
                <a:effectLst>
                  <a:outerShdw blurRad="101600" dist="76200" dir="5400000" sx="0" sy="0">
                    <a:schemeClr val="accent1">
                      <a:satMod val="190000"/>
                      <a:tint val="100000"/>
                      <a:alpha val="74000"/>
                    </a:schemeClr>
                  </a:outerShdw>
                </a:effectLst>
                <a:latin typeface="Monotype Corsiva"/>
                <a:ea typeface="Calibri"/>
                <a:cs typeface="Times New Roman"/>
              </a:rPr>
              <a:t>Алфераки</a:t>
            </a:r>
            <a:r>
              <a:rPr lang="ru-RU" sz="5400" dirty="0" smtClean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chemeClr val="tx2">
                    <a:lumMod val="50000"/>
                  </a:schemeClr>
                </a:solidFill>
                <a:effectLst>
                  <a:outerShdw blurRad="101600" dist="76200" dir="5400000" sx="0" sy="0">
                    <a:schemeClr val="accent1">
                      <a:satMod val="190000"/>
                      <a:tint val="100000"/>
                      <a:alpha val="74000"/>
                    </a:schemeClr>
                  </a:outerShdw>
                </a:effectLst>
                <a:latin typeface="Monotype Corsiva"/>
                <a:ea typeface="Calibri"/>
                <a:cs typeface="Times New Roman"/>
              </a:rPr>
              <a:t> </a:t>
            </a:r>
            <a:r>
              <a:rPr lang="ru-RU" sz="4900" dirty="0" smtClean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st="50800" dir="8100000" sx="0" sy="0">
                    <a:srgbClr val="000000">
                      <a:alpha val="50000"/>
                    </a:srgbClr>
                  </a:outerShdw>
                  <a:reflection blurRad="6350" stA="60000" endA="900" endPos="60000" dist="60007" dir="5400000" sy="-100000" algn="bl"/>
                </a:effectLst>
                <a:latin typeface="Monotype Corsiva"/>
                <a:ea typeface="Calibri"/>
                <a:cs typeface="Times New Roman"/>
              </a:rPr>
              <a:t/>
            </a:r>
            <a:br>
              <a:rPr lang="ru-RU" sz="4900" dirty="0" smtClean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st="50800" dir="8100000" sx="0" sy="0">
                    <a:srgbClr val="000000">
                      <a:alpha val="50000"/>
                    </a:srgbClr>
                  </a:outerShdw>
                  <a:reflection blurRad="6350" stA="60000" endA="900" endPos="60000" dist="60007" dir="5400000" sy="-100000" algn="bl"/>
                </a:effectLst>
                <a:latin typeface="Monotype Corsiva"/>
                <a:ea typeface="Calibri"/>
                <a:cs typeface="Times New Roman"/>
              </a:rPr>
            </a:br>
            <a:r>
              <a:rPr lang="ru-RU" sz="4900" dirty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st="50800" dir="8100000" sx="0" sy="0">
                    <a:srgbClr val="000000">
                      <a:alpha val="50000"/>
                    </a:srgbClr>
                  </a:outerShdw>
                  <a:reflection blurRad="6350" stA="60000" endA="900" endPos="60000" dist="60007" dir="5400000" sy="-100000" algn="bl"/>
                </a:effectLst>
                <a:latin typeface="Monotype Corsiva"/>
                <a:ea typeface="Calibri"/>
                <a:cs typeface="Times New Roman"/>
              </a:rPr>
              <a:t> </a:t>
            </a:r>
            <a:r>
              <a:rPr lang="ru-RU" sz="4900" dirty="0" smtClean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st="50800" dir="8100000" sx="0" sy="0">
                    <a:srgbClr val="000000">
                      <a:alpha val="50000"/>
                    </a:srgbClr>
                  </a:outerShdw>
                  <a:reflection blurRad="6350" stA="60000" endA="900" endPos="60000" dist="60007" dir="5400000" sy="-100000" algn="bl"/>
                </a:effectLst>
                <a:latin typeface="Monotype Corsiva"/>
                <a:ea typeface="Calibri"/>
                <a:cs typeface="Times New Roman"/>
              </a:rPr>
              <a:t>      </a:t>
            </a:r>
            <a:r>
              <a:rPr lang="ru-RU" sz="3600" dirty="0" smtClean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st="50800" dir="8100000" sx="0" sy="0">
                    <a:srgbClr val="000000">
                      <a:alpha val="50000"/>
                    </a:srgbClr>
                  </a:outerShdw>
                  <a:reflection blurRad="6350" stA="60000" endA="900" endPos="60000" dist="60007" dir="5400000" sy="-100000" algn="bl"/>
                </a:effectLst>
                <a:latin typeface="Monotype Corsiva"/>
                <a:ea typeface="Calibri"/>
                <a:cs typeface="Times New Roman"/>
              </a:rPr>
              <a:t>(</a:t>
            </a:r>
            <a:r>
              <a:rPr lang="ru-RU" sz="3200" dirty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st="50800" dir="8100000" sx="0" sy="0">
                    <a:srgbClr val="000000">
                      <a:alpha val="50000"/>
                    </a:srgbClr>
                  </a:outerShdw>
                  <a:reflection blurRad="6350" stA="60000" endA="900" endPos="60000" dist="60007" dir="5400000" sy="-100000" algn="bl"/>
                </a:effectLst>
                <a:latin typeface="Monotype Corsiva"/>
                <a:ea typeface="Calibri"/>
                <a:cs typeface="Times New Roman"/>
              </a:rPr>
              <a:t>Таганрогский историко -краеведческий музей</a:t>
            </a:r>
            <a:r>
              <a:rPr lang="ru-RU" sz="3600" dirty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st="50800" dir="8100000" sx="0" sy="0">
                    <a:srgbClr val="000000">
                      <a:alpha val="50000"/>
                    </a:srgbClr>
                  </a:outerShdw>
                  <a:reflection blurRad="6350" stA="60000" endA="900" endPos="60000" dist="60007" dir="5400000" sy="-100000" algn="bl"/>
                </a:effectLst>
                <a:latin typeface="Monotype Corsiva"/>
                <a:ea typeface="Calibri"/>
                <a:cs typeface="Times New Roman"/>
              </a:rPr>
              <a:t>)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063130"/>
            <a:ext cx="4028468" cy="2675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0819">
            <a:off x="150527" y="1975361"/>
            <a:ext cx="1952625" cy="1388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6278">
            <a:off x="166265" y="3537908"/>
            <a:ext cx="1649958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941168"/>
            <a:ext cx="2205645" cy="1702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5425">
            <a:off x="7005698" y="3447521"/>
            <a:ext cx="1545636" cy="1468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613" y="4807406"/>
            <a:ext cx="1573430" cy="1687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7" y="1892435"/>
            <a:ext cx="2061629" cy="1554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6807">
            <a:off x="1379055" y="4861855"/>
            <a:ext cx="1456072" cy="122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403" y="4941168"/>
            <a:ext cx="1966821" cy="1553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174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/>
              <a:t>  </a:t>
            </a:r>
            <a:r>
              <a:rPr lang="ru-RU" sz="4400" dirty="0" smtClean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effectLst>
                  <a:outerShdw blurRad="101600" dist="76200" dir="5400000" sx="0" sy="0">
                    <a:schemeClr val="accent1">
                      <a:satMod val="190000"/>
                      <a:tint val="100000"/>
                      <a:alpha val="74000"/>
                    </a:schemeClr>
                  </a:outerShdw>
                  <a:reflection blurRad="6350" stA="60000" endA="900" endPos="60000" dist="60007" dir="5400000" sy="-100000" algn="bl"/>
                </a:effectLst>
                <a:latin typeface="Monotype Corsiva"/>
                <a:ea typeface="Calibri"/>
                <a:cs typeface="Times New Roman"/>
              </a:rPr>
              <a:t>Уголок   </a:t>
            </a:r>
            <a:r>
              <a:rPr lang="ru-RU" sz="4400" dirty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effectLst>
                  <a:outerShdw blurRad="101600" dist="76200" dir="5400000" sx="0" sy="0">
                    <a:schemeClr val="accent1">
                      <a:satMod val="190000"/>
                      <a:tint val="100000"/>
                      <a:alpha val="74000"/>
                    </a:schemeClr>
                  </a:outerShdw>
                  <a:reflection blurRad="6350" stA="60000" endA="900" endPos="60000" dist="60007" dir="5400000" sy="-100000" algn="bl"/>
                </a:effectLst>
                <a:latin typeface="Monotype Corsiva"/>
                <a:ea typeface="Calibri"/>
                <a:cs typeface="Times New Roman"/>
              </a:rPr>
              <a:t>Ф.Г. Раневской в Таганроге</a:t>
            </a:r>
            <a:r>
              <a:rPr lang="ru-RU" sz="18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effectLst/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8800">
            <a:off x="395536" y="1484784"/>
            <a:ext cx="4788421" cy="3194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 rot="21190740">
            <a:off x="1619671" y="4634509"/>
            <a:ext cx="288032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rgbClr val="FCFCFF"/>
                </a:solidFill>
                <a:effectLst>
                  <a:outerShdw blurRad="63500" dist="50800" dir="8100000" sx="0" sy="0">
                    <a:srgbClr val="000000">
                      <a:alpha val="50000"/>
                    </a:srgbClr>
                  </a:outerShdw>
                  <a:reflection blurRad="6350" stA="60000" endA="900" endPos="60000" dist="60007" dir="5400000" sy="-100000" algn="bl"/>
                </a:effectLst>
                <a:latin typeface="Monotype Corsiva"/>
                <a:ea typeface="Calibri"/>
                <a:cs typeface="Times New Roman"/>
              </a:rPr>
              <a:t>Родительский дом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36068"/>
            <a:ext cx="3248371" cy="5217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727" y="5316201"/>
            <a:ext cx="2164443" cy="1166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8727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dirty="0" smtClean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prstClr val="white"/>
                </a:solidFill>
                <a:effectLst>
                  <a:outerShdw blurRad="101600" dist="76200" dir="5400000" sx="0" sy="0">
                    <a:srgbClr val="31B6FD">
                      <a:satMod val="190000"/>
                      <a:tint val="100000"/>
                      <a:alpha val="74000"/>
                    </a:srgbClr>
                  </a:outerShdw>
                  <a:reflection blurRad="6350" stA="60000" endA="900" endPos="60000" dist="60007" dir="5400000" sy="-100000" algn="bl"/>
                </a:effectLst>
                <a:latin typeface="Monotype Corsiva"/>
                <a:ea typeface="Calibri"/>
                <a:cs typeface="Times New Roman"/>
              </a:rPr>
              <a:t>     </a:t>
            </a:r>
            <a:r>
              <a:rPr lang="ru-RU" sz="4800" dirty="0" smtClean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chemeClr val="tx2">
                    <a:lumMod val="50000"/>
                  </a:schemeClr>
                </a:solidFill>
                <a:effectLst>
                  <a:outerShdw blurRad="101600" dist="76200" dir="5400000" sx="0" sy="0">
                    <a:srgbClr val="31B6FD">
                      <a:satMod val="190000"/>
                      <a:tint val="100000"/>
                      <a:alpha val="74000"/>
                    </a:srgbClr>
                  </a:outerShdw>
                  <a:reflection blurRad="6350" stA="60000" endA="900" endPos="60000" dist="60007" dir="5400000" sy="-100000" algn="bl"/>
                </a:effectLst>
                <a:latin typeface="Monotype Corsiva"/>
                <a:ea typeface="Calibri"/>
                <a:cs typeface="Times New Roman"/>
              </a:rPr>
              <a:t>Дом </a:t>
            </a:r>
            <a:r>
              <a:rPr lang="ru-RU" sz="4800" dirty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chemeClr val="tx2">
                    <a:lumMod val="50000"/>
                  </a:schemeClr>
                </a:solidFill>
                <a:effectLst>
                  <a:outerShdw blurRad="101600" dist="76200" dir="5400000" sx="0" sy="0">
                    <a:srgbClr val="31B6FD">
                      <a:satMod val="190000"/>
                      <a:tint val="100000"/>
                      <a:alpha val="74000"/>
                    </a:srgbClr>
                  </a:outerShdw>
                  <a:reflection blurRad="6350" stA="60000" endA="900" endPos="60000" dist="60007" dir="5400000" sy="-100000" algn="bl"/>
                </a:effectLst>
                <a:latin typeface="Monotype Corsiva"/>
                <a:ea typeface="Calibri"/>
                <a:cs typeface="Times New Roman"/>
              </a:rPr>
              <a:t>,который помни Чайковского</a:t>
            </a:r>
            <a:r>
              <a:rPr lang="ru-RU" sz="4800" b="0" dirty="0">
                <a:solidFill>
                  <a:schemeClr val="tx2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4800" b="0" dirty="0">
                <a:solidFill>
                  <a:schemeClr val="tx2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12117"/>
            <a:ext cx="2304256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38" y="1412776"/>
            <a:ext cx="2044699" cy="2183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9840">
            <a:off x="5681721" y="3537569"/>
            <a:ext cx="1437140" cy="1246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476" y="5229200"/>
            <a:ext cx="2603508" cy="13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8498">
            <a:off x="7305948" y="2700834"/>
            <a:ext cx="1568110" cy="2664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564" y="4905047"/>
            <a:ext cx="2944195" cy="1952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82" y="3671351"/>
            <a:ext cx="2172587" cy="177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279637"/>
            <a:ext cx="1547663" cy="13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550" y="1279638"/>
            <a:ext cx="1766001" cy="2149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82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850106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chemeClr val="tx2">
                    <a:lumMod val="50000"/>
                  </a:schemeClr>
                </a:solidFill>
                <a:effectLst>
                  <a:outerShdw blurRad="75057" dist="38100" dir="5400000" sy="-20000">
                    <a:srgbClr val="000000">
                      <a:alpha val="25000"/>
                    </a:srgbClr>
                  </a:outerShdw>
                  <a:reflection blurRad="6350" stA="60000" endA="900" endPos="60000" dist="60007" dir="5400000" sy="-100000" algn="bl"/>
                </a:effectLst>
                <a:latin typeface="Monotype Corsiva"/>
                <a:ea typeface="Calibri"/>
                <a:cs typeface="Times New Roman"/>
              </a:rPr>
              <a:t>    Кафе </a:t>
            </a:r>
            <a:r>
              <a:rPr lang="ru-RU" sz="4000" dirty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chemeClr val="tx2">
                    <a:lumMod val="50000"/>
                  </a:schemeClr>
                </a:solidFill>
                <a:effectLst>
                  <a:outerShdw blurRad="75057" dist="38100" dir="5400000" sy="-20000">
                    <a:srgbClr val="000000">
                      <a:alpha val="25000"/>
                    </a:srgbClr>
                  </a:outerShdw>
                  <a:reflection blurRad="6350" stA="60000" endA="900" endPos="60000" dist="60007" dir="5400000" sy="-100000" algn="bl"/>
                </a:effectLst>
                <a:latin typeface="Monotype Corsiva"/>
                <a:ea typeface="Calibri"/>
                <a:cs typeface="Times New Roman"/>
              </a:rPr>
              <a:t>« Красный мак» </a:t>
            </a:r>
            <a:r>
              <a:rPr lang="ru-RU" sz="4000" dirty="0" smtClean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chemeClr val="tx2">
                    <a:lumMod val="50000"/>
                  </a:schemeClr>
                </a:solidFill>
                <a:effectLst>
                  <a:outerShdw blurRad="75057" dist="38100" dir="5400000" sy="-20000">
                    <a:srgbClr val="000000">
                      <a:alpha val="25000"/>
                    </a:srgbClr>
                  </a:outerShdw>
                  <a:reflection blurRad="6350" stA="60000" endA="900" endPos="60000" dist="60007" dir="5400000" sy="-100000" algn="bl"/>
                </a:effectLst>
                <a:latin typeface="Monotype Corsiva"/>
                <a:ea typeface="Calibri"/>
                <a:cs typeface="Times New Roman"/>
              </a:rPr>
              <a:t>-улица </a:t>
            </a:r>
            <a:r>
              <a:rPr lang="ru-RU" sz="4000" dirty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chemeClr val="tx2">
                    <a:lumMod val="50000"/>
                  </a:schemeClr>
                </a:solidFill>
                <a:effectLst>
                  <a:outerShdw blurRad="75057" dist="38100" dir="5400000" sy="-20000">
                    <a:srgbClr val="000000">
                      <a:alpha val="25000"/>
                    </a:srgbClr>
                  </a:outerShdw>
                  <a:reflection blurRad="6350" stA="60000" endA="900" endPos="60000" dist="60007" dir="5400000" sy="-100000" algn="bl"/>
                </a:effectLst>
                <a:latin typeface="Monotype Corsiva"/>
                <a:ea typeface="Calibri"/>
                <a:cs typeface="Times New Roman"/>
              </a:rPr>
              <a:t>Петровская</a:t>
            </a:r>
            <a:r>
              <a:rPr lang="ru-RU" sz="1300" b="0" dirty="0">
                <a:solidFill>
                  <a:schemeClr val="tx2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300" b="0" dirty="0">
                <a:solidFill>
                  <a:schemeClr val="tx2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895" y="1189079"/>
            <a:ext cx="1584176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37402"/>
            <a:ext cx="2870030" cy="2042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972221"/>
            <a:ext cx="1994907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5592">
            <a:off x="88532" y="3134909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284984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9618">
            <a:off x="6452994" y="4203051"/>
            <a:ext cx="2582392" cy="219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6" descr="Картинки по запросу пирожные фото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4358">
            <a:off x="97947" y="897159"/>
            <a:ext cx="827726" cy="111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8477">
            <a:off x="810971" y="1654833"/>
            <a:ext cx="795721" cy="135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6346">
            <a:off x="5494145" y="2952635"/>
            <a:ext cx="969679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0331">
            <a:off x="5274737" y="5202729"/>
            <a:ext cx="1014694" cy="107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100">
            <a:off x="1743195" y="4906294"/>
            <a:ext cx="726521" cy="83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2087">
            <a:off x="3921755" y="5499437"/>
            <a:ext cx="1246552" cy="1045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5885">
            <a:off x="2637278" y="5462821"/>
            <a:ext cx="960229" cy="103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7489">
            <a:off x="7134773" y="3117368"/>
            <a:ext cx="1342107" cy="9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2094">
            <a:off x="852475" y="5205844"/>
            <a:ext cx="730399" cy="1053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102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123</TotalTime>
  <Words>94</Words>
  <Application>Microsoft Office PowerPoint</Application>
  <PresentationFormat>Экран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Открытая</vt:lpstr>
      <vt:lpstr>         5  маршрут           </vt:lpstr>
      <vt:lpstr> 1. Дворец  императора   Александра  I </vt:lpstr>
      <vt:lpstr>                  286 ступеней к  морю  </vt:lpstr>
      <vt:lpstr>                Дворец    Алфераки         (Таганрогский историко -краеведческий музей) </vt:lpstr>
      <vt:lpstr>  Уголок   Ф.Г. Раневской в Таганроге </vt:lpstr>
      <vt:lpstr>     Дом ,который помни Чайковского </vt:lpstr>
      <vt:lpstr>    Кафе « Красный мак» -улица Петровская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                                         5 маршрут</dc:title>
  <dc:creator>user</dc:creator>
  <cp:lastModifiedBy>user</cp:lastModifiedBy>
  <cp:revision>16</cp:revision>
  <dcterms:created xsi:type="dcterms:W3CDTF">2016-01-22T18:17:32Z</dcterms:created>
  <dcterms:modified xsi:type="dcterms:W3CDTF">2016-01-25T06:29:36Z</dcterms:modified>
</cp:coreProperties>
</file>