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DA33C-D73C-4EE9-AA2A-E16940125672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EADB2-6C18-45DB-8838-B9A0F3BCD2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Герб Австралии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E427-F6BA-4A05-8452-370E34BE4A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EADB2-6C18-45DB-8838-B9A0F3BCD2C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F6C5D6-8AEE-45FA-85C0-B9063D472405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157082-D0F1-442B-91DC-514FFF0AD8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bolarium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raldika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51648" cy="4129118"/>
          </a:xfrm>
        </p:spPr>
        <p:txBody>
          <a:bodyPr>
            <a:noAutofit/>
          </a:bodyPr>
          <a:lstStyle/>
          <a:p>
            <a:r>
              <a:rPr lang="ru-RU" sz="4800" dirty="0" smtClean="0"/>
              <a:t>Гражданско-патриотическое воспитание учащихся на уроках географии через изучение государственной символики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643446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Подготовила учитель географии </a:t>
            </a:r>
            <a:r>
              <a:rPr lang="ru-RU" sz="2000" dirty="0" err="1" smtClean="0"/>
              <a:t>Медвежье-Озёрской</a:t>
            </a:r>
            <a:r>
              <a:rPr lang="ru-RU" sz="2000" dirty="0" smtClean="0"/>
              <a:t> школы </a:t>
            </a:r>
            <a:r>
              <a:rPr lang="ru-RU" sz="2000" dirty="0" err="1" smtClean="0"/>
              <a:t>Матвеюк</a:t>
            </a:r>
            <a:r>
              <a:rPr lang="ru-RU" sz="2000" dirty="0" smtClean="0"/>
              <a:t> Антонина Борисовна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При изучении Нигерии, самой большой по численности населения страны Африки, важно объяснить учащимся, что на гербе белыми линиями показаны  две реки Нигер и Бенуа, которые делят страну на две части –южную равнинную и северную возвышенную. Чёрный щит на гербе Нигерии означает плодородную </a:t>
            </a:r>
            <a:r>
              <a:rPr lang="ru-RU" dirty="0" smtClean="0"/>
              <a:t>почву (Нигерия- </a:t>
            </a:r>
            <a:r>
              <a:rPr lang="ru-RU" dirty="0"/>
              <a:t>сельскохозяйственная страна  с развивающейся промышленностью)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port-tv.by/sites/default/files/styles/picture-in-news-body/public/field/image/nig-f0.png?itok=56TSgWQ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7072362" cy="4501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На материке Австралия находится только одно государство - Австралийский Союз. Учащиеся должны знать, что  герб Австралии представляет из себя щит, поддерживаемый кенгуру и страусом эму (животными, которые обитают только в этой стране). Щит разбит на шесть частей, на каждой из которых изображён, в свою очередь, герб одного из штатов, входящих в состав государства. Лучи </a:t>
            </a:r>
            <a:r>
              <a:rPr lang="ru-RU" dirty="0" err="1"/>
              <a:t>семиконечной</a:t>
            </a:r>
            <a:r>
              <a:rPr lang="ru-RU" dirty="0"/>
              <a:t> звезды вверху также символизируют  шесть штатов и один федеральный округ –Канберру.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s.thecarconnection.com/lrg/australias-coat-of-arms_100428169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6810388" cy="5371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3891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В 8 классе ученики должны знать, что для российской геральдики характерно отражение природных особенностей местности. Поэтому при изучении природы и природных ресурсов России важно показать ребятам отражение тех или иных  природных особенностей  на флагах и гербах Российского государства. Так, на многих гербах российских городов изображены элементы рельефа: горы (г. Ставрополь), вулканы (г. Петропавловск-Камчатский), озёра (волны Байкала на гербе Бурятии), реки (г. Благовещенск), и т.д.Причём горы, например, присутствуют на гербах почти всех республик Северного Кавказа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92214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Гора Эльбрус  изображена на гербах  Карачаево-Черкесии и Кабардино-Балкарии, а самая высокая вершина горного Алтая – гора Белуха изображена на гербе республики Алтай. </a:t>
            </a:r>
            <a:endParaRPr lang="ru-RU" dirty="0"/>
          </a:p>
        </p:txBody>
      </p:sp>
      <p:pic>
        <p:nvPicPr>
          <p:cNvPr id="4" name="Picture 2" descr="http://2012.vybor-naroda.org/uploads/posts/2012-07/1342417492_karachaevo-cherkesskaya-respublika-gerb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643602" cy="3983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iznes-portal.com/images/GOODS/1153429_70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4929222" cy="608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gabook.ru/stream/mediapreview?Key=%D0%90%D0%BB%D1%82%D0%B0%D0%B9%20(%D0%B3%D0%B5%D1%80%D0%B1)&amp;Width=654&amp;Height=6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215106" cy="457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7864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При изучении растительного и животного мира России важно показать учащимся отражение этих биологических ресурсов в символике. Так, на гербе города Ярославля изображён медведь. Вообще ярославская эмблема - одна из древнейших в российской геральдике. Медведь перекликается с преданием, по которому город был заложен в том месте, где Ярослав Мудрый убил напавшую на него медведицу. А на гербе города Красноярска изображён  лев – символ силы и мужества. На гербе города Владивостока уссурийский тигр тоже символ силы и мужества, кроме того, тигр указывает и на географическое положение города, т.к. только в этих местах водятся эти уникальные звери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opdizayn.com.ua/uploads/posts/2015-07/1438076492_fjdq6olwlxbmp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786438" cy="5883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3971924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Цель проекта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222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      Выяснение </a:t>
            </a:r>
            <a:r>
              <a:rPr lang="ru-RU" sz="3200" dirty="0"/>
              <a:t>отражения природных особенностей и хозяйственной специализации территорий на гербах городов и стран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gro-xxi.ru/images/photos/medium/article22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643702" cy="4762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pp.nashaucheba.ru/pars_docs/refs/149/148583/img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Отражение природных особенностей и хозяйственной специализации на гербах городов Московской области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303182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ru-RU" altLang="ru-RU" dirty="0" smtClean="0">
                <a:latin typeface="Corbel" pitchFamily="34" charset="0"/>
              </a:rPr>
              <a:t>Особенно часто хозяйственная специализация городов находила свое выражение в гербах, созданных в советское время, когда каждая отрасль промышленности, присутствующая в городе, изображалась на его гербе в виде специального знака</a:t>
            </a:r>
            <a:r>
              <a:rPr lang="en-US" altLang="ru-RU" dirty="0" smtClean="0">
                <a:latin typeface="Corbel" pitchFamily="34" charset="0"/>
              </a:rPr>
              <a:t>.</a:t>
            </a:r>
            <a:r>
              <a:rPr lang="ru-RU" altLang="ru-RU" dirty="0" smtClean="0">
                <a:latin typeface="Corbel" pitchFamily="34" charset="0"/>
              </a:rPr>
              <a:t> Типичный пример-герб города Щелково</a:t>
            </a:r>
            <a:r>
              <a:rPr lang="en-US" altLang="ru-RU" dirty="0" smtClean="0">
                <a:latin typeface="Corbel" pitchFamily="34" charset="0"/>
              </a:rPr>
              <a:t>.</a:t>
            </a:r>
            <a:endParaRPr lang="ru-RU" altLang="ru-RU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Описание герба г. Щелково</a:t>
            </a: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39750" y="3933825"/>
            <a:ext cx="8353425" cy="2724150"/>
          </a:xfrm>
        </p:spPr>
        <p:txBody>
          <a:bodyPr>
            <a:normAutofit lnSpcReduction="10000"/>
          </a:bodyPr>
          <a:lstStyle/>
          <a:p>
            <a:pPr marL="68263" indent="0" algn="just" eaLnBrk="1" hangingPunct="1">
              <a:buFont typeface="Wingdings" pitchFamily="2" charset="2"/>
              <a:buNone/>
              <a:defRPr/>
            </a:pPr>
            <a:r>
              <a:rPr lang="ru-RU" altLang="ru-RU" sz="2000" dirty="0" smtClean="0"/>
              <a:t>Композиция, образованная ткацким челноком и его нитью в трилистник — символами широко развитой текстильной промышленности, началом которой было ткацкое производство, издавна известное в бывшем Богородском уезде Московской губернии. Вертикально расположенный ткацкий челнок, сопровождаемый нитью, ассоциируется со стартом космического корабля, раскрывая идейный замысел герба «От ткацкого челнока до космического корабля». В верхней части щита стилизованные голубые волны реки </a:t>
            </a:r>
            <a:r>
              <a:rPr lang="ru-RU" altLang="ru-RU" sz="2000" dirty="0" err="1" smtClean="0"/>
              <a:t>Клязьмы</a:t>
            </a:r>
            <a:r>
              <a:rPr lang="ru-RU" altLang="ru-RU" sz="2000" dirty="0" smtClean="0"/>
              <a:t>.</a:t>
            </a:r>
          </a:p>
          <a:p>
            <a:pPr eaLnBrk="1" hangingPunct="1">
              <a:defRPr/>
            </a:pPr>
            <a:endParaRPr lang="ru-RU" altLang="ru-RU" sz="2000" dirty="0" smtClean="0"/>
          </a:p>
        </p:txBody>
      </p:sp>
      <p:pic>
        <p:nvPicPr>
          <p:cNvPr id="24580" name="Содержимое 3" descr="gerb_shch_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00108"/>
            <a:ext cx="2479682" cy="29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Герб города Жуковского</a:t>
            </a:r>
            <a:endParaRPr lang="ru-RU" dirty="0"/>
          </a:p>
        </p:txBody>
      </p:sp>
      <p:pic>
        <p:nvPicPr>
          <p:cNvPr id="28675" name="Содержимое 3" descr="sm_img-48268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785938"/>
            <a:ext cx="3557588" cy="4572000"/>
          </a:xfrm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786313" y="1928813"/>
            <a:ext cx="37861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dirty="0"/>
              <a:t>На гербе города Жуковский изображены 3 самолета</a:t>
            </a:r>
            <a:r>
              <a:rPr lang="en-US" altLang="ru-RU" sz="2400" dirty="0"/>
              <a:t>, </a:t>
            </a:r>
            <a:r>
              <a:rPr lang="ru-RU" altLang="ru-RU" sz="2400" dirty="0"/>
              <a:t> наглядно показывающие</a:t>
            </a:r>
            <a:r>
              <a:rPr lang="en-US" altLang="ru-RU" sz="2400" dirty="0"/>
              <a:t>,</a:t>
            </a:r>
            <a:r>
              <a:rPr lang="ru-RU" altLang="ru-RU" sz="2400" dirty="0"/>
              <a:t>что Жуковский один из самых крупных в России центров проектирования и испытания самолетов</a:t>
            </a:r>
            <a:r>
              <a:rPr lang="en-US" altLang="ru-RU" sz="2400" dirty="0"/>
              <a:t>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/>
              <a:t>  </a:t>
            </a:r>
            <a:r>
              <a:rPr lang="ru-RU" sz="3200" b="1" dirty="0" smtClean="0"/>
              <a:t>Описание </a:t>
            </a:r>
            <a:r>
              <a:rPr lang="ru-RU" sz="3200" b="1" dirty="0" smtClean="0"/>
              <a:t>герба</a:t>
            </a:r>
            <a:r>
              <a:rPr lang="ru-RU" sz="3200" b="1" dirty="0" smtClean="0"/>
              <a:t> муниципального образования «город </a:t>
            </a:r>
            <a:r>
              <a:rPr lang="ru-RU" sz="3200" b="1" dirty="0" err="1" smtClean="0"/>
              <a:t>Фрязино</a:t>
            </a:r>
            <a:r>
              <a:rPr lang="ru-RU" sz="3200" b="1" dirty="0" smtClean="0"/>
              <a:t>». </a:t>
            </a:r>
            <a:endParaRPr lang="ru-RU" sz="3200" b="1" dirty="0"/>
          </a:p>
        </p:txBody>
      </p:sp>
      <p:pic>
        <p:nvPicPr>
          <p:cNvPr id="3072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071688"/>
            <a:ext cx="2776538" cy="2149475"/>
          </a:xfrm>
          <a:noFill/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571868" y="1500174"/>
            <a:ext cx="5072063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100" dirty="0"/>
              <a:t>Раскрытая книга — главный символ </a:t>
            </a:r>
            <a:r>
              <a:rPr lang="ru-RU" sz="2100" dirty="0" err="1" smtClean="0"/>
              <a:t>наукограда</a:t>
            </a:r>
            <a:r>
              <a:rPr lang="ru-RU" sz="2100" dirty="0" smtClean="0"/>
              <a:t>, </a:t>
            </a:r>
            <a:r>
              <a:rPr lang="ru-RU" sz="2100" dirty="0" err="1"/>
              <a:t>символ</a:t>
            </a:r>
            <a:r>
              <a:rPr lang="ru-RU" sz="2100" dirty="0"/>
              <a:t> познания, науки и творческого прогресса.</a:t>
            </a:r>
          </a:p>
          <a:p>
            <a:pPr algn="just"/>
            <a:r>
              <a:rPr lang="ru-RU" sz="2100" dirty="0"/>
              <a:t>Электрон на орбите — электронная техника — основное направление научной и промышленной деятельности градообразующих предприятий.</a:t>
            </a:r>
          </a:p>
          <a:p>
            <a:pPr algn="just"/>
            <a:r>
              <a:rPr lang="ru-RU" sz="2100" dirty="0" err="1"/>
              <a:t>Голубая</a:t>
            </a:r>
            <a:r>
              <a:rPr lang="ru-RU" sz="2100" dirty="0"/>
              <a:t> шиповидная полоса — символ водной поверхности реки </a:t>
            </a:r>
            <a:r>
              <a:rPr lang="ru-RU" sz="2100" dirty="0" err="1" smtClean="0"/>
              <a:t>Любосеевки</a:t>
            </a:r>
            <a:r>
              <a:rPr lang="ru-RU" sz="2100" dirty="0" smtClean="0"/>
              <a:t>, </a:t>
            </a:r>
            <a:r>
              <a:rPr lang="ru-RU" sz="2100" dirty="0"/>
              <a:t>на берегах которой возникло старинное поселение </a:t>
            </a:r>
            <a:r>
              <a:rPr lang="ru-RU" sz="2100" dirty="0" err="1"/>
              <a:t>Фрязино</a:t>
            </a:r>
            <a:r>
              <a:rPr lang="ru-RU" sz="2100" dirty="0"/>
              <a:t>, и Большого озера — неотъемлемой части города.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>Герб сельского поселения </a:t>
            </a:r>
            <a:r>
              <a:rPr lang="ru-RU" sz="3600" b="1" dirty="0" err="1" smtClean="0"/>
              <a:t>Медвежье-Озёрское</a:t>
            </a:r>
            <a:endParaRPr lang="ru-RU" dirty="0"/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2357430"/>
            <a:ext cx="2709863" cy="3386138"/>
          </a:xfrm>
          <a:noFill/>
        </p:spPr>
      </p:pic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3714744" y="1357298"/>
            <a:ext cx="5080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Основные фигуры герба — медведь и два лазоревых угла, завершенных серебряными волнами, которые символизируют Верхнее и Нижнее Медвежьи озера</a:t>
            </a:r>
            <a:r>
              <a:rPr lang="en-US" sz="2000" dirty="0"/>
              <a:t>.</a:t>
            </a:r>
            <a:r>
              <a:rPr lang="ru-RU" sz="2000" dirty="0"/>
              <a:t> Крест символизирует многие христианские святыни, в том числе Сергиевский храм в селе </a:t>
            </a:r>
            <a:r>
              <a:rPr lang="ru-RU" sz="2000" dirty="0" err="1"/>
              <a:t>Алмазово</a:t>
            </a:r>
            <a:r>
              <a:rPr lang="ru-RU" sz="2000" dirty="0"/>
              <a:t> с Казанской иконой Божьей Матери</a:t>
            </a:r>
            <a:r>
              <a:rPr lang="en-US" sz="2000" dirty="0"/>
              <a:t>. </a:t>
            </a:r>
            <a:r>
              <a:rPr lang="ru-RU" sz="2000" dirty="0"/>
              <a:t>Звезды символизируют Центр космической связи</a:t>
            </a:r>
            <a:r>
              <a:rPr lang="en-US" sz="2000" dirty="0"/>
              <a:t>.</a:t>
            </a:r>
            <a:r>
              <a:rPr lang="ru-RU" sz="2000" dirty="0"/>
              <a:t> Расположенные в ряд они составляют аллегорический путеводный тракт, показывая то, что все селения, входящие в состав </a:t>
            </a:r>
            <a:r>
              <a:rPr lang="ru-RU" sz="2000" dirty="0" err="1"/>
              <a:t>Медвежье-Озёрского</a:t>
            </a:r>
            <a:r>
              <a:rPr lang="ru-RU" sz="2000" dirty="0"/>
              <a:t> поселения, исстари располагались вдоль двух главных дорог края: </a:t>
            </a:r>
            <a:r>
              <a:rPr lang="ru-RU" sz="2000" dirty="0" err="1"/>
              <a:t>Стромынского</a:t>
            </a:r>
            <a:r>
              <a:rPr lang="ru-RU" sz="2000" dirty="0"/>
              <a:t> и </a:t>
            </a:r>
            <a:r>
              <a:rPr lang="ru-RU" sz="2000" dirty="0" err="1"/>
              <a:t>Черноголовского</a:t>
            </a:r>
            <a:r>
              <a:rPr lang="ru-RU" sz="2000" dirty="0"/>
              <a:t> тракта</a:t>
            </a:r>
            <a:r>
              <a:rPr lang="ru-RU" sz="20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Информационные ресурсы</a:t>
            </a:r>
            <a:endParaRPr lang="ru-RU" dirty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Сопрыков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«Государственная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символика регионов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России» 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 Парад ” 2004</a:t>
            </a:r>
          </a:p>
          <a:p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Дрочук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«Рассказывает геральдика»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„Наука ”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1977</a:t>
            </a:r>
          </a:p>
          <a:p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www.symbolarium.ru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энциклопедия символики и геральдики</a:t>
            </a:r>
          </a:p>
          <a:p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http://geraldika.ru/</a:t>
            </a:r>
            <a:r>
              <a:rPr lang="en-US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Работа </a:t>
            </a:r>
            <a:r>
              <a:rPr lang="ru-RU" dirty="0"/>
              <a:t>в этом направлении очень актуальна, </a:t>
            </a:r>
            <a:r>
              <a:rPr lang="ru-RU" dirty="0" smtClean="0"/>
              <a:t>т.к. патриотическое </a:t>
            </a:r>
            <a:r>
              <a:rPr lang="ru-RU" dirty="0"/>
              <a:t>воспитание играет </a:t>
            </a:r>
            <a:r>
              <a:rPr lang="ru-RU" dirty="0" smtClean="0"/>
              <a:t>огромную роль </a:t>
            </a:r>
            <a:r>
              <a:rPr lang="ru-RU" dirty="0"/>
              <a:t>в становлении личности ребёнка. Все мы знаем, что чувство патриотизма многогранно по содержанию. Это и любовь к родным местам, и гордость за свой народ, и ощущение своей неразрывности с окружающим миром. Именно важность воспитания гражданина, неравнодушного к своей Родине, побуждает нас на уроках географии говорить о государственных символах.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3757610" cy="1143000"/>
          </a:xfrm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dirty="0" smtClean="0"/>
              <a:t>Если создать условия для воспитания патриотизма обучающихся посредством вариативной, обогащённой и индивидуализированной образовательной среды, то обучающийся будет проявлять патриотические чувства выше по сравнению с ребёнком, для которого не были созданы аналогичные условия.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исследовательской работы по геральдике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357430"/>
          <a:ext cx="82296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/>
                <a:gridCol w="5943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5-7 классы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Творческий этап:</a:t>
                      </a:r>
                    </a:p>
                    <a:p>
                      <a:r>
                        <a:rPr lang="ru-RU" sz="2400" kern="1200" dirty="0" smtClean="0"/>
                        <a:t>совершенствование навыков научной организации труда,</a:t>
                      </a:r>
                    </a:p>
                    <a:p>
                      <a:r>
                        <a:rPr lang="ru-RU" sz="2400" kern="1200" dirty="0" smtClean="0"/>
                        <a:t>формирование познавательного интереса,</a:t>
                      </a:r>
                    </a:p>
                    <a:p>
                      <a:r>
                        <a:rPr lang="ru-RU" sz="2400" kern="1200" dirty="0" smtClean="0"/>
                        <a:t>творческое развитие обучающихся,</a:t>
                      </a:r>
                    </a:p>
                    <a:p>
                      <a:r>
                        <a:rPr lang="ru-RU" sz="2400" kern="1200" dirty="0" smtClean="0"/>
                        <a:t>развитие представлений об отражении природных особенностей и хозяйственной специализации на гербах городов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397000"/>
          <a:ext cx="8143931" cy="4522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59293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8-9 классы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Развивающий этап: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совершенствование </a:t>
                      </a:r>
                      <a:r>
                        <a:rPr lang="ru-RU" sz="2400" dirty="0"/>
                        <a:t>навыков научной организации </a:t>
                      </a:r>
                      <a:r>
                        <a:rPr lang="ru-RU" sz="2400" dirty="0" smtClean="0"/>
                        <a:t>труда,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развитие </a:t>
                      </a:r>
                      <a:r>
                        <a:rPr lang="ru-RU" sz="2400" dirty="0"/>
                        <a:t>и расширение познавательных интересов </a:t>
                      </a:r>
                      <a:r>
                        <a:rPr lang="ru-RU" sz="2400" dirty="0" smtClean="0"/>
                        <a:t>обучающихся,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формирование </a:t>
                      </a:r>
                      <a:r>
                        <a:rPr lang="ru-RU" sz="2400" dirty="0"/>
                        <a:t>исследовательских </a:t>
                      </a:r>
                      <a:r>
                        <a:rPr lang="ru-RU" sz="2400" dirty="0" smtClean="0"/>
                        <a:t>навыков,</a:t>
                      </a:r>
                      <a:endParaRPr lang="ru-RU" sz="2400" dirty="0"/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развитие </a:t>
                      </a:r>
                      <a:r>
                        <a:rPr lang="ru-RU" sz="2400" dirty="0"/>
                        <a:t>информационной культуры </a:t>
                      </a:r>
                      <a:r>
                        <a:rPr lang="ru-RU" sz="2400" dirty="0" smtClean="0"/>
                        <a:t>учащихся,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формирование и развитие своего личностного отношения и любви к своей малой</a:t>
                      </a:r>
                      <a:r>
                        <a:rPr lang="ru-RU" sz="2400" baseline="0" dirty="0" smtClean="0"/>
                        <a:t> родине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397000"/>
          <a:ext cx="785818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337"/>
                <a:gridCol w="5256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10-11 классы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/>
                        <a:t>Исследовательский этап:</a:t>
                      </a:r>
                    </a:p>
                    <a:p>
                      <a:r>
                        <a:rPr lang="ru-RU" sz="2400" kern="1200" dirty="0" smtClean="0"/>
                        <a:t>совершенствование исследовательских навыков,</a:t>
                      </a:r>
                    </a:p>
                    <a:p>
                      <a:r>
                        <a:rPr lang="ru-RU" sz="2400" kern="1200" dirty="0" smtClean="0"/>
                        <a:t>совершенствование информационной культуры обучающихся,</a:t>
                      </a:r>
                    </a:p>
                    <a:p>
                      <a:r>
                        <a:rPr lang="ru-RU" sz="2400" kern="1200" dirty="0" smtClean="0"/>
                        <a:t>самостоятельное применение обучающимися знаний, умений и навыков.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51344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Так, при изучении Африки, которая является прародиной человека, важно показать, что многие страны Африканского континента имеют древнейшую культуру. До </a:t>
            </a:r>
            <a:r>
              <a:rPr lang="ru-RU" sz="2400" dirty="0" smtClean="0"/>
              <a:t>наших </a:t>
            </a:r>
            <a:r>
              <a:rPr lang="ru-RU" sz="2400" dirty="0" smtClean="0"/>
              <a:t>дней  сохранились храмы и дворцы правителей средневековых государств, это находит соответствующее отражение на гербах стран Африки.  Кроме того, страны Африки различаются своим географическим положением. Учащиеся легче запоминают положение государств, если проводить соответствующие ассоциации с геральдикой. Есть страны, расположенные на островах, например, Кабо-Верде, лежащая на островах Зелёного Мыса. На гербе этой страны изображены десять звёзд, которые обозначают десять обитаемых островов, составляющих государство.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1.cpcache.com/product_zoom/12426303/cape_verde_coat_of_arms_white_tshirt.jpg?color=White&amp;height=460&amp;width=460&amp;padToSquare=tr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5357849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853</Words>
  <Application>Microsoft Office PowerPoint</Application>
  <PresentationFormat>Экран (4:3)</PresentationFormat>
  <Paragraphs>53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Гражданско-патриотическое воспитание учащихся на уроках географии через изучение государственной символики</vt:lpstr>
      <vt:lpstr>Цель проекта</vt:lpstr>
      <vt:lpstr>Актуальность проекта</vt:lpstr>
      <vt:lpstr>Гипотеза</vt:lpstr>
      <vt:lpstr>Организация исследовательской работы по геральдике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Отражение природных особенностей и хозяйственной специализации на гербах городов Московской области</vt:lpstr>
      <vt:lpstr>Описание герба г. Щелково</vt:lpstr>
      <vt:lpstr>Герб города Жуковского</vt:lpstr>
      <vt:lpstr>  Описание герба муниципального образования «город Фрязино». </vt:lpstr>
      <vt:lpstr>Герб сельского поселения Медвежье-Озёрское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Гражданско-патриотическое воспитание учащихся на уроках географии через изучение государственной символики</dc:title>
  <dc:creator>1</dc:creator>
  <cp:lastModifiedBy>Максим</cp:lastModifiedBy>
  <cp:revision>10</cp:revision>
  <dcterms:created xsi:type="dcterms:W3CDTF">2016-01-05T14:07:37Z</dcterms:created>
  <dcterms:modified xsi:type="dcterms:W3CDTF">2016-01-07T15:51:49Z</dcterms:modified>
</cp:coreProperties>
</file>