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2000240"/>
            <a:ext cx="8229600" cy="200026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Развивающая предметно-пространственная среда в ДОО по ФГОС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928802"/>
            <a:ext cx="721523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6 Этап</a:t>
            </a:r>
            <a:r>
              <a:rPr lang="ru-RU" sz="4000" b="1" dirty="0" smtClean="0">
                <a:solidFill>
                  <a:srgbClr val="FFFF00"/>
                </a:solidFill>
              </a:rPr>
              <a:t>:</a:t>
            </a:r>
            <a:endParaRPr lang="ru-RU" sz="40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 </a:t>
            </a:r>
            <a:r>
              <a:rPr lang="ru-RU" sz="4000" b="1" dirty="0" smtClean="0">
                <a:solidFill>
                  <a:srgbClr val="FFFF00"/>
                </a:solidFill>
              </a:rPr>
              <a:t>Подведение итогов игры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857232"/>
            <a:ext cx="75724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Цель: актуализация знаний студентов по теме «Развивающая </a:t>
            </a:r>
            <a:r>
              <a:rPr lang="ru-RU" sz="2400" b="1" dirty="0" err="1" smtClean="0">
                <a:solidFill>
                  <a:srgbClr val="FFFF00"/>
                </a:solidFill>
              </a:rPr>
              <a:t>предметно-пространственая</a:t>
            </a:r>
            <a:r>
              <a:rPr lang="ru-RU" sz="2400" b="1" dirty="0" smtClean="0">
                <a:solidFill>
                  <a:srgbClr val="FFFF00"/>
                </a:solidFill>
              </a:rPr>
              <a:t> среда в ДОО</a:t>
            </a:r>
            <a:r>
              <a:rPr lang="ru-RU" b="1" dirty="0" smtClean="0">
                <a:solidFill>
                  <a:srgbClr val="FFFF00"/>
                </a:solidFill>
              </a:rPr>
              <a:t>»</a:t>
            </a:r>
          </a:p>
          <a:p>
            <a:pPr algn="just"/>
            <a:endParaRPr lang="ru-RU" b="1" dirty="0" smtClean="0">
              <a:solidFill>
                <a:srgbClr val="FFFF00"/>
              </a:solidFill>
            </a:endParaRPr>
          </a:p>
          <a:p>
            <a:pPr lvl="0"/>
            <a:r>
              <a:rPr lang="ru-RU" sz="2400" b="1" dirty="0" smtClean="0">
                <a:solidFill>
                  <a:srgbClr val="FFFF00"/>
                </a:solidFill>
              </a:rPr>
              <a:t>Задачи:  </a:t>
            </a:r>
          </a:p>
          <a:p>
            <a:pPr lvl="0" algn="just"/>
            <a:r>
              <a:rPr lang="ru-RU" sz="2400" b="1" dirty="0" smtClean="0">
                <a:solidFill>
                  <a:srgbClr val="FFFF00"/>
                </a:solidFill>
              </a:rPr>
              <a:t>1. Обобщить </a:t>
            </a:r>
            <a:r>
              <a:rPr lang="ru-RU" sz="2400" b="1" dirty="0" smtClean="0">
                <a:solidFill>
                  <a:srgbClr val="FFFF00"/>
                </a:solidFill>
              </a:rPr>
              <a:t>и систематизировать знания студентов по теме «Развивающая предметно-пространственная среда в ДОО».</a:t>
            </a:r>
          </a:p>
          <a:p>
            <a:pPr lvl="0" algn="just"/>
            <a:r>
              <a:rPr lang="ru-RU" sz="2400" b="1" dirty="0" smtClean="0">
                <a:solidFill>
                  <a:srgbClr val="FFFF00"/>
                </a:solidFill>
              </a:rPr>
              <a:t>2. Развивать  </a:t>
            </a:r>
            <a:r>
              <a:rPr lang="ru-RU" sz="2400" b="1" dirty="0" smtClean="0">
                <a:solidFill>
                  <a:srgbClr val="FFFF00"/>
                </a:solidFill>
              </a:rPr>
              <a:t>основы педагогического мастерства: речь,  творческие способности, коммуникативные  умения. </a:t>
            </a:r>
          </a:p>
          <a:p>
            <a:pPr lvl="0" algn="just"/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3. Воспитывать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интерес к  специальности «Дошкольное образование», ответственность, основы  профессиональной культуры.  </a:t>
            </a:r>
          </a:p>
          <a:p>
            <a:pPr algn="just"/>
            <a:endParaRPr lang="ru-RU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214422"/>
            <a:ext cx="71438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Правила игры </a:t>
            </a:r>
            <a:r>
              <a:rPr lang="ru-RU" sz="2800" b="1" dirty="0" smtClean="0">
                <a:solidFill>
                  <a:srgbClr val="FFFF00"/>
                </a:solidFill>
              </a:rPr>
              <a:t>: </a:t>
            </a:r>
            <a:endParaRPr lang="ru-RU" sz="2800" b="1" dirty="0" smtClean="0">
              <a:solidFill>
                <a:srgbClr val="FFFF00"/>
              </a:solidFill>
            </a:endParaRPr>
          </a:p>
          <a:p>
            <a:r>
              <a:rPr lang="ru-RU" sz="2800" b="1" dirty="0" smtClean="0">
                <a:solidFill>
                  <a:srgbClr val="FFFF00"/>
                </a:solidFill>
              </a:rPr>
              <a:t>— работать дружно, согласованно;</a:t>
            </a:r>
          </a:p>
          <a:p>
            <a:r>
              <a:rPr lang="ru-RU" sz="2800" b="1" dirty="0" smtClean="0">
                <a:solidFill>
                  <a:srgbClr val="FFFF00"/>
                </a:solidFill>
              </a:rPr>
              <a:t>— соблюдать порядок;</a:t>
            </a:r>
          </a:p>
          <a:p>
            <a:r>
              <a:rPr lang="ru-RU" sz="2800" b="1" dirty="0" smtClean="0">
                <a:solidFill>
                  <a:srgbClr val="FFFF00"/>
                </a:solidFill>
              </a:rPr>
              <a:t>— уметь слушать другого;</a:t>
            </a:r>
          </a:p>
          <a:p>
            <a:r>
              <a:rPr lang="ru-RU" sz="2800" b="1" dirty="0" smtClean="0">
                <a:solidFill>
                  <a:srgbClr val="FFFF00"/>
                </a:solidFill>
              </a:rPr>
              <a:t>— за другую команду не отвечать;</a:t>
            </a:r>
          </a:p>
          <a:p>
            <a:r>
              <a:rPr lang="ru-RU" sz="2800" b="1" dirty="0" smtClean="0">
                <a:solidFill>
                  <a:srgbClr val="FFFF00"/>
                </a:solidFill>
              </a:rPr>
              <a:t>— выслушать задание до конца;</a:t>
            </a:r>
          </a:p>
          <a:p>
            <a:r>
              <a:rPr lang="ru-RU" sz="2800" b="1" dirty="0" smtClean="0">
                <a:solidFill>
                  <a:srgbClr val="FFFF00"/>
                </a:solidFill>
              </a:rPr>
              <a:t>— отвечать громко, но не хором.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1500174"/>
            <a:ext cx="65722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1 этап «Разминка»:</a:t>
            </a:r>
          </a:p>
          <a:p>
            <a:pPr algn="ctr"/>
            <a:endParaRPr lang="ru-RU" sz="36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Цель участников: за </a:t>
            </a:r>
            <a:r>
              <a:rPr lang="ru-RU" sz="3600" b="1" dirty="0" smtClean="0">
                <a:solidFill>
                  <a:srgbClr val="FFFF00"/>
                </a:solidFill>
              </a:rPr>
              <a:t>1 минуту </a:t>
            </a:r>
            <a:r>
              <a:rPr lang="ru-RU" sz="3600" b="1" dirty="0" smtClean="0">
                <a:solidFill>
                  <a:srgbClr val="FFFF00"/>
                </a:solidFill>
              </a:rPr>
              <a:t>ответить </a:t>
            </a:r>
            <a:r>
              <a:rPr lang="ru-RU" sz="3600" b="1" dirty="0" smtClean="0">
                <a:solidFill>
                  <a:srgbClr val="FFFF00"/>
                </a:solidFill>
              </a:rPr>
              <a:t>на максимальное число вопросов </a:t>
            </a:r>
            <a:endParaRPr lang="ru-RU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1357298"/>
            <a:ext cx="65008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2 </a:t>
            </a:r>
            <a:r>
              <a:rPr lang="ru-RU" sz="3200" b="1" dirty="0" smtClean="0">
                <a:solidFill>
                  <a:srgbClr val="FFFF00"/>
                </a:solidFill>
              </a:rPr>
              <a:t>Этап «Интеллектуальный</a:t>
            </a:r>
            <a:r>
              <a:rPr lang="ru-RU" sz="3200" b="1" dirty="0" smtClean="0">
                <a:solidFill>
                  <a:srgbClr val="FFFF00"/>
                </a:solidFill>
              </a:rPr>
              <a:t>»:</a:t>
            </a:r>
          </a:p>
          <a:p>
            <a:pPr algn="ctr"/>
            <a:endParaRPr lang="ru-RU" sz="32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Каждой команде предлагается решить 1 задание. Представители от команд вытягивают карточку с заданием. На подготовку ответа даётся 5 минут. В ответе на вопрос должны участвовать все члены команды.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1357298"/>
            <a:ext cx="62865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ctr">
              <a:buAutoNum type="arabicPlain" startAt="3"/>
            </a:pPr>
            <a:r>
              <a:rPr lang="ru-RU" sz="3600" b="1" dirty="0" smtClean="0">
                <a:solidFill>
                  <a:srgbClr val="FFFF00"/>
                </a:solidFill>
              </a:rPr>
              <a:t>Этап </a:t>
            </a:r>
            <a:r>
              <a:rPr lang="ru-RU" sz="3600" b="1" dirty="0" smtClean="0">
                <a:solidFill>
                  <a:srgbClr val="FFFF00"/>
                </a:solidFill>
              </a:rPr>
              <a:t>«Практический</a:t>
            </a:r>
            <a:r>
              <a:rPr lang="ru-RU" sz="3600" b="1" dirty="0" smtClean="0">
                <a:solidFill>
                  <a:srgbClr val="FFFF00"/>
                </a:solidFill>
              </a:rPr>
              <a:t>»:</a:t>
            </a:r>
          </a:p>
          <a:p>
            <a:pPr marL="742950" indent="-742950" algn="ctr"/>
            <a:endParaRPr lang="ru-RU" sz="36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</a:rPr>
              <a:t>Защита презентаций развивающей </a:t>
            </a:r>
            <a:r>
              <a:rPr lang="ru-RU" sz="3600" b="1" dirty="0" smtClean="0">
                <a:solidFill>
                  <a:srgbClr val="FFFF00"/>
                </a:solidFill>
              </a:rPr>
              <a:t>предметно-пространственной среды в группе ДОО (возрастная группа по выбору команды).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1643050"/>
            <a:ext cx="621510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4 </a:t>
            </a:r>
            <a:r>
              <a:rPr lang="ru-RU" sz="3600" b="1" dirty="0" smtClean="0">
                <a:solidFill>
                  <a:srgbClr val="FFFF00"/>
                </a:solidFill>
              </a:rPr>
              <a:t>Этап «Вопрос-ответ</a:t>
            </a:r>
            <a:r>
              <a:rPr lang="ru-RU" sz="3600" b="1" dirty="0" smtClean="0">
                <a:solidFill>
                  <a:srgbClr val="FFFF00"/>
                </a:solidFill>
              </a:rPr>
              <a:t>»:</a:t>
            </a:r>
          </a:p>
          <a:p>
            <a:pPr algn="ctr"/>
            <a:endParaRPr lang="ru-RU" sz="36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Команды задают друг другу по 3 вопроса, представитель от команды отвечает.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1571612"/>
            <a:ext cx="66437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5 </a:t>
            </a:r>
            <a:r>
              <a:rPr lang="ru-RU" sz="3600" b="1" dirty="0" smtClean="0">
                <a:solidFill>
                  <a:srgbClr val="FFFF00"/>
                </a:solidFill>
              </a:rPr>
              <a:t>Этап  «Творческий</a:t>
            </a:r>
            <a:r>
              <a:rPr lang="ru-RU" sz="3600" b="1" dirty="0" smtClean="0">
                <a:solidFill>
                  <a:srgbClr val="FFFF00"/>
                </a:solidFill>
              </a:rPr>
              <a:t>»:</a:t>
            </a:r>
          </a:p>
          <a:p>
            <a:pPr algn="ctr"/>
            <a:endParaRPr lang="ru-RU" sz="36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Каждая команда сочиняет </a:t>
            </a:r>
            <a:r>
              <a:rPr lang="ru-RU" sz="3600" b="1" dirty="0" err="1" smtClean="0">
                <a:solidFill>
                  <a:srgbClr val="FFFF00"/>
                </a:solidFill>
              </a:rPr>
              <a:t>синквейн</a:t>
            </a:r>
            <a:r>
              <a:rPr lang="ru-RU" sz="3600" b="1" dirty="0" smtClean="0">
                <a:solidFill>
                  <a:srgbClr val="FFFF00"/>
                </a:solidFill>
              </a:rPr>
              <a:t> со словосочетанием «развивающая предметно-пространственная среда»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428604"/>
            <a:ext cx="685804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err="1" smtClean="0">
                <a:solidFill>
                  <a:srgbClr val="FFFF00"/>
                </a:solidFill>
              </a:rPr>
              <a:t>Синквейн</a:t>
            </a:r>
            <a:r>
              <a:rPr lang="ru-RU" sz="2000" b="1" dirty="0" smtClean="0">
                <a:solidFill>
                  <a:srgbClr val="FFFF00"/>
                </a:solidFill>
              </a:rPr>
              <a:t> – это один из приемов активизации познавательной активности студентов на уроке. Слово «</a:t>
            </a:r>
            <a:r>
              <a:rPr lang="ru-RU" sz="2000" b="1" dirty="0" err="1" smtClean="0">
                <a:solidFill>
                  <a:srgbClr val="FFFF00"/>
                </a:solidFill>
              </a:rPr>
              <a:t>синквейн</a:t>
            </a:r>
            <a:r>
              <a:rPr lang="ru-RU" sz="2000" b="1" dirty="0" smtClean="0">
                <a:solidFill>
                  <a:srgbClr val="FFFF00"/>
                </a:solidFill>
              </a:rPr>
              <a:t>» происходит от французского слова «пять» и означает «стихотворение, состоящее из пяти строк». </a:t>
            </a:r>
          </a:p>
          <a:p>
            <a:pPr algn="just"/>
            <a:r>
              <a:rPr lang="ru-RU" sz="2000" b="1" dirty="0" err="1" smtClean="0">
                <a:solidFill>
                  <a:srgbClr val="FFFF00"/>
                </a:solidFill>
              </a:rPr>
              <a:t>Синквейн</a:t>
            </a:r>
            <a:r>
              <a:rPr lang="ru-RU" sz="2000" b="1" dirty="0" smtClean="0">
                <a:solidFill>
                  <a:srgbClr val="FFFF00"/>
                </a:solidFill>
              </a:rPr>
              <a:t> – это не обычное стихотворение, а стихотворение, написанное в соответствии с определенными правилами. В каждой строке задается набор слов, который необходимо отразить в стихотворении:</a:t>
            </a:r>
          </a:p>
          <a:p>
            <a:pPr algn="just"/>
            <a:r>
              <a:rPr lang="ru-RU" sz="2000" b="1" dirty="0" smtClean="0">
                <a:solidFill>
                  <a:srgbClr val="FFFF00"/>
                </a:solidFill>
              </a:rPr>
              <a:t>1 строка – заголовок, в который выносится ключевое слово, понятие, тема </a:t>
            </a:r>
            <a:r>
              <a:rPr lang="ru-RU" sz="2000" b="1" dirty="0" err="1" smtClean="0">
                <a:solidFill>
                  <a:srgbClr val="FFFF00"/>
                </a:solidFill>
              </a:rPr>
              <a:t>синквейна</a:t>
            </a:r>
            <a:r>
              <a:rPr lang="ru-RU" sz="2000" b="1" dirty="0" smtClean="0">
                <a:solidFill>
                  <a:srgbClr val="FFFF00"/>
                </a:solidFill>
              </a:rPr>
              <a:t>, выраженное в форме существительного, словосочетания.</a:t>
            </a:r>
          </a:p>
          <a:p>
            <a:pPr algn="just"/>
            <a:r>
              <a:rPr lang="ru-RU" sz="2000" b="1" dirty="0" smtClean="0">
                <a:solidFill>
                  <a:srgbClr val="FFFF00"/>
                </a:solidFill>
              </a:rPr>
              <a:t>2 строка – два прилагательных.</a:t>
            </a:r>
          </a:p>
          <a:p>
            <a:pPr algn="just"/>
            <a:r>
              <a:rPr lang="ru-RU" sz="2000" b="1" dirty="0" smtClean="0">
                <a:solidFill>
                  <a:srgbClr val="FFFF00"/>
                </a:solidFill>
              </a:rPr>
              <a:t>3 строка – три глагола. </a:t>
            </a:r>
          </a:p>
          <a:p>
            <a:pPr algn="just"/>
            <a:r>
              <a:rPr lang="ru-RU" sz="2000" b="1" dirty="0" smtClean="0">
                <a:solidFill>
                  <a:srgbClr val="FFFF00"/>
                </a:solidFill>
              </a:rPr>
              <a:t>4 строка – фраза, несущая определенный смысл (может быть пословица, поговорка)</a:t>
            </a:r>
          </a:p>
          <a:p>
            <a:pPr algn="just"/>
            <a:r>
              <a:rPr lang="ru-RU" sz="2000" b="1" dirty="0" smtClean="0">
                <a:solidFill>
                  <a:srgbClr val="FFFF00"/>
                </a:solidFill>
              </a:rPr>
              <a:t>5 строка – резюме, вывод (может быть в форме четверостишия).</a:t>
            </a:r>
          </a:p>
          <a:p>
            <a:pPr algn="just"/>
            <a:endParaRPr lang="ru-RU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</TotalTime>
  <Words>350</Words>
  <PresentationFormat>Экран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Развивающая предметно-пространственная среда в ДОО по ФГОС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Развивающая предметно-пространственная среда в ДОО по ФГОС </dc:title>
  <cp:lastModifiedBy>Алексей</cp:lastModifiedBy>
  <cp:revision>4</cp:revision>
  <dcterms:modified xsi:type="dcterms:W3CDTF">2015-03-01T20:22:33Z</dcterms:modified>
</cp:coreProperties>
</file>