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notesMasterIdLst>
    <p:notesMasterId r:id="rId14"/>
  </p:notesMasterIdLst>
  <p:sldIdLst>
    <p:sldId id="256" r:id="rId3"/>
    <p:sldId id="258" r:id="rId4"/>
    <p:sldId id="259" r:id="rId5"/>
    <p:sldId id="260" r:id="rId6"/>
    <p:sldId id="264" r:id="rId7"/>
    <p:sldId id="261" r:id="rId8"/>
    <p:sldId id="263" r:id="rId9"/>
    <p:sldId id="269" r:id="rId10"/>
    <p:sldId id="270" r:id="rId11"/>
    <p:sldId id="276" r:id="rId12"/>
    <p:sldId id="275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5507F0FA-8A94-429D-AFEC-88E070630E00}" type="datetimeFigureOut">
              <a:rPr lang="ru-RU"/>
              <a:pPr>
                <a:defRPr/>
              </a:pPr>
              <a:t>10.01.2016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4F927079-4A0D-4052-89FC-CDDD23998B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Тема урока.</a:t>
            </a:r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232973-4BB7-476E-B6AD-3DDE782DE69A}" type="slidenum">
              <a:rPr lang="ru-RU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Заполнить таблицу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927079-4A0D-4052-89FC-CDDD23998B9F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Эмбриологическое доказательство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927079-4A0D-4052-89FC-CDDD23998B9F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baseline="0" dirty="0" smtClean="0"/>
              <a:t> В.О.Ковалевский разработал филогенетический ряд лошади, показал изменения в процессе исторического развития.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927079-4A0D-4052-89FC-CDDD23998B9F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Палеонтологическое доказательство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927079-4A0D-4052-89FC-CDDD23998B9F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Переходные формы сочетают в себе одновременно признаки древних и</a:t>
            </a:r>
            <a:r>
              <a:rPr lang="ru-RU" baseline="0" dirty="0" smtClean="0"/>
              <a:t> </a:t>
            </a:r>
            <a:r>
              <a:rPr lang="ru-RU" dirty="0" smtClean="0"/>
              <a:t>более эволюционно</a:t>
            </a:r>
            <a:r>
              <a:rPr lang="ru-RU" baseline="0" dirty="0" smtClean="0"/>
              <a:t> молодых групп.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927079-4A0D-4052-89FC-CDDD23998B9F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Морфологическое доказательство. Одинаковое строение, но разная функция.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927079-4A0D-4052-89FC-CDDD23998B9F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Разное строение крыльев, но одинаковая функция.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927079-4A0D-4052-89FC-CDDD23998B9F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7192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193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7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CBA0DCF-8186-4D9A-B018-9A9CCE442C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6A5512-315B-479C-81F7-D8EEAC13A8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2526F-222D-4160-A3F5-E03FD0BA6F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9C598-A84F-46FB-A21A-5D5F88145B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4AA75-B4EA-492D-99FB-C4FFF53739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CD8FE2-A568-4B3C-BD07-E89E263E9A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48A30-3C5A-4E8C-A4C9-8EEC3AA4CB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2581E9-3245-46DB-A872-1A3DA8497D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AA82E-94A1-49EC-B86E-6925617285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5659A-18A3-4158-A3CF-D5E7256008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81A8A-BBCD-4F4E-B834-4EECCFCA15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52DE5F-97FC-460A-936D-1602BCD2E7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44E7D-5D4C-435A-9E62-0E732AEC0E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7FAFE8-7612-4B23-9B4C-B2CFCE2495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DF2EE-2E6D-44E7-ACEE-54317F5B46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13904-5118-4E9A-A3FA-59EB508F81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E0320-6ECF-4EB4-B9D1-97CC1D24B2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53630-2B8E-4644-9EBD-5667D3D10C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2ECB74-6788-483F-B03E-8ED491BAAD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B04E2-3C75-41D2-9E3B-0982A616BF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AF671-65D0-4CDB-B8BC-3E7978A416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F2D7F-F24F-4EBB-A74D-902267C83B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2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3E0CB-8502-4E24-90A7-ECF8DB2234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6147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48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49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50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51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52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53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54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55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56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57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58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59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60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61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62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63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64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65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66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167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6168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6169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6170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71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D4A2D5E0-FFEB-47BC-A0FE-953A1E0B80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172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7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A3CA3EAB-1624-4EF5-A300-641E17E406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6600" smtClean="0">
                <a:latin typeface="Monotype Corsiva" pitchFamily="66" charset="0"/>
              </a:rPr>
              <a:t>Доказательства макроэволюции</a:t>
            </a: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sz="quarter" idx="1"/>
          </p:nvPr>
        </p:nvSpPr>
        <p:spPr>
          <a:xfrm>
            <a:off x="1066800" y="0"/>
            <a:ext cx="6400800" cy="1752600"/>
          </a:xfrm>
        </p:spPr>
        <p:txBody>
          <a:bodyPr/>
          <a:lstStyle/>
          <a:p>
            <a:r>
              <a:rPr lang="ru-RU" dirty="0" smtClean="0"/>
              <a:t>Открытый урок</a:t>
            </a:r>
          </a:p>
          <a:p>
            <a:r>
              <a:rPr lang="ru-RU" dirty="0" smtClean="0"/>
              <a:t>по биологии</a:t>
            </a:r>
            <a:endParaRPr lang="ru-RU" dirty="0"/>
          </a:p>
        </p:txBody>
      </p:sp>
      <p:pic>
        <p:nvPicPr>
          <p:cNvPr id="4104" name="Picture 8" descr="43_16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0"/>
            <a:ext cx="1828800" cy="1828800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" name="Picture 9" descr="{418B54F0-E51A-49CB-9051-0D8F94109E32}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4808537"/>
            <a:ext cx="2895600" cy="2049463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686800" cy="1139825"/>
          </a:xfrm>
        </p:spPr>
        <p:txBody>
          <a:bodyPr/>
          <a:lstStyle/>
          <a:p>
            <a:pPr eaLnBrk="1" hangingPunct="1">
              <a:defRPr/>
            </a:pPr>
            <a:r>
              <a:rPr lang="ru-RU" sz="2100" b="1" smtClean="0"/>
              <a:t>                                 Гомологичные органы</a:t>
            </a:r>
            <a:r>
              <a:rPr lang="ru-RU" sz="1900" smtClean="0"/>
              <a:t/>
            </a:r>
            <a:br>
              <a:rPr lang="ru-RU" sz="1900" smtClean="0"/>
            </a:br>
            <a:r>
              <a:rPr lang="ru-RU" sz="1900" smtClean="0"/>
              <a:t> На рисунке изображены скелеты передних конечностей </a:t>
            </a:r>
            <a:br>
              <a:rPr lang="ru-RU" sz="1900" smtClean="0"/>
            </a:br>
            <a:r>
              <a:rPr lang="ru-RU" sz="1900" smtClean="0"/>
              <a:t>позвоночных животных: 1 - летучей мыши, 2 - птицы, 3 - крота, </a:t>
            </a:r>
            <a:br>
              <a:rPr lang="ru-RU" sz="1900" smtClean="0"/>
            </a:br>
            <a:r>
              <a:rPr lang="ru-RU" sz="1900" smtClean="0"/>
              <a:t>4 - кита, 5 - человека.</a:t>
            </a:r>
          </a:p>
        </p:txBody>
      </p:sp>
      <p:pic>
        <p:nvPicPr>
          <p:cNvPr id="17411" name="Picture 3" descr="Гомологичные органы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755650" y="1557338"/>
            <a:ext cx="7561263" cy="4824412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800" b="1" smtClean="0"/>
              <a:t>         Аналогичные органы: </a:t>
            </a:r>
            <a:br>
              <a:rPr lang="ru-RU" sz="3800" b="1" smtClean="0"/>
            </a:br>
            <a:r>
              <a:rPr lang="ru-RU" sz="3800" b="1" smtClean="0"/>
              <a:t>        </a:t>
            </a:r>
            <a:r>
              <a:rPr lang="ru-RU" sz="3800" smtClean="0"/>
              <a:t>крылья птицы и бабочки</a:t>
            </a:r>
          </a:p>
        </p:txBody>
      </p:sp>
      <p:pic>
        <p:nvPicPr>
          <p:cNvPr id="18435" name="Picture 3" descr="Аналогичные органы"/>
          <p:cNvPicPr>
            <a:picLocks noGrp="1" noChangeAspect="1" noChangeArrowheads="1"/>
          </p:cNvPicPr>
          <p:nvPr>
            <p:ph type="dgm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550988" y="1600200"/>
            <a:ext cx="6040437" cy="4530725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ru-RU" smtClean="0"/>
              <a:t>Макроэволюция – это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   </a:t>
            </a:r>
            <a:r>
              <a:rPr lang="ru-RU" sz="4000" dirty="0" smtClean="0"/>
              <a:t>эволюция на уровне выше видового (образование новых родов, семейств т.д.).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ru-RU" dirty="0" smtClean="0"/>
              <a:t>Основные доказательства эволюции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/>
              <a:t> Палеонтологические</a:t>
            </a:r>
          </a:p>
          <a:p>
            <a:pPr eaLnBrk="1" hangingPunct="1">
              <a:defRPr/>
            </a:pPr>
            <a:r>
              <a:rPr lang="ru-RU" dirty="0" smtClean="0"/>
              <a:t> Эмбриологические </a:t>
            </a:r>
          </a:p>
          <a:p>
            <a:pPr eaLnBrk="1" hangingPunct="1">
              <a:defRPr/>
            </a:pPr>
            <a:r>
              <a:rPr lang="ru-RU" dirty="0" smtClean="0"/>
              <a:t>Морфологические (сравнительно-анатомические).</a:t>
            </a:r>
          </a:p>
          <a:p>
            <a:pPr eaLnBrk="1" hangingPunct="1">
              <a:defRPr/>
            </a:pPr>
            <a:r>
              <a:rPr lang="ru-RU" dirty="0" smtClean="0"/>
              <a:t>Молекулярно – биологические и цитологические.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762000"/>
            <a:ext cx="7772400" cy="1828800"/>
          </a:xfrm>
        </p:spPr>
        <p:txBody>
          <a:bodyPr/>
          <a:lstStyle/>
          <a:p>
            <a:pPr eaLnBrk="1" hangingPunct="1">
              <a:defRPr/>
            </a:pPr>
            <a:r>
              <a:rPr lang="ru-RU" sz="3200" dirty="0" smtClean="0"/>
              <a:t>Таблица </a:t>
            </a:r>
            <a:br>
              <a:rPr lang="ru-RU" sz="3200" dirty="0" smtClean="0"/>
            </a:br>
            <a:r>
              <a:rPr lang="ru-RU" sz="3200" dirty="0" smtClean="0"/>
              <a:t>«Доказательства эволюции органического мира». 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33400" y="3276600"/>
          <a:ext cx="8001000" cy="3396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5105400"/>
              </a:tblGrid>
              <a:tr h="521677">
                <a:tc>
                  <a:txBody>
                    <a:bodyPr/>
                    <a:lstStyle/>
                    <a:p>
                      <a:r>
                        <a:rPr lang="ru-RU" dirty="0" smtClean="0"/>
                        <a:t>группы доказательств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Факты, доказывающие эволюцию</a:t>
                      </a:r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3723">
                <a:tc>
                  <a:txBody>
                    <a:bodyPr/>
                    <a:lstStyle/>
                    <a:p>
                      <a:r>
                        <a:rPr lang="ru-RU" dirty="0" smtClean="0"/>
                        <a:t>эмбриологическое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64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палеонтологическое</a:t>
                      </a:r>
                    </a:p>
                    <a:p>
                      <a:endParaRPr lang="ru-RU" dirty="0" smtClean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882">
                <a:tc>
                  <a:txBody>
                    <a:bodyPr/>
                    <a:lstStyle/>
                    <a:p>
                      <a:r>
                        <a:rPr lang="ru-RU" dirty="0" smtClean="0"/>
                        <a:t>морфологическое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6882">
                <a:tc>
                  <a:txBody>
                    <a:bodyPr/>
                    <a:lstStyle/>
                    <a:p>
                      <a:r>
                        <a:rPr lang="ru-RU" dirty="0" smtClean="0"/>
                        <a:t>Молекулярно – биологическое и цитологическое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 descr="{44FA780E-3A8B-4921-99B2-DA5E4F304273}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0"/>
            <a:ext cx="6553200" cy="649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800" smtClean="0"/>
              <a:t>Филогенетический закон                    Ф.Мюллера и Э.Геккеля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800" smtClean="0"/>
              <a:t>   </a:t>
            </a:r>
            <a:r>
              <a:rPr lang="ru-RU" sz="3600" smtClean="0"/>
              <a:t>Онтогенез есть краткое повторение филогенеза.</a:t>
            </a:r>
          </a:p>
          <a:p>
            <a:pPr eaLnBrk="1" hangingPunct="1">
              <a:defRPr/>
            </a:pPr>
            <a:endParaRPr lang="ru-RU" sz="360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i="1" smtClean="0">
                <a:solidFill>
                  <a:schemeClr val="hlink"/>
                </a:solidFill>
              </a:rPr>
              <a:t>Онтогенез</a:t>
            </a:r>
            <a:r>
              <a:rPr lang="ru-RU" sz="2800" smtClean="0"/>
              <a:t> – это индивидуальное развитие организма, начиная с оплодотворения и заканчивая смертью.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i="1" smtClean="0">
                <a:solidFill>
                  <a:schemeClr val="hlink"/>
                </a:solidFill>
              </a:rPr>
              <a:t>Филогенез </a:t>
            </a:r>
            <a:r>
              <a:rPr lang="ru-RU" sz="2800" smtClean="0"/>
              <a:t>– это историческое (эволюционное) развитие данной систематической категории.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pPr eaLnBrk="1" hangingPunct="1"/>
            <a:r>
              <a:rPr lang="ru-RU" sz="2800" smtClean="0"/>
              <a:t>Эволюция лошади</a:t>
            </a:r>
          </a:p>
        </p:txBody>
      </p:sp>
      <p:pic>
        <p:nvPicPr>
          <p:cNvPr id="13315" name="Picture 6" descr="{D66E662D-0C8A-4E2F-8D9F-B5B51E069974}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762000"/>
            <a:ext cx="7467600" cy="591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>
          <a:xfrm>
            <a:off x="1143000" y="3733800"/>
            <a:ext cx="8229600" cy="1143000"/>
          </a:xfrm>
        </p:spPr>
        <p:txBody>
          <a:bodyPr/>
          <a:lstStyle/>
          <a:p>
            <a:pPr eaLnBrk="1" hangingPunct="1"/>
            <a:r>
              <a:rPr lang="ru-RU" sz="2000" smtClean="0"/>
              <a:t>Археоптерикс</a:t>
            </a:r>
          </a:p>
        </p:txBody>
      </p:sp>
      <p:pic>
        <p:nvPicPr>
          <p:cNvPr id="23557" name="Picture 5" descr="43_16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685800"/>
            <a:ext cx="35052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6" descr="{93B9AE6F-9215-4460-94AC-E4A7C1469CEF}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3886200"/>
            <a:ext cx="3657600" cy="254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3560" name="Picture 8" descr="{E71EFB07-D055-4C2B-956E-A11A46A2AEF9}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324600" y="3810000"/>
            <a:ext cx="2628900" cy="2552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457200" y="-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>
                <a:solidFill>
                  <a:schemeClr val="tx2"/>
                </a:solidFill>
                <a:latin typeface="Arial" charset="0"/>
              </a:rPr>
              <a:t>Ископаемые переходные формы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4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40"/>
                            </p:stCondLst>
                            <p:childTnLst>
                              <p:par>
                                <p:cTn id="1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  <p:bldP spid="2356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3" name="Picture 5" descr="{D3928383-B15D-4729-B37E-883220FEAE10}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762000"/>
            <a:ext cx="3886200" cy="2914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581400" y="2743200"/>
            <a:ext cx="8229600" cy="1143000"/>
          </a:xfrm>
        </p:spPr>
        <p:txBody>
          <a:bodyPr/>
          <a:lstStyle/>
          <a:p>
            <a:pPr eaLnBrk="1" hangingPunct="1"/>
            <a:r>
              <a:rPr lang="ru-RU" sz="2000" smtClean="0"/>
              <a:t>Зверозубый ящер</a:t>
            </a:r>
          </a:p>
        </p:txBody>
      </p:sp>
      <p:pic>
        <p:nvPicPr>
          <p:cNvPr id="27652" name="Picture 4" descr="{A160125D-B7E2-43CB-BE0E-EE51638A9866}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3733800"/>
            <a:ext cx="3886200" cy="24685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27654" name="Picture 6" descr="47_18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5000" y="3733800"/>
            <a:ext cx="2895600" cy="2586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457200" y="-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2800">
                <a:solidFill>
                  <a:schemeClr val="tx2"/>
                </a:solidFill>
                <a:latin typeface="Arial" charset="0"/>
              </a:rPr>
              <a:t>Ископаемые переходные формы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40"/>
                            </p:stCondLst>
                            <p:childTnLst>
                              <p:par>
                                <p:cTn id="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4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5" grpId="0"/>
    </p:bldLst>
  </p:timing>
</p:sld>
</file>

<file path=ppt/theme/theme1.xml><?xml version="1.0" encoding="utf-8"?>
<a:theme xmlns:a="http://schemas.openxmlformats.org/drawingml/2006/main" name="Занавес">
  <a:themeElements>
    <a:clrScheme name="Занавес 5">
      <a:dk1>
        <a:srgbClr val="566858"/>
      </a:dk1>
      <a:lt1>
        <a:srgbClr val="FFFFFF"/>
      </a:lt1>
      <a:dk2>
        <a:srgbClr val="6D8771"/>
      </a:dk2>
      <a:lt2>
        <a:srgbClr val="ECECB2"/>
      </a:lt2>
      <a:accent1>
        <a:srgbClr val="76A571"/>
      </a:accent1>
      <a:accent2>
        <a:srgbClr val="465648"/>
      </a:accent2>
      <a:accent3>
        <a:srgbClr val="BAC3BB"/>
      </a:accent3>
      <a:accent4>
        <a:srgbClr val="DADADA"/>
      </a:accent4>
      <a:accent5>
        <a:srgbClr val="BDCFBB"/>
      </a:accent5>
      <a:accent6>
        <a:srgbClr val="3F4D40"/>
      </a:accent6>
      <a:hlink>
        <a:srgbClr val="FFDC0B"/>
      </a:hlink>
      <a:folHlink>
        <a:srgbClr val="FC9916"/>
      </a:folHlink>
    </a:clrScheme>
    <a:fontScheme name="Занавес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Занавес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Занавес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Занавес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Curtain Call</Template>
  <TotalTime>213</TotalTime>
  <Words>174</Words>
  <Application>Microsoft Office PowerPoint</Application>
  <PresentationFormat>Экран (4:3)</PresentationFormat>
  <Paragraphs>45</Paragraphs>
  <Slides>11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Занавес</vt:lpstr>
      <vt:lpstr>Оформление по умолчанию</vt:lpstr>
      <vt:lpstr>Доказательства макроэволюции</vt:lpstr>
      <vt:lpstr>Макроэволюция – это </vt:lpstr>
      <vt:lpstr>Основные доказательства эволюции</vt:lpstr>
      <vt:lpstr>Таблица  «Доказательства эволюции органического мира».  </vt:lpstr>
      <vt:lpstr>Слайд 5</vt:lpstr>
      <vt:lpstr>Филогенетический закон                    Ф.Мюллера и Э.Геккеля</vt:lpstr>
      <vt:lpstr>Эволюция лошади</vt:lpstr>
      <vt:lpstr>Археоптерикс</vt:lpstr>
      <vt:lpstr>Зверозубый ящер</vt:lpstr>
      <vt:lpstr>                                 Гомологичные органы  На рисунке изображены скелеты передних конечностей  позвоночных животных: 1 - летучей мыши, 2 - птицы, 3 - крота,  4 - кита, 5 - человека.</vt:lpstr>
      <vt:lpstr>         Аналогичные органы:          крылья птицы и бабочки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koss</dc:creator>
  <cp:lastModifiedBy>koss</cp:lastModifiedBy>
  <cp:revision>19</cp:revision>
  <cp:lastPrinted>1601-01-01T00:00:00Z</cp:lastPrinted>
  <dcterms:created xsi:type="dcterms:W3CDTF">1601-01-01T00:00:00Z</dcterms:created>
  <dcterms:modified xsi:type="dcterms:W3CDTF">2016-01-10T01:57:33Z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