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63" r:id="rId2"/>
    <p:sldId id="265" r:id="rId3"/>
    <p:sldId id="266" r:id="rId4"/>
    <p:sldId id="264" r:id="rId5"/>
    <p:sldId id="267" r:id="rId6"/>
    <p:sldId id="257" r:id="rId7"/>
    <p:sldId id="258" r:id="rId8"/>
    <p:sldId id="268" r:id="rId9"/>
    <p:sldId id="259" r:id="rId10"/>
    <p:sldId id="269" r:id="rId11"/>
    <p:sldId id="260" r:id="rId12"/>
    <p:sldId id="261" r:id="rId13"/>
    <p:sldId id="262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119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F2F1B3-91B6-4534-9CED-9C69EF14B852}" type="datetimeFigureOut">
              <a:rPr lang="ru-RU" smtClean="0"/>
              <a:t>28.01.2016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0E942FB-95EF-4D44-9B68-1A7066A99E6F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Тверской край в </a:t>
            </a:r>
            <a:r>
              <a:rPr lang="en-US" dirty="0" smtClean="0"/>
              <a:t>XV</a:t>
            </a:r>
            <a:r>
              <a:rPr lang="ru-RU" dirty="0" smtClean="0"/>
              <a:t> в.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Эпиграф </a:t>
            </a:r>
            <a:endParaRPr lang="ru-RU" dirty="0" smtClean="0"/>
          </a:p>
          <a:p>
            <a:r>
              <a:rPr lang="ru-RU" dirty="0" smtClean="0"/>
              <a:t>Два чувства дивно близки нам – </a:t>
            </a:r>
          </a:p>
          <a:p>
            <a:r>
              <a:rPr lang="ru-RU" dirty="0" smtClean="0"/>
              <a:t>В них обретает сердце пищу:</a:t>
            </a:r>
          </a:p>
          <a:p>
            <a:r>
              <a:rPr lang="ru-RU" dirty="0" smtClean="0"/>
              <a:t>Любовь к родному пепелищу, </a:t>
            </a:r>
          </a:p>
          <a:p>
            <a:r>
              <a:rPr lang="ru-RU" dirty="0" smtClean="0"/>
              <a:t>Любовь к отеческим гробам.</a:t>
            </a:r>
          </a:p>
          <a:p>
            <a:r>
              <a:rPr lang="ru-RU" dirty="0" smtClean="0"/>
              <a:t>                          А.С. Пушкин.</a:t>
            </a:r>
          </a:p>
          <a:p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van III of Russia 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96417"/>
            <a:ext cx="3672408" cy="49790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95536" y="188640"/>
            <a:ext cx="46805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Иван </a:t>
            </a:r>
            <a:r>
              <a:rPr lang="en-US" sz="4000" b="1" dirty="0" smtClean="0"/>
              <a:t>III </a:t>
            </a:r>
            <a:r>
              <a:rPr lang="ru-RU" sz="4000" b="1" dirty="0" smtClean="0"/>
              <a:t>Васильевич</a:t>
            </a:r>
            <a:endParaRPr lang="ru-RU" sz="4000" b="1" dirty="0"/>
          </a:p>
        </p:txBody>
      </p:sp>
      <p:pic>
        <p:nvPicPr>
          <p:cNvPr id="4100" name="Picture 4" descr="https://upload.wikimedia.org/wikipedia/commons/thumb/8/89/Facial_Chronicle_-_b.12%2C_p.171.gif/320px-Facial_Chronicle_-_b.12%2C_p.171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7624" y="1439000"/>
            <a:ext cx="3048000" cy="4836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77624" y="115561"/>
            <a:ext cx="34148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Битва на реке Угре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87056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599" y="1340768"/>
          <a:ext cx="6840761" cy="3024335"/>
        </p:xfrm>
        <a:graphic>
          <a:graphicData uri="http://schemas.openxmlformats.org/drawingml/2006/table">
            <a:tbl>
              <a:tblPr/>
              <a:tblGrid>
                <a:gridCol w="1785044"/>
                <a:gridCol w="1487537"/>
                <a:gridCol w="3568180"/>
              </a:tblGrid>
              <a:tr h="302433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5. Повторим немного!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</a:rPr>
                        <a:t>        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Используя полученные знания, выполни, пожалуйста, задания из ПРИЛОЖЕНИЯ 1.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3425" name="Picture 1" descr="j029323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2132856"/>
            <a:ext cx="476250" cy="428625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Rectangle 1"/>
          <p:cNvSpPr>
            <a:spLocks noChangeArrowheads="1"/>
          </p:cNvSpPr>
          <p:nvPr/>
        </p:nvSpPr>
        <p:spPr bwMode="auto">
          <a:xfrm>
            <a:off x="0" y="-3310825"/>
            <a:ext cx="7100855" cy="7078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>
              <a:latin typeface="Arial" pitchFamily="34" charset="0"/>
              <a:ea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Д/З: 1. § 12.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2. Составь 2-3 вопроса по теме параграфа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400" dirty="0" smtClean="0">
                <a:latin typeface="Arial" pitchFamily="34" charset="0"/>
                <a:ea typeface="Times New Roman" pitchFamily="18" charset="0"/>
              </a:rPr>
              <a:t>       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или кроссворд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4339952"/>
          </a:xfrm>
        </p:spPr>
        <p:txBody>
          <a:bodyPr>
            <a:normAutofit/>
          </a:bodyPr>
          <a:lstStyle/>
          <a:p>
            <a:r>
              <a:rPr lang="ru-RU" dirty="0" smtClean="0"/>
              <a:t>Спасибо за урок! Вы замечательно работали!</a:t>
            </a:r>
            <a:endParaRPr lang="ru-RU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Основные  понятия  и  персоналии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Тверской князь – «брат» московскому;</a:t>
            </a:r>
          </a:p>
          <a:p>
            <a:r>
              <a:rPr lang="ru-RU" dirty="0" smtClean="0"/>
              <a:t>Тверской князь – «младший брат» московскому;</a:t>
            </a:r>
          </a:p>
          <a:p>
            <a:r>
              <a:rPr lang="ru-RU" dirty="0" err="1" smtClean="0"/>
              <a:t>Бежецкий</a:t>
            </a:r>
            <a:r>
              <a:rPr lang="ru-RU" dirty="0" smtClean="0"/>
              <a:t> Верх;</a:t>
            </a:r>
          </a:p>
          <a:p>
            <a:r>
              <a:rPr lang="ru-RU" dirty="0" smtClean="0"/>
              <a:t>Дмитрий </a:t>
            </a:r>
            <a:r>
              <a:rPr lang="ru-RU" dirty="0" err="1" smtClean="0"/>
              <a:t>Шемяка</a:t>
            </a:r>
            <a:r>
              <a:rPr lang="ru-RU" dirty="0" smtClean="0"/>
              <a:t>;</a:t>
            </a:r>
          </a:p>
          <a:p>
            <a:r>
              <a:rPr lang="ru-RU" dirty="0" smtClean="0"/>
              <a:t>Василий Васильевич Тёмный;</a:t>
            </a:r>
          </a:p>
          <a:p>
            <a:r>
              <a:rPr lang="ru-RU" dirty="0" smtClean="0"/>
              <a:t>Иван </a:t>
            </a:r>
            <a:r>
              <a:rPr lang="en-GB" dirty="0" smtClean="0"/>
              <a:t>III</a:t>
            </a:r>
            <a:r>
              <a:rPr lang="ru-RU" dirty="0" smtClean="0"/>
              <a:t>;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Основные     даты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1425 – 1461гг.- правление Бориса Александровича;</a:t>
            </a:r>
          </a:p>
          <a:p>
            <a:r>
              <a:rPr lang="ru-RU" dirty="0" smtClean="0"/>
              <a:t>1440г., 1456г., 1462г., 1485г.- договоры Твери и Москвы;</a:t>
            </a:r>
          </a:p>
          <a:p>
            <a:r>
              <a:rPr lang="ru-RU" dirty="0" smtClean="0"/>
              <a:t>1480г.- битва на р.Угре;</a:t>
            </a:r>
          </a:p>
          <a:p>
            <a:r>
              <a:rPr lang="ru-RU" dirty="0" smtClean="0"/>
              <a:t>1485г. сентябрь - поход Ивана </a:t>
            </a:r>
            <a:r>
              <a:rPr lang="en-GB" dirty="0" smtClean="0"/>
              <a:t>III</a:t>
            </a:r>
            <a:r>
              <a:rPr lang="ru-RU" dirty="0" smtClean="0"/>
              <a:t> на Тверь, бегство Михаила Борисовича в Литву, покорение Твери;</a:t>
            </a:r>
          </a:p>
          <a:p>
            <a:r>
              <a:rPr lang="ru-RU" dirty="0" smtClean="0"/>
              <a:t>1497г.- окончательное включение Твери в состав единого Московского государства.</a:t>
            </a:r>
          </a:p>
          <a:p>
            <a:endParaRPr lang="ru-RU" dirty="0" smtClean="0"/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1700808"/>
          <a:ext cx="7560839" cy="4176464"/>
        </p:xfrm>
        <a:graphic>
          <a:graphicData uri="http://schemas.openxmlformats.org/drawingml/2006/table">
            <a:tbl>
              <a:tblPr/>
              <a:tblGrid>
                <a:gridCol w="2016224"/>
                <a:gridCol w="1645534"/>
                <a:gridCol w="3899081"/>
              </a:tblGrid>
              <a:tr h="1839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Что нужно знать.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Источник знаний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Задания для самопроверки.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368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1. Приход к власти Бориса </a:t>
                      </a: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Александровича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         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2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smtClean="0">
                          <a:latin typeface="Times New Roman"/>
                          <a:ea typeface="Times New Roman"/>
                          <a:cs typeface="Times New Roman"/>
                        </a:rPr>
                        <a:t>§ 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12 стр.56            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абз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 1-2 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Когда и как Борис Александрович стал тверским князем?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Picture 1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3861048"/>
            <a:ext cx="428625" cy="542925"/>
          </a:xfrm>
          <a:prstGeom prst="rect">
            <a:avLst/>
          </a:prstGeom>
          <a:noFill/>
        </p:spPr>
      </p:pic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Тверской край в </a:t>
            </a:r>
            <a:r>
              <a:rPr lang="en-US" dirty="0" smtClean="0"/>
              <a:t>XV</a:t>
            </a:r>
            <a:r>
              <a:rPr lang="ru-RU" dirty="0" smtClean="0"/>
              <a:t> в.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Борис Александрович Тверской</a:t>
            </a:r>
            <a:endParaRPr lang="ru-RU" dirty="0"/>
          </a:p>
        </p:txBody>
      </p:sp>
      <p:pic>
        <p:nvPicPr>
          <p:cNvPr id="1026" name="Picture 2" descr="Facial Chronicle - b.15, p. 016 - Death of Boris Alexandrovich of Tver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518784"/>
            <a:ext cx="3660760" cy="500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4995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2164594"/>
          <a:ext cx="6984775" cy="2848582"/>
        </p:xfrm>
        <a:graphic>
          <a:graphicData uri="http://schemas.openxmlformats.org/drawingml/2006/table">
            <a:tbl>
              <a:tblPr/>
              <a:tblGrid>
                <a:gridCol w="1822623"/>
                <a:gridCol w="1518853"/>
                <a:gridCol w="3643299"/>
              </a:tblGrid>
              <a:tr h="28485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2. Отношения с Литвой.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  </a:t>
                      </a: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§ 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12стр.56 абз.3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Назови причины заключения договора между Тверью и Литвой.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38914" name="Picture 2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47864" y="2708920"/>
            <a:ext cx="428625" cy="542925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187623" y="1628800"/>
          <a:ext cx="6840761" cy="4023360"/>
        </p:xfrm>
        <a:graphic>
          <a:graphicData uri="http://schemas.openxmlformats.org/drawingml/2006/table">
            <a:tbl>
              <a:tblPr/>
              <a:tblGrid>
                <a:gridCol w="1785044"/>
                <a:gridCol w="1487537"/>
                <a:gridCol w="3568180"/>
              </a:tblGrid>
              <a:tr h="27363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latin typeface="Times New Roman"/>
                          <a:ea typeface="Times New Roman"/>
                        </a:rPr>
                        <a:t>3. Тверь и Москва.</a:t>
                      </a:r>
                      <a:endParaRPr lang="ru-RU" sz="2000" dirty="0">
                        <a:latin typeface="Times New Roman"/>
                        <a:ea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Из рассказа учителя определи даты и условия договоров Твери с Москвой.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Почему московские князья шли на уступки Твери?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Каковы итоги правления князя Бориса Александровича?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89089" name="Sound"/>
          <p:cNvSpPr>
            <a:spLocks noEditPoints="1" noChangeArrowheads="1"/>
          </p:cNvSpPr>
          <p:nvPr/>
        </p:nvSpPr>
        <p:spPr bwMode="auto">
          <a:xfrm>
            <a:off x="3491880" y="2996952"/>
            <a:ext cx="342900" cy="342900"/>
          </a:xfrm>
          <a:custGeom>
            <a:avLst/>
            <a:gdLst>
              <a:gd name="T0" fmla="*/ 11164 w 21600"/>
              <a:gd name="T1" fmla="*/ 21159 h 21600"/>
              <a:gd name="T2" fmla="*/ 11164 w 21600"/>
              <a:gd name="T3" fmla="*/ 0 h 21600"/>
              <a:gd name="T4" fmla="*/ 0 w 21600"/>
              <a:gd name="T5" fmla="*/ 10800 h 21600"/>
              <a:gd name="T6" fmla="*/ 21600 w 21600"/>
              <a:gd name="T7" fmla="*/ 10800 h 21600"/>
              <a:gd name="T8" fmla="*/ 761 w 21600"/>
              <a:gd name="T9" fmla="*/ 22454 h 21600"/>
              <a:gd name="T10" fmla="*/ 21069 w 21600"/>
              <a:gd name="T11" fmla="*/ 28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7273"/>
                </a:moveTo>
                <a:lnTo>
                  <a:pt x="5824" y="7273"/>
                </a:lnTo>
                <a:lnTo>
                  <a:pt x="11164" y="0"/>
                </a:lnTo>
                <a:lnTo>
                  <a:pt x="11164" y="21159"/>
                </a:lnTo>
                <a:lnTo>
                  <a:pt x="5824" y="13885"/>
                </a:lnTo>
                <a:lnTo>
                  <a:pt x="0" y="13885"/>
                </a:lnTo>
                <a:lnTo>
                  <a:pt x="0" y="7273"/>
                </a:lnTo>
                <a:close/>
              </a:path>
              <a:path w="21600" h="21600">
                <a:moveTo>
                  <a:pt x="13024" y="7273"/>
                </a:moveTo>
                <a:lnTo>
                  <a:pt x="13591" y="6722"/>
                </a:lnTo>
                <a:lnTo>
                  <a:pt x="13833" y="7548"/>
                </a:lnTo>
                <a:lnTo>
                  <a:pt x="14076" y="8485"/>
                </a:lnTo>
                <a:lnTo>
                  <a:pt x="14157" y="9367"/>
                </a:lnTo>
                <a:lnTo>
                  <a:pt x="14197" y="10524"/>
                </a:lnTo>
                <a:lnTo>
                  <a:pt x="14197" y="11406"/>
                </a:lnTo>
                <a:lnTo>
                  <a:pt x="14116" y="12012"/>
                </a:lnTo>
                <a:lnTo>
                  <a:pt x="13995" y="12728"/>
                </a:lnTo>
                <a:lnTo>
                  <a:pt x="13833" y="13444"/>
                </a:lnTo>
                <a:lnTo>
                  <a:pt x="13712" y="14106"/>
                </a:lnTo>
                <a:lnTo>
                  <a:pt x="13591" y="14546"/>
                </a:lnTo>
                <a:lnTo>
                  <a:pt x="13065" y="13885"/>
                </a:lnTo>
                <a:lnTo>
                  <a:pt x="13307" y="12893"/>
                </a:lnTo>
                <a:lnTo>
                  <a:pt x="13469" y="11791"/>
                </a:lnTo>
                <a:lnTo>
                  <a:pt x="13550" y="10910"/>
                </a:lnTo>
                <a:lnTo>
                  <a:pt x="13591" y="10138"/>
                </a:lnTo>
                <a:lnTo>
                  <a:pt x="13469" y="9367"/>
                </a:lnTo>
                <a:lnTo>
                  <a:pt x="13388" y="8595"/>
                </a:lnTo>
                <a:lnTo>
                  <a:pt x="13267" y="7934"/>
                </a:lnTo>
                <a:lnTo>
                  <a:pt x="13024" y="7273"/>
                </a:lnTo>
                <a:close/>
              </a:path>
              <a:path w="21600" h="21600">
                <a:moveTo>
                  <a:pt x="16382" y="3967"/>
                </a:moveTo>
                <a:lnTo>
                  <a:pt x="16786" y="5179"/>
                </a:lnTo>
                <a:lnTo>
                  <a:pt x="17150" y="6612"/>
                </a:lnTo>
                <a:lnTo>
                  <a:pt x="17474" y="8651"/>
                </a:lnTo>
                <a:lnTo>
                  <a:pt x="17595" y="9753"/>
                </a:lnTo>
                <a:lnTo>
                  <a:pt x="17635" y="12012"/>
                </a:lnTo>
                <a:lnTo>
                  <a:pt x="17393" y="13665"/>
                </a:lnTo>
                <a:lnTo>
                  <a:pt x="17150" y="15208"/>
                </a:lnTo>
                <a:lnTo>
                  <a:pt x="16786" y="16310"/>
                </a:lnTo>
                <a:lnTo>
                  <a:pt x="16341" y="17687"/>
                </a:lnTo>
                <a:lnTo>
                  <a:pt x="15815" y="17081"/>
                </a:lnTo>
                <a:lnTo>
                  <a:pt x="16503" y="14602"/>
                </a:lnTo>
                <a:lnTo>
                  <a:pt x="16786" y="13169"/>
                </a:lnTo>
                <a:lnTo>
                  <a:pt x="16867" y="12012"/>
                </a:lnTo>
                <a:lnTo>
                  <a:pt x="16867" y="9642"/>
                </a:lnTo>
                <a:lnTo>
                  <a:pt x="16705" y="7989"/>
                </a:lnTo>
                <a:lnTo>
                  <a:pt x="16422" y="6612"/>
                </a:lnTo>
                <a:lnTo>
                  <a:pt x="16220" y="5675"/>
                </a:lnTo>
                <a:lnTo>
                  <a:pt x="15856" y="4518"/>
                </a:lnTo>
                <a:lnTo>
                  <a:pt x="16382" y="3967"/>
                </a:lnTo>
                <a:close/>
              </a:path>
              <a:path w="21600" h="21600">
                <a:moveTo>
                  <a:pt x="18889" y="1377"/>
                </a:moveTo>
                <a:lnTo>
                  <a:pt x="19415" y="826"/>
                </a:lnTo>
                <a:lnTo>
                  <a:pt x="20194" y="2576"/>
                </a:lnTo>
                <a:lnTo>
                  <a:pt x="20831" y="4683"/>
                </a:lnTo>
                <a:lnTo>
                  <a:pt x="21357" y="7204"/>
                </a:lnTo>
                <a:lnTo>
                  <a:pt x="21650" y="9450"/>
                </a:lnTo>
                <a:lnTo>
                  <a:pt x="21600" y="12301"/>
                </a:lnTo>
                <a:lnTo>
                  <a:pt x="21215" y="15938"/>
                </a:lnTo>
                <a:lnTo>
                  <a:pt x="20629" y="18348"/>
                </a:lnTo>
                <a:lnTo>
                  <a:pt x="19415" y="21655"/>
                </a:lnTo>
                <a:lnTo>
                  <a:pt x="18889" y="21159"/>
                </a:lnTo>
                <a:lnTo>
                  <a:pt x="19901" y="18404"/>
                </a:lnTo>
                <a:lnTo>
                  <a:pt x="20467" y="15593"/>
                </a:lnTo>
                <a:lnTo>
                  <a:pt x="20791" y="12342"/>
                </a:lnTo>
                <a:lnTo>
                  <a:pt x="20871" y="9532"/>
                </a:lnTo>
                <a:lnTo>
                  <a:pt x="20629" y="7411"/>
                </a:lnTo>
                <a:lnTo>
                  <a:pt x="20062" y="4628"/>
                </a:lnTo>
                <a:lnTo>
                  <a:pt x="19415" y="2810"/>
                </a:lnTo>
                <a:lnTo>
                  <a:pt x="18889" y="1377"/>
                </a:lnTo>
                <a:close/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548680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/>
              <a:t>Василий </a:t>
            </a:r>
            <a:r>
              <a:rPr lang="en-US" sz="4800" b="1" dirty="0" smtClean="0"/>
              <a:t>III</a:t>
            </a:r>
            <a:r>
              <a:rPr lang="ru-RU" sz="4800" b="1" dirty="0" smtClean="0"/>
              <a:t> Тёмный</a:t>
            </a:r>
            <a:endParaRPr lang="ru-RU" sz="4800" b="1" dirty="0"/>
          </a:p>
        </p:txBody>
      </p:sp>
      <p:pic>
        <p:nvPicPr>
          <p:cNvPr id="2050" name="Picture 2" descr="Vasili III of Russi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767" y="1379677"/>
            <a:ext cx="4542489" cy="5235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16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971600" y="404664"/>
          <a:ext cx="6984777" cy="6217920"/>
        </p:xfrm>
        <a:graphic>
          <a:graphicData uri="http://schemas.openxmlformats.org/drawingml/2006/table">
            <a:tbl>
              <a:tblPr/>
              <a:tblGrid>
                <a:gridCol w="1822623"/>
                <a:gridCol w="1518854"/>
                <a:gridCol w="3643300"/>
              </a:tblGrid>
              <a:tr h="5760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</a:rPr>
                        <a:t>4. Присоединение Твери к Московскому государству.</a:t>
                      </a:r>
                      <a:endParaRPr lang="ru-RU" sz="1800" dirty="0">
                        <a:latin typeface="Times New Roman"/>
                        <a:ea typeface="Times New Roman"/>
                      </a:endParaRP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1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1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800" dirty="0" smtClean="0"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latin typeface="Times New Roman"/>
                          <a:ea typeface="Times New Roman"/>
                        </a:rPr>
                        <a:t>§</a:t>
                      </a: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12 стр.58-59  абз.5 – до конца § 12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Вспомни из ранее изученного и найди в тексте учебника причины присоединения Твери к Московскому государству.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Что послужило поводом для походов московского войска на Тверь?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Когда Тверское княжество утратило самостоятельность и вошло в состав Московского государства?</a:t>
                      </a:r>
                    </a:p>
                  </a:txBody>
                  <a:tcPr marL="61181" marR="6118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02401" name="Picture 1" descr="j02991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5856" y="1700808"/>
            <a:ext cx="428625" cy="542925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73</TotalTime>
  <Words>339</Words>
  <Application>Microsoft Office PowerPoint</Application>
  <PresentationFormat>Экран (4:3)</PresentationFormat>
  <Paragraphs>100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Franklin Gothic Book</vt:lpstr>
      <vt:lpstr>Franklin Gothic Medium</vt:lpstr>
      <vt:lpstr>Times New Roman</vt:lpstr>
      <vt:lpstr>Wingdings 2</vt:lpstr>
      <vt:lpstr>Трек</vt:lpstr>
      <vt:lpstr>Тверской край в XV в.</vt:lpstr>
      <vt:lpstr>Основные  понятия  и  персоналии  </vt:lpstr>
      <vt:lpstr>Основные     даты  </vt:lpstr>
      <vt:lpstr>Тверской край в XV в.</vt:lpstr>
      <vt:lpstr>Борис Александрович Тверской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урок! Вы замечательно работали!</vt:lpstr>
    </vt:vector>
  </TitlesOfParts>
  <Company>Дом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Svetlana</cp:lastModifiedBy>
  <cp:revision>9</cp:revision>
  <dcterms:created xsi:type="dcterms:W3CDTF">2012-01-23T15:56:07Z</dcterms:created>
  <dcterms:modified xsi:type="dcterms:W3CDTF">2016-01-28T11:10:08Z</dcterms:modified>
</cp:coreProperties>
</file>