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6" r:id="rId6"/>
    <p:sldId id="271" r:id="rId7"/>
    <p:sldId id="260" r:id="rId8"/>
    <p:sldId id="261" r:id="rId9"/>
    <p:sldId id="264" r:id="rId10"/>
    <p:sldId id="263" r:id="rId11"/>
    <p:sldId id="277" r:id="rId12"/>
    <p:sldId id="268" r:id="rId13"/>
    <p:sldId id="270" r:id="rId14"/>
    <p:sldId id="269" r:id="rId15"/>
    <p:sldId id="267" r:id="rId16"/>
    <p:sldId id="278" r:id="rId17"/>
    <p:sldId id="274" r:id="rId18"/>
    <p:sldId id="283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D96F-A541-4BB3-870D-1F9745178298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8749-2A82-48B6-AE27-529857505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6A38-2F08-4080-824A-5239F5B51EB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 слайд для со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3448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827584" y="1196752"/>
            <a:ext cx="554461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Бактериальные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 болезни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человека</a:t>
            </a:r>
          </a:p>
          <a:p>
            <a:pPr algn="ctr"/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Учитель биологии:</a:t>
            </a:r>
          </a:p>
          <a:p>
            <a:r>
              <a:rPr lang="ru-RU" sz="2400" b="1" dirty="0" smtClean="0"/>
              <a:t>Жукова  Л.А.</a:t>
            </a:r>
          </a:p>
          <a:p>
            <a:r>
              <a:rPr lang="ru-RU" sz="2400" b="1" dirty="0" smtClean="0"/>
              <a:t>ГБОУ Школа№982 г.Москва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начало\начал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243408"/>
            <a:ext cx="2592287" cy="2016224"/>
          </a:xfrm>
          <a:prstGeom prst="rect">
            <a:avLst/>
          </a:prstGeom>
          <a:noFill/>
        </p:spPr>
      </p:pic>
      <p:pic>
        <p:nvPicPr>
          <p:cNvPr id="1027" name="Picture 3" descr="C:\Users\Admin\Desktop\начало\бактерия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-243409"/>
            <a:ext cx="1800201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188640"/>
            <a:ext cx="47525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Проведение земляных работ, почвенные воды при ливнях и паводках создают условия для заражения людей и животных.</a:t>
            </a:r>
          </a:p>
          <a:p>
            <a:r>
              <a:rPr lang="ru-RU" sz="2400" b="1" dirty="0" smtClean="0"/>
              <a:t>Самый распространённый способ заражения- больные животные</a:t>
            </a:r>
          </a:p>
          <a:p>
            <a:r>
              <a:rPr lang="ru-RU" sz="2400" b="1" dirty="0" smtClean="0"/>
              <a:t>При заболевании повреждается кожа, чаще лицо и конечности. На коже появляются сначала красные пятна, затем они темнеют. Образовавшаяся язва покрывается чёрным струпом. Увеличиваются </a:t>
            </a:r>
            <a:r>
              <a:rPr lang="ru-RU" sz="2400" b="1" dirty="0" err="1" smtClean="0"/>
              <a:t>лимфоузлы</a:t>
            </a:r>
            <a:r>
              <a:rPr lang="ru-RU" sz="2400" b="1" dirty="0" smtClean="0"/>
              <a:t>. Болезнь протекает очень тяжело. </a:t>
            </a:r>
          </a:p>
          <a:p>
            <a:r>
              <a:rPr lang="ru-RU" sz="2400" b="1" dirty="0" smtClean="0"/>
              <a:t>Профилактика заболевания проводится в контакте с ветеринарной службой</a:t>
            </a:r>
          </a:p>
        </p:txBody>
      </p:sp>
      <p:pic>
        <p:nvPicPr>
          <p:cNvPr id="1026" name="Picture 2" descr="C:\Users\Admin\Desktop\сиб язва\сиб язва на подбородке челов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3429000"/>
          </a:xfrm>
          <a:prstGeom prst="rect">
            <a:avLst/>
          </a:prstGeom>
          <a:noFill/>
        </p:spPr>
      </p:pic>
      <p:pic>
        <p:nvPicPr>
          <p:cNvPr id="1027" name="Picture 3" descr="C:\Users\Admin\Desktop\сиб язва\сибирская язва карбункул на лиц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85192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260648"/>
            <a:ext cx="47525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ТУБЕРКУЛЁЗ</a:t>
            </a:r>
          </a:p>
          <a:p>
            <a:r>
              <a:rPr lang="ru-RU" sz="2800" b="1" dirty="0" smtClean="0"/>
              <a:t>Возбудитель- туберкулёзная палочка(Коха). Долго остаются устойчивы в темноте и сырости,  при высокой температуре и освещённости быстро погибают.</a:t>
            </a:r>
          </a:p>
          <a:p>
            <a:r>
              <a:rPr lang="ru-RU" sz="2800" b="1" dirty="0" smtClean="0"/>
              <a:t>До 20 века был неизлечим. В народе болезнь называли «чахотка».</a:t>
            </a:r>
          </a:p>
          <a:p>
            <a:r>
              <a:rPr lang="ru-RU" sz="2800" b="1" dirty="0" smtClean="0"/>
              <a:t>Основной источник заражения </a:t>
            </a:r>
            <a:r>
              <a:rPr lang="ru-RU" sz="2800" b="1" smtClean="0"/>
              <a:t>больной человек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туберкулёз\www.nyascki.ru туб па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48245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 поражения-лёгкие</a:t>
            </a:r>
          </a:p>
          <a:p>
            <a:r>
              <a:rPr lang="ru-RU" sz="2800" b="1" dirty="0" smtClean="0"/>
              <a:t>Передаётся воздушно-капельным путём. Болеют чаще всего люди злоупотребляющие спиртным и находящиеся в местах лишения свободы.</a:t>
            </a:r>
          </a:p>
          <a:p>
            <a:r>
              <a:rPr lang="ru-RU" sz="2800" b="1" dirty="0" smtClean="0"/>
              <a:t>Профилактика: прохождение флюорографии, отказ от </a:t>
            </a:r>
            <a:r>
              <a:rPr lang="ru-RU" sz="2800" b="1" smtClean="0"/>
              <a:t>вредных привычек- курения </a:t>
            </a:r>
            <a:r>
              <a:rPr lang="ru-RU" sz="2800" b="1" dirty="0" smtClean="0"/>
              <a:t>и </a:t>
            </a:r>
            <a:r>
              <a:rPr lang="ru-RU" sz="2800" b="1" err="1" smtClean="0"/>
              <a:t>алкоголя</a:t>
            </a:r>
            <a:r>
              <a:rPr lang="ru-RU" sz="2800" b="1" smtClean="0"/>
              <a:t>, правильно </a:t>
            </a:r>
            <a:r>
              <a:rPr lang="ru-RU" sz="2800" b="1" dirty="0" smtClean="0"/>
              <a:t>питаться, вести здоровый образ жизни</a:t>
            </a:r>
          </a:p>
          <a:p>
            <a:endParaRPr lang="ru-RU" sz="2800" b="1" dirty="0"/>
          </a:p>
        </p:txBody>
      </p:sp>
      <p:pic>
        <p:nvPicPr>
          <p:cNvPr id="1026" name="Picture 2" descr="C:\Users\Admin\Desktop\ту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211960" cy="2952328"/>
          </a:xfrm>
          <a:prstGeom prst="rect">
            <a:avLst/>
          </a:prstGeom>
          <a:noFill/>
        </p:spPr>
      </p:pic>
      <p:pic>
        <p:nvPicPr>
          <p:cNvPr id="1027" name="Picture 3" descr="C:\Users\Admin\Desktop\ту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421196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188640"/>
            <a:ext cx="52920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ХЕЛИКОБАКТЕР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ПИЛОРИ</a:t>
            </a:r>
          </a:p>
          <a:p>
            <a:r>
              <a:rPr lang="ru-RU" sz="2800" b="1" dirty="0" smtClean="0"/>
              <a:t>Бактерии </a:t>
            </a:r>
            <a:r>
              <a:rPr lang="ru-RU" sz="2800" b="1" dirty="0" err="1" smtClean="0"/>
              <a:t>Хеликобактер</a:t>
            </a:r>
            <a:r>
              <a:rPr lang="ru-RU" sz="2800" b="1" dirty="0" smtClean="0"/>
              <a:t> на сегодня являются самыми распространёнными. Эта бактерия самая изучаемая в мире. Обитает она в желудочно-кишечном тракте. Хорошо чувствует себя в желудке и хорошо приспособлена  к агрессивной кислой среде желудка. Точный механизм заражения пока неизвестен.</a:t>
            </a:r>
          </a:p>
          <a:p>
            <a:endParaRPr lang="ru-RU" sz="3200" b="1" dirty="0" smtClean="0"/>
          </a:p>
          <a:p>
            <a:endParaRPr lang="ru-RU" sz="3200" b="1" dirty="0"/>
          </a:p>
        </p:txBody>
      </p:sp>
      <p:pic>
        <p:nvPicPr>
          <p:cNvPr id="5" name="Picture 2" descr="C:\Users\Admin\Desktop\хеликобактер\хеликобакте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3068960"/>
          </a:xfrm>
          <a:prstGeom prst="rect">
            <a:avLst/>
          </a:prstGeom>
          <a:noFill/>
        </p:spPr>
      </p:pic>
      <p:pic>
        <p:nvPicPr>
          <p:cNvPr id="1027" name="Picture 3" descr="C:\Users\Admin\Desktop\хеликобактер\_www.ntpo.com. Хеликобакте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923928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03848" y="188640"/>
            <a:ext cx="5940152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Есть предположение,  что заражение происходит через грязные руки, загрязнённую пищу и воду. Заболевание приводит к язве желудка и двенадцатиперстной кишки, гастриту, раку желудка.</a:t>
            </a:r>
          </a:p>
          <a:p>
            <a:pPr>
              <a:buNone/>
            </a:pPr>
            <a:r>
              <a:rPr lang="ru-RU" sz="2800" b="1" dirty="0" smtClean="0"/>
              <a:t>    Профилактика: индивидуальные средства личной гигиены, отказаться от курения и алкоголя</a:t>
            </a:r>
          </a:p>
          <a:p>
            <a:pPr>
              <a:buNone/>
            </a:pPr>
            <a:r>
              <a:rPr lang="ru-RU" sz="2800" b="1" dirty="0" smtClean="0"/>
              <a:t>     Прививок от </a:t>
            </a:r>
            <a:r>
              <a:rPr lang="ru-RU" sz="2800" b="1" dirty="0" err="1" smtClean="0"/>
              <a:t>Хеликобактер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пилори</a:t>
            </a:r>
            <a:r>
              <a:rPr lang="ru-RU" sz="2800" b="1" dirty="0" smtClean="0"/>
              <a:t> пока не создано, очень сложно создать вакцину действующую в кислой среде</a:t>
            </a:r>
            <a:endParaRPr lang="ru-RU" sz="2800" b="1" dirty="0"/>
          </a:p>
        </p:txBody>
      </p:sp>
      <p:pic>
        <p:nvPicPr>
          <p:cNvPr id="1026" name="Picture 2" descr="C:\Users\Admin\Desktop\хеликобактер\_helikobakter-pilor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31840" cy="4104456"/>
          </a:xfrm>
          <a:prstGeom prst="rect">
            <a:avLst/>
          </a:prstGeom>
          <a:noFill/>
        </p:spPr>
      </p:pic>
      <p:pic>
        <p:nvPicPr>
          <p:cNvPr id="1027" name="Picture 3" descr="C:\Users\Admin\Desktop\хеликобактер\mymedicaportal.net_helikobakter-pil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13184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88640"/>
            <a:ext cx="4392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ХОЛЕРА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Возбудитель </a:t>
            </a:r>
            <a:r>
              <a:rPr lang="ru-RU" sz="2800" b="1" dirty="0" err="1" smtClean="0"/>
              <a:t>болезни-холерный</a:t>
            </a:r>
            <a:r>
              <a:rPr lang="ru-RU" sz="2800" b="1" dirty="0" smtClean="0"/>
              <a:t>  вибрион. Встречается в открытых водоёмах, сточных водах, может развиваться в мясных продуктах и молоке. Ежегодно от холеры в мире умирает до 1,5 </a:t>
            </a:r>
            <a:r>
              <a:rPr lang="ru-RU" sz="2800" b="1" dirty="0" err="1" smtClean="0"/>
              <a:t>млн</a:t>
            </a:r>
            <a:r>
              <a:rPr lang="ru-RU" sz="2800" b="1" dirty="0" smtClean="0"/>
              <a:t> человек. Бактерия поражает в основном  тонкий кишечник человека. Холера страшное заболевание</a:t>
            </a:r>
          </a:p>
        </p:txBody>
      </p:sp>
      <p:pic>
        <p:nvPicPr>
          <p:cNvPr id="1028" name="Picture 4" descr="C:\Users\Admin\Desktop\холера\Холера=отсутствие питьев воды-один из факторов развития киш-х эпидем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4644008" cy="4019550"/>
          </a:xfrm>
          <a:prstGeom prst="rect">
            <a:avLst/>
          </a:prstGeom>
          <a:noFill/>
        </p:spPr>
      </p:pic>
      <p:pic>
        <p:nvPicPr>
          <p:cNvPr id="3" name="Picture 2" descr="C:\Users\Admin\Desktop\Vibrio-choler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572000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88640"/>
            <a:ext cx="439248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Вода- основной путь передачи инфекции. Заболевание начинается внезапно. Боли в животе, частый стул, </a:t>
            </a:r>
            <a:r>
              <a:rPr lang="ru-RU" sz="2800" b="1" dirty="0" err="1" smtClean="0"/>
              <a:t>рвота,падает</a:t>
            </a:r>
            <a:r>
              <a:rPr lang="ru-RU" sz="2800" b="1" dirty="0" smtClean="0"/>
              <a:t> резко давление. В результате происходит быстрое обезвоживание. Профилактика: не пить воду из непроверенных источников, соблюдать правила личной гигиены, тщательно мыть сырые </a:t>
            </a:r>
            <a:r>
              <a:rPr lang="ru-RU" sz="2800" b="1" smtClean="0"/>
              <a:t>овощи фрукты.</a:t>
            </a:r>
            <a:endParaRPr lang="ru-RU" sz="2800" b="1" dirty="0" smtClean="0"/>
          </a:p>
          <a:p>
            <a:endParaRPr lang="ru-RU" sz="3200" b="1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/>
          </a:p>
        </p:txBody>
      </p:sp>
      <p:pic>
        <p:nvPicPr>
          <p:cNvPr id="1026" name="Picture 2" descr="C:\Users\Admin\Desktop\холера\холера-пути переда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573016"/>
          </a:xfrm>
          <a:prstGeom prst="rect">
            <a:avLst/>
          </a:prstGeom>
          <a:noFill/>
        </p:spPr>
      </p:pic>
      <p:pic>
        <p:nvPicPr>
          <p:cNvPr id="1027" name="Picture 3" descr="C:\Users\Admin\Desktop\холера\холера- профилак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64400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"/>
            <a:ext cx="46085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ЧУМА</a:t>
            </a:r>
          </a:p>
          <a:p>
            <a:r>
              <a:rPr lang="ru-RU" sz="2800" b="1" dirty="0" smtClean="0"/>
              <a:t>Возбудитель - </a:t>
            </a:r>
            <a:r>
              <a:rPr lang="ru-RU" sz="2800" b="1" smtClean="0"/>
              <a:t>чумная палочка, </a:t>
            </a:r>
            <a:r>
              <a:rPr lang="ru-RU" sz="2800" b="1" dirty="0" smtClean="0"/>
              <a:t>имеет нежную капсулу, никогда не образует спор, что мешает нашим лейкоцитам активно бороться с возбудителем. Более половины населения Европы в Средние века унесла чума, известная как «чёрная смерть».Ни одна болезнь не унесла столько жизней </a:t>
            </a:r>
            <a:r>
              <a:rPr lang="ru-RU" sz="2800" b="1" dirty="0" err="1" smtClean="0"/>
              <a:t>людей.Бактерии</a:t>
            </a:r>
            <a:r>
              <a:rPr lang="ru-RU" sz="2800" b="1" dirty="0" smtClean="0"/>
              <a:t> чумы выделяют очень сильный  токсин(яд)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026" name="Picture 2" descr="C:\Users\Admin\Desktop\чума\чумная палоч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4365104"/>
          </a:xfrm>
          <a:prstGeom prst="rect">
            <a:avLst/>
          </a:prstGeom>
          <a:noFill/>
        </p:spPr>
      </p:pic>
      <p:pic>
        <p:nvPicPr>
          <p:cNvPr id="1027" name="Picture 3" descr="C:\Users\Admin\Desktop\бло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4283968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188640"/>
            <a:ext cx="511256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Заболевание протекает очень тяжело. Существует  две формы заболевания- бубонная чума и лёгочная. Болеют чумой и животные. Человеку инфекцию передают блохи, паразитирующие на инфицированных крысах. </a:t>
            </a:r>
          </a:p>
          <a:p>
            <a:r>
              <a:rPr lang="ru-RU" sz="2800" b="1" dirty="0" smtClean="0"/>
              <a:t>Сейчас уже есть противочумная вакцина.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Меры профилактики</a:t>
            </a:r>
            <a:r>
              <a:rPr lang="ru-RU" sz="2800" b="1" smtClean="0"/>
              <a:t>: беспощадная борьба </a:t>
            </a:r>
            <a:r>
              <a:rPr lang="ru-RU" sz="2800" b="1" dirty="0" smtClean="0"/>
              <a:t>с грызунами</a:t>
            </a:r>
          </a:p>
          <a:p>
            <a:endParaRPr lang="ru-RU" sz="3200" b="1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/>
          </a:p>
        </p:txBody>
      </p:sp>
      <p:pic>
        <p:nvPicPr>
          <p:cNvPr id="3" name="Picture 2" descr="C:\Users\Admin\Desktop\чу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28392" cy="3312368"/>
          </a:xfrm>
          <a:prstGeom prst="rect">
            <a:avLst/>
          </a:prstGeom>
          <a:noFill/>
        </p:spPr>
      </p:pic>
      <p:pic>
        <p:nvPicPr>
          <p:cNvPr id="5" name="Picture 3" descr="C:\Users\Admin\Desktop\чу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52839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87484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Вывод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Мы должны  уметь защитить себя от наших   невидимых, но очень жестоких врагов,</a:t>
            </a:r>
          </a:p>
          <a:p>
            <a:r>
              <a:rPr lang="ru-RU" sz="2800" b="1" smtClean="0">
                <a:solidFill>
                  <a:srgbClr val="FF0000"/>
                </a:solidFill>
              </a:rPr>
              <a:t> соблюдая </a:t>
            </a:r>
            <a:r>
              <a:rPr lang="ru-RU" sz="2800" b="1" dirty="0" smtClean="0">
                <a:solidFill>
                  <a:srgbClr val="FF0000"/>
                </a:solidFill>
              </a:rPr>
              <a:t>самые элементарные правила: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1.Тщательно мыть руки после туалета, перед едой, после улицы, тщательно мыть овощи и фрукты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2.Бороться с переносчиками заболеваний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3. Делать профилактические прививки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вввщлщ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marL="742950" indent="-742950"/>
            <a:endParaRPr lang="ru-RU" sz="2800" b="1" dirty="0" smtClean="0"/>
          </a:p>
          <a:p>
            <a:pPr marL="742950" indent="-742950"/>
            <a:r>
              <a:rPr lang="ru-RU" sz="3600" b="1" dirty="0" smtClean="0"/>
              <a:t> </a:t>
            </a:r>
          </a:p>
          <a:p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1026" name="Picture 2" descr="C:\Users\Admin\Desktop\начало\1 б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789040"/>
            <a:ext cx="907300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Количество бактериальных болезней огромно. Вот только некоторые из них: чума, холера, столбняк, дизентерия, туберкулёз, ботулизм, менингит, коклюш …..</a:t>
            </a:r>
          </a:p>
          <a:p>
            <a:endParaRPr lang="ru-RU" sz="2000" b="1" dirty="0" smtClean="0"/>
          </a:p>
        </p:txBody>
      </p:sp>
      <p:pic>
        <p:nvPicPr>
          <p:cNvPr id="1026" name="Picture 2" descr="C:\Users\Admin\Desktop\начало\начало бакте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640960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ВАШЕ ЗДОРОВЬЕ  В ВАШИХ РУКАХ!</a:t>
            </a:r>
          </a:p>
          <a:p>
            <a:pPr algn="ctr"/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1026" name="Picture 2" descr="C:\Users\Admin\Desktop\начало\на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626469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968" y="188640"/>
            <a:ext cx="48600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БОТУЛИЗМ</a:t>
            </a:r>
          </a:p>
          <a:p>
            <a:r>
              <a:rPr lang="ru-RU" sz="2800" b="1" dirty="0" smtClean="0"/>
              <a:t>Возбудитель </a:t>
            </a:r>
            <a:r>
              <a:rPr lang="ru-RU" sz="2800" b="1" dirty="0" err="1" smtClean="0"/>
              <a:t>клостридия</a:t>
            </a:r>
            <a:r>
              <a:rPr lang="ru-RU" sz="2800" b="1" dirty="0" smtClean="0"/>
              <a:t> ботулизма, обитающая в почве, </a:t>
            </a:r>
            <a:r>
              <a:rPr lang="ru-RU" sz="2800" b="1" dirty="0" err="1" smtClean="0"/>
              <a:t>навозе,экскримен-тах</a:t>
            </a:r>
            <a:r>
              <a:rPr lang="ru-RU" sz="2800" b="1" dirty="0" smtClean="0"/>
              <a:t> животных. Образует споры, в среде где мало кислорода быстро размножается и выделяет очень опасный токсин(яд).</a:t>
            </a:r>
          </a:p>
          <a:p>
            <a:r>
              <a:rPr lang="ru-RU" sz="2800" b="1" dirty="0" smtClean="0"/>
              <a:t>Попадает в организм  с пищевыми продуктами: ветчиной, колбасой, домашней </a:t>
            </a:r>
            <a:r>
              <a:rPr lang="ru-RU" sz="2800" b="1" dirty="0" err="1" smtClean="0"/>
              <a:t>консервацией,особо</a:t>
            </a:r>
            <a:r>
              <a:rPr lang="ru-RU" sz="2800" b="1" dirty="0" smtClean="0"/>
              <a:t> </a:t>
            </a:r>
            <a:r>
              <a:rPr lang="ru-RU" sz="2800" b="1" smtClean="0"/>
              <a:t>опасны грибы</a:t>
            </a:r>
            <a:endParaRPr lang="ru-RU" sz="2800" b="1" dirty="0"/>
          </a:p>
        </p:txBody>
      </p:sp>
      <p:pic>
        <p:nvPicPr>
          <p:cNvPr id="1026" name="Picture 2" descr="C:\Users\Admin\Desktop\ботулизм\бакт ботулиз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1340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solidFill>
                  <a:srgbClr val="FF0000"/>
                </a:solidFill>
              </a:rPr>
              <a:t>Ботулизм-тяжёлое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токсикоинфекционное</a:t>
            </a:r>
            <a:r>
              <a:rPr lang="ru-RU" sz="3600" b="1" dirty="0" smtClean="0">
                <a:solidFill>
                  <a:srgbClr val="FF0000"/>
                </a:solidFill>
              </a:rPr>
              <a:t> заболевание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412776"/>
            <a:ext cx="4464496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Поражает центральную нервную систему, работу скелетных мышц. </a:t>
            </a:r>
          </a:p>
          <a:p>
            <a:r>
              <a:rPr lang="ru-RU" sz="2400" b="1" dirty="0" smtClean="0"/>
              <a:t>Строго соблюдать правила личной гигиены</a:t>
            </a:r>
          </a:p>
          <a:p>
            <a:r>
              <a:rPr lang="ru-RU" sz="2400" b="1" dirty="0" smtClean="0"/>
              <a:t>Тщательно соблюдать правила консервации овощей, фруктов, особенно грибов</a:t>
            </a:r>
          </a:p>
          <a:p>
            <a:r>
              <a:rPr lang="ru-RU" sz="2400" b="1" dirty="0" smtClean="0"/>
              <a:t>Не покупать консервы со вздутыми крышками</a:t>
            </a:r>
          </a:p>
          <a:p>
            <a:r>
              <a:rPr lang="ru-RU" sz="2400" b="1" dirty="0" smtClean="0"/>
              <a:t>Не покупать домашние консервы у незнакомых людей</a:t>
            </a:r>
            <a:endParaRPr lang="ru-RU" sz="2400" b="1" dirty="0"/>
          </a:p>
        </p:txBody>
      </p:sp>
      <p:pic>
        <p:nvPicPr>
          <p:cNvPr id="1026" name="Picture 2" descr="C:\Users\Admin\Desktop\ботулизм\ботулизм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355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0"/>
            <a:ext cx="460851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Дизентерия</a:t>
            </a:r>
          </a:p>
          <a:p>
            <a:r>
              <a:rPr lang="ru-RU" sz="2800" b="1" dirty="0" err="1" smtClean="0"/>
              <a:t>Возбудитель-дизентерийная</a:t>
            </a:r>
            <a:r>
              <a:rPr lang="ru-RU" sz="2800" b="1" dirty="0" smtClean="0"/>
              <a:t> палочка. Дизентерия инфекционная </a:t>
            </a:r>
            <a:r>
              <a:rPr lang="ru-RU" sz="2800" b="1" dirty="0" err="1" smtClean="0"/>
              <a:t>болезнь.Заражение</a:t>
            </a:r>
            <a:r>
              <a:rPr lang="ru-RU" sz="2800" b="1" dirty="0" smtClean="0"/>
              <a:t> происходит через рот с </a:t>
            </a:r>
            <a:r>
              <a:rPr lang="ru-RU" sz="2800" b="1" dirty="0" err="1" smtClean="0"/>
              <a:t>пищей,водой</a:t>
            </a:r>
            <a:r>
              <a:rPr lang="ru-RU" sz="2800" b="1" dirty="0" smtClean="0"/>
              <a:t> или через грязные руки. Переносчиками могут быть мухи, а также больной человек. Болеют только люди.</a:t>
            </a:r>
            <a:endParaRPr lang="ru-RU" sz="2800" b="1" smtClean="0"/>
          </a:p>
          <a:p>
            <a:r>
              <a:rPr lang="ru-RU" sz="2800" b="1" smtClean="0"/>
              <a:t> </a:t>
            </a:r>
            <a:r>
              <a:rPr lang="ru-RU" sz="2800" b="1" dirty="0" smtClean="0"/>
              <a:t>Инфекция распространяется очень быстро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1026" name="Picture 2" descr="C:\Users\Admin\Desktop\дизентерия\дизентерийная па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4176464" cy="4454798"/>
          </a:xfrm>
          <a:prstGeom prst="rect">
            <a:avLst/>
          </a:prstGeom>
          <a:noFill/>
        </p:spPr>
      </p:pic>
      <p:pic>
        <p:nvPicPr>
          <p:cNvPr id="1027" name="Picture 3" descr="C:\Users\Admin\Desktop\дизентерия\дизентерия profilakt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17646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274042"/>
          </a:xfrm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5112568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Дизентерия- болезнь характеризующаяся учащением стула, с примесью слизи и крови в кале, происходит резкое обезвоживание организма.</a:t>
            </a:r>
          </a:p>
          <a:p>
            <a:pPr>
              <a:buNone/>
            </a:pPr>
            <a:r>
              <a:rPr lang="ru-RU" b="1" dirty="0" smtClean="0"/>
              <a:t>Необходимо : тщательное мытьё рук после туалета, перед  едой, избавляться от мух, исключить их контакт с продуктами</a:t>
            </a:r>
            <a:endParaRPr lang="ru-RU" b="1" dirty="0"/>
          </a:p>
        </p:txBody>
      </p:sp>
      <p:pic>
        <p:nvPicPr>
          <p:cNvPr id="1026" name="Picture 2" descr="C:\Users\Admin\Desktop\дизентерия\дизентери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"/>
            <a:ext cx="3888432" cy="3573015"/>
          </a:xfrm>
          <a:prstGeom prst="rect">
            <a:avLst/>
          </a:prstGeom>
          <a:noFill/>
        </p:spPr>
      </p:pic>
      <p:pic>
        <p:nvPicPr>
          <p:cNvPr id="1027" name="Picture 3" descr="C:\Users\Admin\Desktop\дизентерия\дизентерия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399593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9912" y="0"/>
            <a:ext cx="5184576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sz="3600" b="1" dirty="0" smtClean="0">
                <a:solidFill>
                  <a:srgbClr val="FF0000"/>
                </a:solidFill>
              </a:rPr>
              <a:t>СТОЛБНЯК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1124744"/>
            <a:ext cx="5256584" cy="55446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b="1" dirty="0" smtClean="0"/>
              <a:t>Возбудитель –бактерия столбнячной палочки, обитает в желудочно-кишечном тракте травоядных животных. С фекальными массами больных животных в почву попадает огромное количество спор.</a:t>
            </a:r>
          </a:p>
          <a:p>
            <a:pPr>
              <a:buNone/>
            </a:pPr>
            <a:r>
              <a:rPr lang="ru-RU" sz="2400" b="1" dirty="0" smtClean="0"/>
              <a:t>     Споры очень стойки к факторам среды и могут долго сохраняться в почве. В организм человека споры возбудителя попадают через ранки, царапины и другие повреждения кожи</a:t>
            </a:r>
            <a:endParaRPr lang="ru-RU" b="1" dirty="0"/>
          </a:p>
        </p:txBody>
      </p:sp>
      <p:pic>
        <p:nvPicPr>
          <p:cNvPr id="1026" name="Picture 2" descr="C:\Users\Admin\Desktop\столбняк\столбняк па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3707904" cy="3456384"/>
          </a:xfrm>
          <a:prstGeom prst="rect">
            <a:avLst/>
          </a:prstGeom>
          <a:noFill/>
        </p:spPr>
      </p:pic>
      <p:pic>
        <p:nvPicPr>
          <p:cNvPr id="1027" name="Picture 3" descr="C:\Users\Admin\Desktop\столбняк\заражение столб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45024"/>
            <a:ext cx="3707903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48245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Даже заноза на стопе ноги или ржавый гвоздь могут стать воротами для инфекции.</a:t>
            </a:r>
          </a:p>
          <a:p>
            <a:r>
              <a:rPr lang="ru-RU" sz="2400" b="1" dirty="0" smtClean="0"/>
              <a:t>Заболевание начинается остро, поражает нервную систему, нарушая иннервацию скелетных мышц. Болезнь сопровождается судорогами, в результате сильного тонуса и болей в мышцах спина выгибается дугой.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Меры профилактики: снижение травматизма, особенно при работе с землёй.</a:t>
            </a:r>
          </a:p>
          <a:p>
            <a:r>
              <a:rPr lang="ru-RU" sz="2400" b="1" dirty="0" smtClean="0"/>
              <a:t>Делать прививки каждые 10 лет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b="1" dirty="0" smtClean="0"/>
          </a:p>
        </p:txBody>
      </p:sp>
      <p:pic>
        <p:nvPicPr>
          <p:cNvPr id="1026" name="Picture 2" descr="C:\Users\Admin\Desktop\столбняк\столбня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-243408"/>
            <a:ext cx="3995937" cy="2088232"/>
          </a:xfrm>
          <a:prstGeom prst="rect">
            <a:avLst/>
          </a:prstGeom>
          <a:noFill/>
        </p:spPr>
      </p:pic>
      <p:pic>
        <p:nvPicPr>
          <p:cNvPr id="1027" name="Picture 3" descr="C:\Users\Admin\Desktop\столбняк\противостолб сыворо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4067944" cy="441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1960" y="0"/>
            <a:ext cx="4752528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Сибирская язва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95936" y="980728"/>
            <a:ext cx="4968552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    Возбудитель болезни бактерия  в форме палочки. Болезнь известна ещё с давних времён. Образует споры, десятилетиями</a:t>
            </a:r>
            <a:r>
              <a:rPr lang="ru-RU" b="1" dirty="0" smtClean="0"/>
              <a:t>  </a:t>
            </a:r>
            <a:r>
              <a:rPr lang="ru-RU" sz="2800" b="1" dirty="0" smtClean="0"/>
              <a:t>может жить в почве или выделанной коже больных </a:t>
            </a:r>
            <a:r>
              <a:rPr lang="ru-RU" sz="2800" b="1" dirty="0" err="1" smtClean="0"/>
              <a:t>животных.Своё</a:t>
            </a:r>
            <a:r>
              <a:rPr lang="ru-RU" sz="2800" b="1" dirty="0" smtClean="0"/>
              <a:t> название получила из-за распространения в некоторых областях Сибири Источник </a:t>
            </a:r>
            <a:r>
              <a:rPr lang="ru-RU" sz="2800" b="1" smtClean="0"/>
              <a:t>заражения-больные травоядные животные.</a:t>
            </a:r>
            <a:endParaRPr lang="ru-RU" sz="2800" b="1" dirty="0" smtClean="0"/>
          </a:p>
        </p:txBody>
      </p:sp>
      <p:pic>
        <p:nvPicPr>
          <p:cNvPr id="1026" name="Picture 2" descr="C:\Users\Admin\Desktop\сиб язва\Сиб язва Кожная фор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779913" cy="3024335"/>
          </a:xfrm>
          <a:prstGeom prst="rect">
            <a:avLst/>
          </a:prstGeom>
          <a:noFill/>
        </p:spPr>
      </p:pic>
      <p:pic>
        <p:nvPicPr>
          <p:cNvPr id="1027" name="Picture 3" descr="C:\Users\Admin\Desktop\раб ст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991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860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Ботулизм-тяжёлое токсикоинфекционное заболевание</vt:lpstr>
      <vt:lpstr>Слайд 5</vt:lpstr>
      <vt:lpstr>Слайд 6</vt:lpstr>
      <vt:lpstr>          СТОЛБНЯК</vt:lpstr>
      <vt:lpstr>Слайд 8</vt:lpstr>
      <vt:lpstr>Сибирская язва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Admin</cp:lastModifiedBy>
  <cp:revision>101</cp:revision>
  <dcterms:created xsi:type="dcterms:W3CDTF">2014-03-05T16:06:50Z</dcterms:created>
  <dcterms:modified xsi:type="dcterms:W3CDTF">2016-01-04T13:19:27Z</dcterms:modified>
</cp:coreProperties>
</file>