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003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5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7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8E68E10A-20A0-4D84-90D9-84056B552E2C}" type="datetimeFigureOut">
              <a:rPr lang="en-US"/>
              <a:pPr>
                <a:defRPr/>
              </a:pPr>
              <a:t>12/10/2015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65D2A18D-3F62-4604-A7CE-761EE80117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041FB0-C046-4776-9FE1-BAF3FABAE2C9}" type="datetimeFigureOut">
              <a:rPr lang="en-US"/>
              <a:pPr>
                <a:defRPr/>
              </a:pPr>
              <a:t>12/10/2015</a:t>
            </a:fld>
            <a:endParaRPr lang="en-US"/>
          </a:p>
        </p:txBody>
      </p:sp>
      <p:sp>
        <p:nvSpPr>
          <p:cNvPr id="5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2AE485-4C97-490E-9746-6CF33E0A52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5E39F1-6A13-4816-9162-6AF58E6A62B8}" type="datetimeFigureOut">
              <a:rPr lang="en-US"/>
              <a:pPr>
                <a:defRPr/>
              </a:pPr>
              <a:t>12/10/2015</a:t>
            </a:fld>
            <a:endParaRPr lang="en-US"/>
          </a:p>
        </p:txBody>
      </p:sp>
      <p:sp>
        <p:nvSpPr>
          <p:cNvPr id="5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AA1CA6-9391-4226-99CE-B5E4D2127E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C06BD4-2A2E-498B-9C4D-FD29379D31A7}" type="datetimeFigureOut">
              <a:rPr lang="en-US"/>
              <a:pPr>
                <a:defRPr/>
              </a:pPr>
              <a:t>12/10/2015</a:t>
            </a:fld>
            <a:endParaRPr lang="en-US"/>
          </a:p>
        </p:txBody>
      </p:sp>
      <p:sp>
        <p:nvSpPr>
          <p:cNvPr id="5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F854D1-629B-463A-B602-324908C566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8D2C22CC-9722-4A1F-802D-1FFFE8F0FE3F}" type="datetimeFigureOut">
              <a:rPr lang="en-US"/>
              <a:pPr>
                <a:defRPr/>
              </a:pPr>
              <a:t>12/10/2015</a:t>
            </a:fld>
            <a:endParaRPr lang="en-US"/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7297EDE2-7241-4A76-82A1-B2568C887B0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01FC33-53FA-409A-9233-AB5B6779F763}" type="datetimeFigureOut">
              <a:rPr lang="en-US"/>
              <a:pPr>
                <a:defRPr/>
              </a:pPr>
              <a:t>12/10/2015</a:t>
            </a:fld>
            <a:endParaRPr lang="en-US"/>
          </a:p>
        </p:txBody>
      </p:sp>
      <p:sp>
        <p:nvSpPr>
          <p:cNvPr id="6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AF8B4F-B067-444B-BDF7-58222E2B6B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lvl1pPr>
              <a:defRPr b="1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738DFD-4BDE-4B04-A997-9D53AAC96C6C}" type="datetimeFigureOut">
              <a:rPr lang="en-US"/>
              <a:pPr>
                <a:defRPr/>
              </a:pPr>
              <a:t>12/10/2015</a:t>
            </a:fld>
            <a:endParaRPr lang="en-US"/>
          </a:p>
        </p:txBody>
      </p:sp>
      <p:sp>
        <p:nvSpPr>
          <p:cNvPr id="8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46E31D-2108-4457-8B4F-3FE3D43E69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AE3DA8-5589-4A4B-B5F9-15E832993F53}" type="datetimeFigureOut">
              <a:rPr lang="en-US"/>
              <a:pPr>
                <a:defRPr/>
              </a:pPr>
              <a:t>12/10/2015</a:t>
            </a:fld>
            <a:endParaRPr lang="en-US"/>
          </a:p>
        </p:txBody>
      </p:sp>
      <p:sp>
        <p:nvSpPr>
          <p:cNvPr id="4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D6EFD0-0BE1-4755-ABC6-92E5161D56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3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E05F5C7-8650-44BD-BC88-4C4350EBB3C3}" type="datetimeFigureOut">
              <a:rPr lang="en-US"/>
              <a:pPr>
                <a:defRPr/>
              </a:pPr>
              <a:t>12/10/2015</a:t>
            </a:fld>
            <a:endParaRPr lang="en-US"/>
          </a:p>
        </p:txBody>
      </p:sp>
      <p:sp>
        <p:nvSpPr>
          <p:cNvPr id="4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0D1D6C9-1DC8-484E-AF4C-976AC6C563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5CC6BA-3531-4B86-936B-60257A3AC68A}" type="datetimeFigureOut">
              <a:rPr lang="en-US"/>
              <a:pPr>
                <a:defRPr/>
              </a:pPr>
              <a:t>12/10/2015</a:t>
            </a:fld>
            <a:endParaRPr lang="en-US"/>
          </a:p>
        </p:txBody>
      </p:sp>
      <p:sp>
        <p:nvSpPr>
          <p:cNvPr id="6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0A6BF3-A369-4647-BBE9-2F9BF9B1D6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кругленный прямоугольник 4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6" name="Прямоугольник с одним скругленным углом 5"/>
          <p:cNvSpPr/>
          <p:nvPr/>
        </p:nvSpPr>
        <p:spPr>
          <a:xfrm>
            <a:off x="6400800" y="433388"/>
            <a:ext cx="2324100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ru-RU" noProof="0" smtClean="0"/>
              <a:t>Вставка рисунка</a:t>
            </a:r>
            <a:endParaRPr lang="en-US" noProof="0"/>
          </a:p>
        </p:txBody>
      </p:sp>
      <p:sp>
        <p:nvSpPr>
          <p:cNvPr id="7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2F438E6A-BA8A-49D2-939A-01D72546F46C}" type="datetimeFigureOut">
              <a:rPr lang="en-US"/>
              <a:pPr>
                <a:defRPr/>
              </a:pPr>
              <a:t>12/10/2015</a:t>
            </a:fld>
            <a:endParaRPr lang="en-US"/>
          </a:p>
        </p:txBody>
      </p:sp>
      <p:sp>
        <p:nvSpPr>
          <p:cNvPr id="8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B1E2EAD9-6994-4A81-9DE7-B146AB4EEA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3238" y="4986338"/>
            <a:ext cx="8183562" cy="1050925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31" name="Текст 3"/>
          <p:cNvSpPr>
            <a:spLocks noGrp="1"/>
          </p:cNvSpPr>
          <p:nvPr>
            <p:ph type="body" idx="1"/>
          </p:nvPr>
        </p:nvSpPr>
        <p:spPr bwMode="auto">
          <a:xfrm>
            <a:off x="503238" y="530225"/>
            <a:ext cx="8183562" cy="418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82880" tIns="9144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663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pPr>
              <a:defRPr/>
            </a:pPr>
            <a:fld id="{18804B80-34F4-45D9-911E-E9FD38DD23D8}" type="datetimeFigureOut">
              <a:rPr lang="en-US"/>
              <a:pPr>
                <a:defRPr/>
              </a:pPr>
              <a:t>12/10/2015</a:t>
            </a:fld>
            <a:endParaRPr lang="en-US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663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663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pPr>
              <a:defRPr/>
            </a:pPr>
            <a:fld id="{31265C18-34E2-47B7-8EAB-639E695438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14" r:id="rId1"/>
    <p:sldLayoutId id="2147484007" r:id="rId2"/>
    <p:sldLayoutId id="2147484015" r:id="rId3"/>
    <p:sldLayoutId id="2147484008" r:id="rId4"/>
    <p:sldLayoutId id="2147484009" r:id="rId5"/>
    <p:sldLayoutId id="2147484010" r:id="rId6"/>
    <p:sldLayoutId id="2147484016" r:id="rId7"/>
    <p:sldLayoutId id="2147484011" r:id="rId8"/>
    <p:sldLayoutId id="2147484017" r:id="rId9"/>
    <p:sldLayoutId id="2147484012" r:id="rId10"/>
    <p:sldLayoutId id="2147484013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b="1" kern="1200">
          <a:solidFill>
            <a:srgbClr val="FF8D3E"/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9pPr>
      <a:extLst/>
    </p:titleStyle>
    <p:bodyStyle>
      <a:lvl1pPr marL="265113" indent="-265113" algn="l" rtl="0" eaLnBrk="0" fontAlgn="base" hangingPunct="0">
        <a:spcBef>
          <a:spcPts val="25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00025" algn="l" rtl="0" eaLnBrk="0" fontAlgn="base" hangingPunct="0">
        <a:spcBef>
          <a:spcPts val="250"/>
        </a:spcBef>
        <a:spcAft>
          <a:spcPct val="0"/>
        </a:spcAft>
        <a:buClr>
          <a:schemeClr val="accent1"/>
        </a:buClr>
        <a:buSzPct val="100000"/>
        <a:buFont typeface="Verdana" pitchFamily="34" charset="0"/>
        <a:buChar char="◦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5813" indent="-182563" algn="l" rtl="0" eaLnBrk="0" fontAlgn="base" hangingPunct="0">
        <a:spcBef>
          <a:spcPts val="250"/>
        </a:spcBef>
        <a:spcAft>
          <a:spcPct val="0"/>
        </a:spcAft>
        <a:buClr>
          <a:srgbClr val="ED3742"/>
        </a:buClr>
        <a:buSzPct val="100000"/>
        <a:buFont typeface="Wingdings 2" pitchFamily="18" charset="2"/>
        <a:buChar char="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3938" indent="-182563" algn="l" rtl="0" eaLnBrk="0" fontAlgn="base" hangingPunct="0">
        <a:spcBef>
          <a:spcPts val="225"/>
        </a:spcBef>
        <a:spcAft>
          <a:spcPct val="0"/>
        </a:spcAft>
        <a:buClr>
          <a:srgbClr val="ED3742"/>
        </a:buClr>
        <a:buSzPct val="112000"/>
        <a:buFont typeface="Verdana" pitchFamily="34" charset="0"/>
        <a:buChar char="◦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79525" indent="-182563" algn="l" rtl="0" eaLnBrk="0" fontAlgn="base" hangingPunct="0">
        <a:spcBef>
          <a:spcPts val="250"/>
        </a:spcBef>
        <a:spcAft>
          <a:spcPct val="0"/>
        </a:spcAft>
        <a:buClr>
          <a:srgbClr val="4A85BF"/>
        </a:buClr>
        <a:buSzPct val="100000"/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5" Type="http://schemas.openxmlformats.org/officeDocument/2006/relationships/hyperlink" Target="file:///G:\15-16\&#1074;&#1085;&#1077;&#1082;&#1083;&#1072;&#1089;&#1089;&#1085;&#1072;&#1103;%20&#1088;&#1072;&#1073;&#1086;&#1090;&#1072;%20&#1053;&#1072;%2015-16\&#1082;&#1086;&#1085;&#1082;&#1091;&#1088;&#1089;&#1099;%20&#1076;&#1083;&#1103;%20&#1087;&#1077;&#1076;&#1072;&#1075;&#1086;&#1075;&#1086;&#1074;\1%20&#1089;&#1077;&#1085;&#1090;&#1103;&#1073;&#1088;&#1103;\233-533-957%20&#1060;&#1077;&#1076;&#1080;&#1085;&#1072;%20&#1043;.&#1048;\&#1055;&#1088;&#1077;&#1079;&#1077;&#1085;&#1090;&#1072;&#1094;&#1080;&#1103;1.%20PPT.%20&#1042;&#1074;&#1086;&#1076;&#1085;&#1072;&#1103;%20&#1046;&#1072;&#1085;&#1088;&#1099;%20&#1078;&#1080;&#1074;&#1086;&#1087;&#1080;&#1089;&#1080;..pptx" TargetMode="External"/><Relationship Id="rId4" Type="http://schemas.openxmlformats.org/officeDocument/2006/relationships/image" Target="../media/image8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nearyou.ru/story0.html" TargetMode="External"/><Relationship Id="rId2" Type="http://schemas.openxmlformats.org/officeDocument/2006/relationships/hyperlink" Target="http://gallerix.ru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detskiysad.ru/art/iskusstvo.html" TargetMode="External"/><Relationship Id="rId4" Type="http://schemas.openxmlformats.org/officeDocument/2006/relationships/hyperlink" Target="http://www.artcyclopedia.ru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1"/>
          <p:cNvSpPr txBox="1">
            <a:spLocks/>
          </p:cNvSpPr>
          <p:nvPr/>
        </p:nvSpPr>
        <p:spPr>
          <a:xfrm>
            <a:off x="685800" y="1981200"/>
            <a:ext cx="7772400" cy="1362075"/>
          </a:xfrm>
          <a:prstGeom prst="rect">
            <a:avLst/>
          </a:prstGeo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ru-RU" sz="3600" b="1" dirty="0">
                <a:solidFill>
                  <a:schemeClr val="accent3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Из данных слов и выражений выбрать 4 варианта, которые наиболее подходят для описания данной картины.</a:t>
            </a:r>
          </a:p>
        </p:txBody>
      </p:sp>
      <p:sp>
        <p:nvSpPr>
          <p:cNvPr id="6147" name="Текст 2"/>
          <p:cNvSpPr txBox="1">
            <a:spLocks/>
          </p:cNvSpPr>
          <p:nvPr/>
        </p:nvSpPr>
        <p:spPr bwMode="auto">
          <a:xfrm>
            <a:off x="685800" y="381000"/>
            <a:ext cx="7772400" cy="1500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spcBef>
                <a:spcPct val="20000"/>
              </a:spcBef>
              <a:defRPr/>
            </a:pPr>
            <a:r>
              <a:rPr lang="ru-RU" sz="4800" b="1" dirty="0">
                <a:solidFill>
                  <a:schemeClr val="accent2">
                    <a:lumMod val="75000"/>
                  </a:schemeClr>
                </a:solidFill>
                <a:latin typeface="+mn-lt"/>
              </a:rPr>
              <a:t>Натюрморт </a:t>
            </a:r>
          </a:p>
          <a:p>
            <a:pPr marL="342900" indent="-342900" algn="ctr">
              <a:spcBef>
                <a:spcPct val="20000"/>
              </a:spcBef>
              <a:defRPr/>
            </a:pPr>
            <a:r>
              <a:rPr lang="ru-RU" sz="3600" dirty="0">
                <a:solidFill>
                  <a:schemeClr val="accent2">
                    <a:lumMod val="75000"/>
                  </a:schemeClr>
                </a:solidFill>
                <a:latin typeface="+mn-lt"/>
              </a:rPr>
              <a:t>Задание 1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4953000"/>
            <a:ext cx="8229600" cy="5842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3200" dirty="0">
                <a:solidFill>
                  <a:schemeClr val="accent3">
                    <a:lumMod val="75000"/>
                  </a:schemeClr>
                </a:solidFill>
                <a:latin typeface="+mn-lt"/>
              </a:rPr>
              <a:t>Нажать ЛКМ на правильный ответ.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5638800"/>
            <a:ext cx="8229600" cy="7080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>
              <a:defRPr/>
            </a:pPr>
            <a:r>
              <a:rPr lang="ru-RU" sz="2000" dirty="0">
                <a:solidFill>
                  <a:schemeClr val="accent2">
                    <a:lumMod val="50000"/>
                  </a:schemeClr>
                </a:solidFill>
              </a:rPr>
              <a:t>Автор - Федина Галина Ивановна, педагог ДО,</a:t>
            </a:r>
          </a:p>
          <a:p>
            <a:pPr algn="r">
              <a:defRPr/>
            </a:pPr>
            <a:r>
              <a:rPr lang="ru-RU" sz="2000" dirty="0">
                <a:solidFill>
                  <a:schemeClr val="accent2">
                    <a:lumMod val="50000"/>
                  </a:schemeClr>
                </a:solidFill>
              </a:rPr>
              <a:t>МБОУ ДО «ДХТД «Гармония» города Калуги</a:t>
            </a:r>
          </a:p>
        </p:txBody>
      </p:sp>
    </p:spTree>
  </p:cSld>
  <p:clrMapOvr>
    <a:masterClrMapping/>
  </p:clrMapOvr>
  <p:transition>
    <p:split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Левитан И. Март.1895.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4800" y="914400"/>
            <a:ext cx="4038600" cy="358933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3" name="TextBox 2"/>
          <p:cNvSpPr txBox="1"/>
          <p:nvPr/>
        </p:nvSpPr>
        <p:spPr>
          <a:xfrm>
            <a:off x="304800" y="4800600"/>
            <a:ext cx="4038600" cy="6461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accent3">
                    <a:lumMod val="50000"/>
                  </a:schemeClr>
                </a:solidFill>
                <a:latin typeface="+mn-lt"/>
              </a:rPr>
              <a:t>Машков Илья. Снедь московская. Хлебы. 1924.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81000" y="0"/>
            <a:ext cx="3733800" cy="5238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800" b="1" dirty="0">
              <a:solidFill>
                <a:schemeClr val="accent1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572000" y="685800"/>
            <a:ext cx="4267200" cy="4000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2000" b="1" dirty="0">
                <a:solidFill>
                  <a:schemeClr val="accent3">
                    <a:lumMod val="50000"/>
                  </a:schemeClr>
                </a:solidFill>
                <a:latin typeface="+mn-lt"/>
              </a:rPr>
              <a:t>В теплых, охристых тонах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572000" y="1219200"/>
            <a:ext cx="4267200" cy="4000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2000" b="1" dirty="0">
                <a:solidFill>
                  <a:schemeClr val="accent3">
                    <a:lumMod val="50000"/>
                  </a:schemeClr>
                </a:solidFill>
                <a:latin typeface="+mn-lt"/>
              </a:rPr>
              <a:t>В холодных тонах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572000" y="1752600"/>
            <a:ext cx="4267200" cy="70802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2000" b="1" dirty="0">
                <a:solidFill>
                  <a:schemeClr val="accent3">
                    <a:lumMod val="50000"/>
                  </a:schemeClr>
                </a:solidFill>
                <a:latin typeface="+mn-lt"/>
              </a:rPr>
              <a:t>Многообразие хлеба, разные его виды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572000" y="2590800"/>
            <a:ext cx="4267200" cy="70802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2000" b="1" dirty="0">
                <a:solidFill>
                  <a:schemeClr val="accent3">
                    <a:lumMod val="50000"/>
                  </a:schemeClr>
                </a:solidFill>
                <a:latin typeface="+mn-lt"/>
              </a:rPr>
              <a:t>Выражают хрупкость и недолговечность</a:t>
            </a:r>
          </a:p>
        </p:txBody>
      </p:sp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4572000" y="3505200"/>
            <a:ext cx="4267200" cy="400050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2000" b="1" dirty="0">
                <a:solidFill>
                  <a:schemeClr val="accent3">
                    <a:lumMod val="50000"/>
                  </a:schemeClr>
                </a:solidFill>
                <a:latin typeface="+mj-lt"/>
              </a:rPr>
              <a:t>Ароматный запах</a:t>
            </a:r>
            <a:endParaRPr lang="ru-RU" sz="2000" b="1" dirty="0">
              <a:solidFill>
                <a:schemeClr val="accent3">
                  <a:lumMod val="50000"/>
                </a:schemeClr>
              </a:solidFill>
              <a:latin typeface="Calibri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572000" y="4038600"/>
            <a:ext cx="4267200" cy="4000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2000" b="1" dirty="0">
                <a:solidFill>
                  <a:schemeClr val="accent3">
                    <a:lumMod val="50000"/>
                  </a:schemeClr>
                </a:solidFill>
                <a:latin typeface="+mn-lt"/>
              </a:rPr>
              <a:t>Темный и мрачный фон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572000" y="4572000"/>
            <a:ext cx="4267200" cy="70802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2000" b="1" dirty="0">
                <a:solidFill>
                  <a:schemeClr val="accent3">
                    <a:lumMod val="50000"/>
                  </a:schemeClr>
                </a:solidFill>
                <a:latin typeface="+mj-lt"/>
              </a:rPr>
              <a:t>Присутствует драматический эффект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572000" y="5410200"/>
            <a:ext cx="4267200" cy="4000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2000" b="1" dirty="0">
                <a:solidFill>
                  <a:schemeClr val="accent3">
                    <a:lumMod val="50000"/>
                  </a:schemeClr>
                </a:solidFill>
                <a:latin typeface="+mj-lt"/>
              </a:rPr>
              <a:t>Темно-зеленая драпировка</a:t>
            </a:r>
          </a:p>
        </p:txBody>
      </p:sp>
    </p:spTree>
  </p:cSld>
  <p:clrMapOvr>
    <a:masterClrMapping/>
  </p:clrMapOvr>
  <p:transition advClick="0">
    <p:cover dir="lu"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8E8087"/>
                                      </p:to>
                                    </p:animClr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8E8087"/>
                                      </p:to>
                                    </p:animClr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8E8087"/>
                                      </p:to>
                                    </p:animClr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8E8087"/>
                                      </p:to>
                                    </p:animClr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1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Левитан И. Март.1895.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4800" y="1371600"/>
            <a:ext cx="4495800" cy="324008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3" name="TextBox 2"/>
          <p:cNvSpPr txBox="1"/>
          <p:nvPr/>
        </p:nvSpPr>
        <p:spPr>
          <a:xfrm>
            <a:off x="304800" y="4724400"/>
            <a:ext cx="4495800" cy="3698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accent3">
                    <a:lumMod val="50000"/>
                  </a:schemeClr>
                </a:solidFill>
                <a:latin typeface="+mn-lt"/>
              </a:rPr>
              <a:t>Коровин Константин. Розы.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33400" y="0"/>
            <a:ext cx="3886200" cy="5238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800" b="1" dirty="0">
              <a:solidFill>
                <a:schemeClr val="accent3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8198" name="TextBox 5"/>
          <p:cNvSpPr txBox="1">
            <a:spLocks noChangeArrowheads="1"/>
          </p:cNvSpPr>
          <p:nvPr/>
        </p:nvSpPr>
        <p:spPr bwMode="auto">
          <a:xfrm>
            <a:off x="5029200" y="1600200"/>
            <a:ext cx="38862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endParaRPr lang="ru-RU">
              <a:solidFill>
                <a:schemeClr val="accent3">
                  <a:lumMod val="50000"/>
                </a:schemeClr>
              </a:solidFill>
              <a:latin typeface="Calibri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953000" y="762000"/>
            <a:ext cx="3962400" cy="4000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2">
                <a:lumMod val="75000"/>
                <a:lumOff val="25000"/>
              </a:schemeClr>
            </a:solidFill>
          </a:ln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chemeClr val="accent3">
                    <a:lumMod val="50000"/>
                  </a:schemeClr>
                </a:solidFill>
                <a:latin typeface="+mn-lt"/>
              </a:rPr>
              <a:t>Алая заря 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953000" y="1295400"/>
            <a:ext cx="3962400" cy="4000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2">
                <a:lumMod val="75000"/>
                <a:lumOff val="25000"/>
              </a:schemeClr>
            </a:solidFill>
          </a:ln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chemeClr val="accent3">
                    <a:lumMod val="50000"/>
                  </a:schemeClr>
                </a:solidFill>
                <a:latin typeface="+mn-lt"/>
              </a:rPr>
              <a:t>Светлые тона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953000" y="1828800"/>
            <a:ext cx="3962400" cy="4000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2">
                <a:lumMod val="75000"/>
                <a:lumOff val="25000"/>
              </a:schemeClr>
            </a:solidFill>
          </a:ln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chemeClr val="accent3">
                    <a:lumMod val="50000"/>
                  </a:schemeClr>
                </a:solidFill>
                <a:latin typeface="+mn-lt"/>
              </a:rPr>
              <a:t>Свежие фрукты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953000" y="2362200"/>
            <a:ext cx="3962400" cy="70802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2">
                <a:lumMod val="75000"/>
                <a:lumOff val="25000"/>
              </a:schemeClr>
            </a:solidFill>
          </a:ln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chemeClr val="accent3">
                    <a:lumMod val="50000"/>
                  </a:schemeClr>
                </a:solidFill>
                <a:latin typeface="+mn-lt"/>
              </a:rPr>
              <a:t>Господство </a:t>
            </a:r>
            <a:r>
              <a:rPr lang="ru-RU" sz="2000" b="1" dirty="0" err="1">
                <a:solidFill>
                  <a:schemeClr val="accent3">
                    <a:lumMod val="50000"/>
                  </a:schemeClr>
                </a:solidFill>
                <a:latin typeface="+mn-lt"/>
              </a:rPr>
              <a:t>голубого</a:t>
            </a:r>
            <a:r>
              <a:rPr lang="ru-RU" sz="2000" b="1" dirty="0">
                <a:solidFill>
                  <a:schemeClr val="accent3">
                    <a:lumMod val="50000"/>
                  </a:schemeClr>
                </a:solidFill>
                <a:latin typeface="+mn-lt"/>
              </a:rPr>
              <a:t> цвета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953000" y="3200400"/>
            <a:ext cx="3962400" cy="4000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2">
                <a:lumMod val="75000"/>
                <a:lumOff val="25000"/>
              </a:schemeClr>
            </a:solidFill>
          </a:ln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chemeClr val="accent3">
                    <a:lumMod val="50000"/>
                  </a:schemeClr>
                </a:solidFill>
                <a:latin typeface="+mn-lt"/>
              </a:rPr>
              <a:t>Сюжетный натюрморт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953000" y="3733800"/>
            <a:ext cx="3962400" cy="4000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2">
                <a:lumMod val="75000"/>
                <a:lumOff val="25000"/>
              </a:schemeClr>
            </a:solidFill>
          </a:ln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chemeClr val="accent3">
                    <a:lumMod val="50000"/>
                  </a:schemeClr>
                </a:solidFill>
                <a:latin typeface="+mn-lt"/>
              </a:rPr>
              <a:t>Чувство грусти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953000" y="4267200"/>
            <a:ext cx="3962400" cy="4000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2">
                <a:lumMod val="75000"/>
                <a:lumOff val="25000"/>
              </a:schemeClr>
            </a:solidFill>
          </a:ln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chemeClr val="accent3">
                    <a:lumMod val="50000"/>
                  </a:schemeClr>
                </a:solidFill>
                <a:latin typeface="+mn-lt"/>
              </a:rPr>
              <a:t>Запах моря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953000" y="4800600"/>
            <a:ext cx="3962400" cy="4000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2">
                <a:lumMod val="75000"/>
                <a:lumOff val="25000"/>
              </a:schemeClr>
            </a:solidFill>
          </a:ln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chemeClr val="accent3">
                    <a:lumMod val="50000"/>
                  </a:schemeClr>
                </a:solidFill>
                <a:latin typeface="+mn-lt"/>
              </a:rPr>
              <a:t>Рассеянный свет</a:t>
            </a:r>
          </a:p>
        </p:txBody>
      </p:sp>
    </p:spTree>
  </p:cSld>
  <p:clrMapOvr>
    <a:masterClrMapping/>
  </p:clrMapOvr>
  <p:transition advClick="0">
    <p:cover dir="lu"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8E8087"/>
                                      </p:to>
                                    </p:animClr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omb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8E8087"/>
                                      </p:to>
                                    </p:animClr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omb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8E8087"/>
                                      </p:to>
                                    </p:animClr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omb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8E8087"/>
                                      </p:to>
                                    </p:animClr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omb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:\Лена\Презентации\#15\14\02.jpg"/>
          <p:cNvPicPr>
            <a:picLocks noChangeAspect="1" noChangeArrowheads="1"/>
          </p:cNvPicPr>
          <p:nvPr/>
        </p:nvPicPr>
        <p:blipFill>
          <a:blip r:embed="rId4"/>
          <a:stretch>
            <a:fillRect/>
          </a:stretch>
        </p:blipFill>
        <p:spPr bwMode="auto">
          <a:xfrm>
            <a:off x="304800" y="1295400"/>
            <a:ext cx="4227513" cy="3429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4" name="TextBox 3"/>
          <p:cNvSpPr txBox="1"/>
          <p:nvPr/>
        </p:nvSpPr>
        <p:spPr>
          <a:xfrm>
            <a:off x="228600" y="4953000"/>
            <a:ext cx="4343400" cy="7080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chemeClr val="accent3">
                    <a:lumMod val="50000"/>
                  </a:schemeClr>
                </a:solidFill>
                <a:latin typeface="+mn-lt"/>
              </a:rPr>
              <a:t>Петров-Водкин К. Утренний натюрморт.1918.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800600" y="685800"/>
            <a:ext cx="4114800" cy="70802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2">
                <a:lumMod val="75000"/>
                <a:lumOff val="25000"/>
              </a:schemeClr>
            </a:solidFill>
          </a:ln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chemeClr val="accent3">
                    <a:lumMod val="50000"/>
                  </a:schemeClr>
                </a:solidFill>
                <a:latin typeface="+mn-lt"/>
              </a:rPr>
              <a:t>Предметы художник рассматривает сверху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800600" y="1524000"/>
            <a:ext cx="4114800" cy="4000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2">
                <a:lumMod val="75000"/>
                <a:lumOff val="25000"/>
              </a:schemeClr>
            </a:solidFill>
          </a:ln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chemeClr val="accent3">
                    <a:lumMod val="50000"/>
                  </a:schemeClr>
                </a:solidFill>
                <a:latin typeface="+mn-lt"/>
              </a:rPr>
              <a:t>Ощущение суеты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800600" y="2057400"/>
            <a:ext cx="4038600" cy="4000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2">
                <a:lumMod val="75000"/>
                <a:lumOff val="25000"/>
              </a:schemeClr>
            </a:solidFill>
          </a:ln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chemeClr val="accent3">
                    <a:lumMod val="50000"/>
                  </a:schemeClr>
                </a:solidFill>
                <a:latin typeface="+mn-lt"/>
              </a:rPr>
              <a:t>Сложная игра рефлексов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800600" y="2590800"/>
            <a:ext cx="4114800" cy="4000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2">
                <a:lumMod val="75000"/>
                <a:lumOff val="25000"/>
              </a:schemeClr>
            </a:solidFill>
          </a:ln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chemeClr val="accent3">
                    <a:lumMod val="50000"/>
                  </a:schemeClr>
                </a:solidFill>
                <a:latin typeface="+mn-lt"/>
              </a:rPr>
              <a:t>Серые тона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00600" y="3124200"/>
            <a:ext cx="4114800" cy="70802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2">
                <a:lumMod val="75000"/>
                <a:lumOff val="25000"/>
              </a:schemeClr>
            </a:solidFill>
          </a:ln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chemeClr val="accent3">
                    <a:lumMod val="50000"/>
                  </a:schemeClr>
                </a:solidFill>
                <a:latin typeface="+mn-lt"/>
              </a:rPr>
              <a:t>Преломленное изображение ложки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800600" y="3962400"/>
            <a:ext cx="4114800" cy="4000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2">
                <a:lumMod val="75000"/>
                <a:lumOff val="25000"/>
              </a:schemeClr>
            </a:solidFill>
          </a:ln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chemeClr val="accent3">
                    <a:lumMod val="50000"/>
                  </a:schemeClr>
                </a:solidFill>
                <a:latin typeface="+mn-lt"/>
              </a:rPr>
              <a:t>Яркие, сочные краски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800600" y="4572000"/>
            <a:ext cx="4114800" cy="70802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2">
                <a:lumMod val="75000"/>
                <a:lumOff val="25000"/>
              </a:schemeClr>
            </a:solidFill>
          </a:ln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chemeClr val="accent3">
                    <a:lumMod val="50000"/>
                  </a:schemeClr>
                </a:solidFill>
                <a:latin typeface="+mn-lt"/>
              </a:rPr>
              <a:t>Эффект присутствия человека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00600" y="5486400"/>
            <a:ext cx="4114800" cy="4000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2">
                <a:lumMod val="75000"/>
                <a:lumOff val="25000"/>
              </a:schemeClr>
            </a:solidFill>
          </a:ln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chemeClr val="accent3">
                    <a:lumMod val="50000"/>
                  </a:schemeClr>
                </a:solidFill>
                <a:latin typeface="+mn-lt"/>
              </a:rPr>
              <a:t>Скудный свет</a:t>
            </a:r>
          </a:p>
        </p:txBody>
      </p:sp>
    </p:spTree>
  </p:cSld>
  <p:clrMapOvr>
    <a:masterClrMapping/>
  </p:clrMapOvr>
  <p:transition advClick="0">
    <p:cover dir="lu"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8E8087"/>
                                      </p:to>
                                    </p:animClr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8E8087"/>
                                      </p:to>
                                    </p:animClr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8E8087"/>
                                      </p:to>
                                    </p:animClr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8E8087"/>
                                      </p:to>
                                    </p:animClr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10" grpId="0" animBg="1"/>
      <p:bldP spid="11" grpId="0" animBg="1"/>
      <p:bldP spid="12" grpId="0" animBg="1"/>
      <p:bldP spid="13" grpId="0" animBg="1"/>
      <p:bldP spid="1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Левитан И. Март.1895.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4800" y="1371600"/>
            <a:ext cx="4076700" cy="30988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3" name="TextBox 2"/>
          <p:cNvSpPr txBox="1"/>
          <p:nvPr/>
        </p:nvSpPr>
        <p:spPr>
          <a:xfrm>
            <a:off x="304800" y="4724400"/>
            <a:ext cx="4038600" cy="7080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 err="1">
                <a:solidFill>
                  <a:schemeClr val="accent3">
                    <a:lumMod val="50000"/>
                  </a:schemeClr>
                </a:solidFill>
                <a:latin typeface="+mn-lt"/>
              </a:rPr>
              <a:t>Кончаловский</a:t>
            </a:r>
            <a:r>
              <a:rPr lang="ru-RU" sz="2000" b="1" dirty="0">
                <a:solidFill>
                  <a:schemeClr val="accent3">
                    <a:lumMod val="50000"/>
                  </a:schemeClr>
                </a:solidFill>
                <a:latin typeface="+mn-lt"/>
              </a:rPr>
              <a:t> Петр. Сирень в корзине. 1933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0" y="5105400"/>
            <a:ext cx="4343400" cy="70802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2">
                <a:lumMod val="75000"/>
                <a:lumOff val="25000"/>
              </a:schemeClr>
            </a:solidFill>
          </a:ln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chemeClr val="accent3">
                    <a:lumMod val="50000"/>
                  </a:schemeClr>
                </a:solidFill>
                <a:latin typeface="+mn-lt"/>
              </a:rPr>
              <a:t>Прутья будто обнимают ветки сирени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0" y="685800"/>
            <a:ext cx="4343400" cy="4000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2">
                <a:lumMod val="75000"/>
                <a:lumOff val="25000"/>
              </a:schemeClr>
            </a:solidFill>
          </a:ln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chemeClr val="accent3">
                    <a:lumMod val="50000"/>
                  </a:schemeClr>
                </a:solidFill>
                <a:latin typeface="+mn-lt"/>
              </a:rPr>
              <a:t>Радуют глаз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0" y="1295400"/>
            <a:ext cx="4343400" cy="4000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2">
                <a:lumMod val="75000"/>
                <a:lumOff val="25000"/>
              </a:schemeClr>
            </a:solidFill>
          </a:ln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chemeClr val="accent3">
                    <a:lumMod val="50000"/>
                  </a:schemeClr>
                </a:solidFill>
                <a:latin typeface="+mn-lt"/>
              </a:rPr>
              <a:t>Тяжёлые чувства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0" y="1828800"/>
            <a:ext cx="4343400" cy="4000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2">
                <a:lumMod val="75000"/>
                <a:lumOff val="25000"/>
              </a:schemeClr>
            </a:solidFill>
          </a:ln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chemeClr val="accent3">
                    <a:lumMod val="50000"/>
                  </a:schemeClr>
                </a:solidFill>
                <a:latin typeface="+mn-lt"/>
              </a:rPr>
              <a:t>Нежный запах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0" y="2362200"/>
            <a:ext cx="4343400" cy="70802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2">
                <a:lumMod val="75000"/>
                <a:lumOff val="25000"/>
              </a:schemeClr>
            </a:solidFill>
          </a:ln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chemeClr val="accent3">
                    <a:lumMod val="50000"/>
                  </a:schemeClr>
                </a:solidFill>
                <a:latin typeface="+mn-lt"/>
              </a:rPr>
              <a:t>Многообразие солнечных оттенков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572000" y="3200400"/>
            <a:ext cx="4343400" cy="4000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2">
                <a:lumMod val="75000"/>
                <a:lumOff val="25000"/>
              </a:schemeClr>
            </a:solidFill>
          </a:ln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chemeClr val="accent3">
                    <a:lumMod val="50000"/>
                  </a:schemeClr>
                </a:solidFill>
                <a:latin typeface="+mn-lt"/>
              </a:rPr>
              <a:t>Присутствие человека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572000" y="3733800"/>
            <a:ext cx="4343400" cy="70802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2">
                <a:lumMod val="75000"/>
                <a:lumOff val="25000"/>
              </a:schemeClr>
            </a:solidFill>
          </a:ln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chemeClr val="accent3">
                    <a:lumMod val="50000"/>
                  </a:schemeClr>
                </a:solidFill>
                <a:latin typeface="+mn-lt"/>
              </a:rPr>
              <a:t>Гармония цвета от </a:t>
            </a:r>
            <a:r>
              <a:rPr lang="ru-RU" sz="2000" b="1" dirty="0" err="1">
                <a:solidFill>
                  <a:schemeClr val="accent3">
                    <a:lumMod val="50000"/>
                  </a:schemeClr>
                </a:solidFill>
                <a:latin typeface="+mn-lt"/>
              </a:rPr>
              <a:t>бело-розового</a:t>
            </a:r>
            <a:r>
              <a:rPr lang="ru-RU" sz="2000" b="1" dirty="0">
                <a:solidFill>
                  <a:schemeClr val="accent3">
                    <a:lumMod val="50000"/>
                  </a:schemeClr>
                </a:solidFill>
                <a:latin typeface="+mn-lt"/>
              </a:rPr>
              <a:t>  до фиолетового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572000" y="4572000"/>
            <a:ext cx="4343400" cy="4000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2">
                <a:lumMod val="75000"/>
                <a:lumOff val="25000"/>
              </a:schemeClr>
            </a:solidFill>
          </a:ln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chemeClr val="accent3">
                    <a:lumMod val="50000"/>
                  </a:schemeClr>
                </a:solidFill>
                <a:latin typeface="+mn-lt"/>
              </a:rPr>
              <a:t>Ослепительно яркие цвета</a:t>
            </a:r>
          </a:p>
        </p:txBody>
      </p:sp>
    </p:spTree>
  </p:cSld>
  <p:clrMapOvr>
    <a:masterClrMapping/>
  </p:clrMapOvr>
  <p:transition advClick="0">
    <p:cover dir="lu"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8E8087"/>
                                      </p:to>
                                    </p:animClr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8E8087"/>
                                      </p:to>
                                    </p:animClr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8E8087"/>
                                      </p:to>
                                    </p:animClr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8E8087"/>
                                      </p:to>
                                    </p:animClr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Левитан И. Март.1895.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4800" y="1371600"/>
            <a:ext cx="4027488" cy="3048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3" name="TextBox 2"/>
          <p:cNvSpPr txBox="1"/>
          <p:nvPr/>
        </p:nvSpPr>
        <p:spPr>
          <a:xfrm>
            <a:off x="304800" y="4648200"/>
            <a:ext cx="4038600" cy="7080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chemeClr val="accent3">
                    <a:lumMod val="50000"/>
                  </a:schemeClr>
                </a:solidFill>
                <a:latin typeface="+mn-lt"/>
              </a:rPr>
              <a:t>Петров-Водкин К. Ветка яблони. 1922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0" y="3124200"/>
            <a:ext cx="4343400" cy="4000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2">
                <a:lumMod val="75000"/>
                <a:lumOff val="25000"/>
              </a:schemeClr>
            </a:solidFill>
          </a:ln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chemeClr val="accent3">
                    <a:lumMod val="50000"/>
                  </a:schemeClr>
                </a:solidFill>
                <a:latin typeface="+mn-lt"/>
              </a:rPr>
              <a:t>Четкость изображения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0" y="1524000"/>
            <a:ext cx="4343400" cy="4000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2">
                <a:lumMod val="75000"/>
                <a:lumOff val="25000"/>
              </a:schemeClr>
            </a:solidFill>
          </a:ln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chemeClr val="accent3">
                    <a:lumMod val="50000"/>
                  </a:schemeClr>
                </a:solidFill>
                <a:latin typeface="+mn-lt"/>
              </a:rPr>
              <a:t>Контрастные цвета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0" y="685800"/>
            <a:ext cx="4343400" cy="70802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2">
                <a:lumMod val="75000"/>
                <a:lumOff val="25000"/>
              </a:schemeClr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2000" b="1" dirty="0">
                <a:solidFill>
                  <a:schemeClr val="accent3">
                    <a:lumMod val="50000"/>
                  </a:schemeClr>
                </a:solidFill>
                <a:latin typeface="+mn-lt"/>
              </a:rPr>
              <a:t>Пирамидальная композиция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0" y="3657600"/>
            <a:ext cx="4343400" cy="4000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2">
                <a:lumMod val="75000"/>
                <a:lumOff val="25000"/>
              </a:schemeClr>
            </a:solidFill>
          </a:ln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chemeClr val="accent3">
                    <a:lumMod val="50000"/>
                  </a:schemeClr>
                </a:solidFill>
                <a:latin typeface="+mn-lt"/>
              </a:rPr>
              <a:t>Богатство и тонкость цвета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572000" y="4191000"/>
            <a:ext cx="4343400" cy="4000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2">
                <a:lumMod val="75000"/>
                <a:lumOff val="25000"/>
              </a:schemeClr>
            </a:solidFill>
          </a:ln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chemeClr val="accent3">
                    <a:lumMod val="50000"/>
                  </a:schemeClr>
                </a:solidFill>
                <a:latin typeface="+mn-lt"/>
              </a:rPr>
              <a:t>Созерцание натуры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572000" y="2057400"/>
            <a:ext cx="4343400" cy="4000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2">
                <a:lumMod val="75000"/>
                <a:lumOff val="25000"/>
              </a:schemeClr>
            </a:solidFill>
          </a:ln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chemeClr val="accent3">
                    <a:lumMod val="50000"/>
                  </a:schemeClr>
                </a:solidFill>
                <a:latin typeface="+mn-lt"/>
              </a:rPr>
              <a:t>Холодные тона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572000" y="2590800"/>
            <a:ext cx="4343400" cy="4000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2">
                <a:lumMod val="75000"/>
                <a:lumOff val="25000"/>
              </a:schemeClr>
            </a:solidFill>
          </a:ln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chemeClr val="accent3">
                    <a:lumMod val="50000"/>
                  </a:schemeClr>
                </a:solidFill>
                <a:latin typeface="+mn-lt"/>
              </a:rPr>
              <a:t>Нежные цвета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572000" y="4724400"/>
            <a:ext cx="4343400" cy="4000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2">
                <a:lumMod val="75000"/>
                <a:lumOff val="25000"/>
              </a:schemeClr>
            </a:solidFill>
          </a:ln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chemeClr val="accent3">
                    <a:lumMod val="50000"/>
                  </a:schemeClr>
                </a:solidFill>
                <a:latin typeface="+mn-lt"/>
              </a:rPr>
              <a:t>Игра теней</a:t>
            </a:r>
          </a:p>
        </p:txBody>
      </p:sp>
    </p:spTree>
  </p:cSld>
  <p:clrMapOvr>
    <a:masterClrMapping/>
  </p:clrMapOvr>
  <p:transition advClick="0">
    <p:cover dir="lu"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8E8087"/>
                                      </p:to>
                                    </p:animClr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omb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8E8087"/>
                                      </p:to>
                                    </p:animClr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omb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8E8087"/>
                                      </p:to>
                                    </p:animClr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omb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4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8E8087"/>
                                      </p:to>
                                    </p:animClr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omb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Левитан И. Март.1895.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4800" y="990600"/>
            <a:ext cx="4038600" cy="376078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3" name="TextBox 2"/>
          <p:cNvSpPr txBox="1"/>
          <p:nvPr/>
        </p:nvSpPr>
        <p:spPr>
          <a:xfrm>
            <a:off x="304800" y="5029200"/>
            <a:ext cx="4038600" cy="7080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chemeClr val="accent3">
                    <a:lumMod val="50000"/>
                  </a:schemeClr>
                </a:solidFill>
                <a:latin typeface="+mn-lt"/>
              </a:rPr>
              <a:t>Машков И.И. Клубника и белый кувшин.</a:t>
            </a:r>
          </a:p>
        </p:txBody>
      </p:sp>
      <p:sp>
        <p:nvSpPr>
          <p:cNvPr id="12292" name="TextBox 4"/>
          <p:cNvSpPr txBox="1">
            <a:spLocks noChangeArrowheads="1"/>
          </p:cNvSpPr>
          <p:nvPr/>
        </p:nvSpPr>
        <p:spPr bwMode="auto">
          <a:xfrm>
            <a:off x="4648200" y="685800"/>
            <a:ext cx="38862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572000" y="2362200"/>
            <a:ext cx="4343400" cy="4000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2">
                <a:lumMod val="75000"/>
                <a:lumOff val="25000"/>
              </a:schemeClr>
            </a:solidFill>
          </a:ln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chemeClr val="accent3">
                    <a:lumMod val="50000"/>
                  </a:schemeClr>
                </a:solidFill>
                <a:latin typeface="+mn-lt"/>
              </a:rPr>
              <a:t>Многообразие драпировок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0" y="2895600"/>
            <a:ext cx="4343400" cy="70802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2">
                <a:lumMod val="75000"/>
                <a:lumOff val="25000"/>
              </a:schemeClr>
            </a:solidFill>
          </a:ln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chemeClr val="accent3">
                    <a:lumMod val="50000"/>
                  </a:schemeClr>
                </a:solidFill>
                <a:latin typeface="+mn-lt"/>
              </a:rPr>
              <a:t>Гармония в сочетании красных и зеленых тонов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0" y="3733800"/>
            <a:ext cx="4343400" cy="4000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2">
                <a:lumMod val="75000"/>
                <a:lumOff val="25000"/>
              </a:schemeClr>
            </a:solidFill>
          </a:ln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chemeClr val="accent3">
                    <a:lumMod val="50000"/>
                  </a:schemeClr>
                </a:solidFill>
                <a:latin typeface="+mn-lt"/>
              </a:rPr>
              <a:t>Яркие, сочные краски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572000" y="4267200"/>
            <a:ext cx="4343400" cy="70802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2">
                <a:lumMod val="75000"/>
                <a:lumOff val="25000"/>
              </a:schemeClr>
            </a:solidFill>
          </a:ln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chemeClr val="accent3">
                    <a:lumMod val="50000"/>
                  </a:schemeClr>
                </a:solidFill>
                <a:latin typeface="+mn-lt"/>
              </a:rPr>
              <a:t>Картина пронизана светом, теплым жарким летом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572000" y="1828800"/>
            <a:ext cx="4343400" cy="4000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2">
                <a:lumMod val="75000"/>
                <a:lumOff val="25000"/>
              </a:schemeClr>
            </a:solidFill>
          </a:ln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chemeClr val="accent3">
                    <a:lumMod val="50000"/>
                  </a:schemeClr>
                </a:solidFill>
                <a:latin typeface="+mn-lt"/>
              </a:rPr>
              <a:t>Глиняный, пузатый кувшин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572000" y="1295400"/>
            <a:ext cx="4343400" cy="4000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2">
                <a:lumMod val="75000"/>
                <a:lumOff val="25000"/>
              </a:schemeClr>
            </a:solidFill>
          </a:ln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chemeClr val="accent3">
                    <a:lumMod val="50000"/>
                  </a:schemeClr>
                </a:solidFill>
                <a:latin typeface="+mn-lt"/>
              </a:rPr>
              <a:t>Мрачное настроение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572000" y="762000"/>
            <a:ext cx="4343400" cy="4000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2">
                <a:lumMod val="75000"/>
                <a:lumOff val="25000"/>
              </a:schemeClr>
            </a:solidFill>
          </a:ln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chemeClr val="accent3">
                    <a:lumMod val="50000"/>
                  </a:schemeClr>
                </a:solidFill>
                <a:latin typeface="+mn-lt"/>
              </a:rPr>
              <a:t>Ослепительно яркий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572000" y="5105400"/>
            <a:ext cx="4343400" cy="4000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2">
                <a:lumMod val="75000"/>
                <a:lumOff val="25000"/>
              </a:schemeClr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2000" b="1" dirty="0">
                <a:solidFill>
                  <a:schemeClr val="accent3">
                    <a:lumMod val="50000"/>
                  </a:schemeClr>
                </a:solidFill>
                <a:latin typeface="+mj-lt"/>
              </a:rPr>
              <a:t>Расписная посуда</a:t>
            </a:r>
          </a:p>
        </p:txBody>
      </p:sp>
    </p:spTree>
  </p:cSld>
  <p:clrMapOvr>
    <a:masterClrMapping/>
  </p:clrMapOvr>
  <p:transition advClick="0">
    <p:cover dir="lu"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8E8087"/>
                                      </p:to>
                                    </p:animClr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omb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8E8087"/>
                                      </p:to>
                                    </p:animClr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omb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8E8087"/>
                                      </p:to>
                                    </p:animClr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omb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8E8087"/>
                                      </p:to>
                                    </p:animClr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omb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Левитан И. Март.1895.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4800" y="685800"/>
            <a:ext cx="3810000" cy="482917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3" name="TextBox 2"/>
          <p:cNvSpPr txBox="1"/>
          <p:nvPr/>
        </p:nvSpPr>
        <p:spPr>
          <a:xfrm>
            <a:off x="304800" y="5638800"/>
            <a:ext cx="3810000" cy="7080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chemeClr val="accent3">
                    <a:lumMod val="50000"/>
                  </a:schemeClr>
                </a:solidFill>
                <a:latin typeface="+mn-lt"/>
              </a:rPr>
              <a:t>Коровин К. Розы и фиалки. 1912.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343400" y="685800"/>
            <a:ext cx="4572000" cy="70802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2">
                <a:lumMod val="75000"/>
                <a:lumOff val="25000"/>
              </a:schemeClr>
            </a:solidFill>
          </a:ln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chemeClr val="accent3">
                    <a:lumMod val="50000"/>
                  </a:schemeClr>
                </a:solidFill>
                <a:latin typeface="+mn-lt"/>
              </a:rPr>
              <a:t>Серый цвет объединяет другие яркие цвета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343400" y="1524000"/>
            <a:ext cx="4572000" cy="4000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2">
                <a:lumMod val="75000"/>
                <a:lumOff val="25000"/>
              </a:schemeClr>
            </a:solidFill>
          </a:ln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chemeClr val="accent3">
                    <a:lumMod val="50000"/>
                  </a:schemeClr>
                </a:solidFill>
                <a:latin typeface="+mn-lt"/>
              </a:rPr>
              <a:t>Сельский натюрморт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343400" y="2057400"/>
            <a:ext cx="4572000" cy="4000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2">
                <a:lumMod val="75000"/>
                <a:lumOff val="25000"/>
              </a:schemeClr>
            </a:solidFill>
          </a:ln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chemeClr val="accent3">
                    <a:lumMod val="50000"/>
                  </a:schemeClr>
                </a:solidFill>
                <a:latin typeface="+mn-lt"/>
              </a:rPr>
              <a:t>Нежный запах роз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343400" y="2590800"/>
            <a:ext cx="4572000" cy="4000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2">
                <a:lumMod val="75000"/>
                <a:lumOff val="25000"/>
              </a:schemeClr>
            </a:solidFill>
          </a:ln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chemeClr val="accent3">
                    <a:lumMod val="50000"/>
                  </a:schemeClr>
                </a:solidFill>
                <a:latin typeface="+mn-lt"/>
              </a:rPr>
              <a:t>Тревожное настроение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343400" y="3124200"/>
            <a:ext cx="4572000" cy="70802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2">
                <a:lumMod val="75000"/>
                <a:lumOff val="25000"/>
              </a:schemeClr>
            </a:solidFill>
          </a:ln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chemeClr val="accent3">
                    <a:lumMod val="50000"/>
                  </a:schemeClr>
                </a:solidFill>
                <a:latin typeface="+mn-lt"/>
              </a:rPr>
              <a:t>Блеск никелированной посуды 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343400" y="3962400"/>
            <a:ext cx="4572000" cy="4000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2">
                <a:lumMod val="75000"/>
                <a:lumOff val="25000"/>
              </a:schemeClr>
            </a:solidFill>
          </a:ln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chemeClr val="accent3">
                    <a:lumMod val="50000"/>
                  </a:schemeClr>
                </a:solidFill>
                <a:latin typeface="+mn-lt"/>
              </a:rPr>
              <a:t>В картине есть динамика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343400" y="4495800"/>
            <a:ext cx="4572000" cy="4000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2">
                <a:lumMod val="75000"/>
                <a:lumOff val="25000"/>
              </a:schemeClr>
            </a:solidFill>
          </a:ln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chemeClr val="accent3">
                    <a:lumMod val="50000"/>
                  </a:schemeClr>
                </a:solidFill>
                <a:latin typeface="+mn-lt"/>
              </a:rPr>
              <a:t>Игра света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343400" y="5029200"/>
            <a:ext cx="4572000" cy="4000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2">
                <a:lumMod val="75000"/>
                <a:lumOff val="25000"/>
              </a:schemeClr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2000" b="1" dirty="0">
                <a:solidFill>
                  <a:schemeClr val="accent3">
                    <a:lumMod val="50000"/>
                  </a:schemeClr>
                </a:solidFill>
                <a:latin typeface="+mn-lt"/>
              </a:rPr>
              <a:t>Простота изображения</a:t>
            </a:r>
          </a:p>
        </p:txBody>
      </p:sp>
      <p:sp>
        <p:nvSpPr>
          <p:cNvPr id="15" name="Управляющая кнопка: далее 14">
            <a:hlinkClick r:id="rId5" action="ppaction://hlinkpres?slideindex=4&amp;slidetitle=Слайд 4" highlightClick="1"/>
          </p:cNvPr>
          <p:cNvSpPr/>
          <p:nvPr/>
        </p:nvSpPr>
        <p:spPr>
          <a:xfrm>
            <a:off x="6934200" y="6172200"/>
            <a:ext cx="1752600" cy="381000"/>
          </a:xfrm>
          <a:prstGeom prst="actionButtonForwardNext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ransition advClick="0">
    <p:cover dir="lu"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8E8087"/>
                                      </p:to>
                                    </p:animClr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8E8087"/>
                                      </p:to>
                                    </p:animClr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8E8087"/>
                                      </p:to>
                                    </p:animClr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8E8084"/>
                                      </p:to>
                                    </p:animClr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4"/>
          <p:cNvSpPr txBox="1">
            <a:spLocks/>
          </p:cNvSpPr>
          <p:nvPr/>
        </p:nvSpPr>
        <p:spPr>
          <a:xfrm>
            <a:off x="500063" y="357188"/>
            <a:ext cx="8183562" cy="1122362"/>
          </a:xfrm>
          <a:prstGeom prst="rect">
            <a:avLst/>
          </a:prstGeom>
        </p:spPr>
        <p:txBody>
          <a:bodyPr>
            <a:normAutofit fontScale="97500"/>
          </a:bodyPr>
          <a:lstStyle/>
          <a:p>
            <a:pPr eaLnBrk="0" hangingPunct="0">
              <a:defRPr/>
            </a:pPr>
            <a:endParaRPr lang="ru-RU" sz="3600" b="1" dirty="0">
              <a:solidFill>
                <a:schemeClr val="accent2">
                  <a:lumMod val="75000"/>
                </a:schemeClr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33400" y="457200"/>
            <a:ext cx="8183563" cy="105092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Литература и </a:t>
            </a:r>
            <a:b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интернет-поддержка: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457200" y="1600200"/>
            <a:ext cx="8183563" cy="4187825"/>
          </a:xfrm>
        </p:spPr>
        <p:txBody>
          <a:bodyPr/>
          <a:lstStyle/>
          <a:p>
            <a:pPr>
              <a:defRPr/>
            </a:pPr>
            <a:r>
              <a:rPr lang="ru-RU" sz="2400" dirty="0" smtClean="0">
                <a:solidFill>
                  <a:schemeClr val="accent3">
                    <a:lumMod val="50000"/>
                  </a:schemeClr>
                </a:solidFill>
              </a:rPr>
              <a:t>Страхова Л.Л. Сочинение по картине для младших школьников. – СПб.: Издательский Дом «Литера», 2009. – 80с.</a:t>
            </a:r>
          </a:p>
          <a:p>
            <a:pPr>
              <a:defRPr/>
            </a:pPr>
            <a:r>
              <a:rPr lang="en-US" sz="2400" dirty="0" smtClean="0">
                <a:solidFill>
                  <a:schemeClr val="accent3">
                    <a:lumMod val="50000"/>
                  </a:schemeClr>
                </a:solidFill>
                <a:hlinkClick r:id="rId2"/>
              </a:rPr>
              <a:t>http://gallerix.ru/</a:t>
            </a:r>
            <a:r>
              <a:rPr lang="ru-RU" sz="2400" dirty="0" smtClean="0">
                <a:solidFill>
                  <a:schemeClr val="accent3">
                    <a:lumMod val="50000"/>
                  </a:schemeClr>
                </a:solidFill>
              </a:rPr>
              <a:t> - репродукции картин</a:t>
            </a:r>
          </a:p>
          <a:p>
            <a:pPr>
              <a:defRPr/>
            </a:pPr>
            <a:r>
              <a:rPr lang="en-US" sz="2400" dirty="0" smtClean="0">
                <a:solidFill>
                  <a:schemeClr val="accent3">
                    <a:lumMod val="50000"/>
                  </a:schemeClr>
                </a:solidFill>
                <a:hlinkClick r:id="rId3"/>
              </a:rPr>
              <a:t>http://nearyou.ru/story0.html</a:t>
            </a:r>
            <a:r>
              <a:rPr lang="ru-RU" sz="2400" dirty="0" smtClean="0">
                <a:solidFill>
                  <a:schemeClr val="accent3">
                    <a:lumMod val="50000"/>
                  </a:schemeClr>
                </a:solidFill>
              </a:rPr>
              <a:t> - репродукции картин</a:t>
            </a:r>
          </a:p>
          <a:p>
            <a:pPr>
              <a:defRPr/>
            </a:pPr>
            <a:r>
              <a:rPr lang="en-US" sz="2400" dirty="0" smtClean="0">
                <a:solidFill>
                  <a:schemeClr val="accent3">
                    <a:lumMod val="50000"/>
                  </a:schemeClr>
                </a:solidFill>
                <a:hlinkClick r:id="rId4"/>
              </a:rPr>
              <a:t>http://www.artcyclopedia.ru/</a:t>
            </a:r>
            <a:r>
              <a:rPr lang="ru-RU" sz="2400" dirty="0" smtClean="0">
                <a:solidFill>
                  <a:schemeClr val="accent3">
                    <a:lumMod val="50000"/>
                  </a:schemeClr>
                </a:solidFill>
              </a:rPr>
              <a:t> - репродукции картин.</a:t>
            </a:r>
          </a:p>
          <a:p>
            <a:pPr>
              <a:defRPr/>
            </a:pPr>
            <a:r>
              <a:rPr lang="en-US" sz="2400" dirty="0" smtClean="0">
                <a:solidFill>
                  <a:schemeClr val="accent3">
                    <a:lumMod val="50000"/>
                  </a:schemeClr>
                </a:solidFill>
                <a:hlinkClick r:id="rId5"/>
              </a:rPr>
              <a:t>http://www.detskiysad.ru/art/iskusstvo.html</a:t>
            </a:r>
            <a:r>
              <a:rPr lang="ru-RU" sz="2400" dirty="0" smtClean="0">
                <a:solidFill>
                  <a:schemeClr val="accent3">
                    <a:lumMod val="50000"/>
                  </a:schemeClr>
                </a:solidFill>
              </a:rPr>
              <a:t>  - описание по картинам</a:t>
            </a:r>
          </a:p>
          <a:p>
            <a:pPr>
              <a:defRPr/>
            </a:pPr>
            <a:endParaRPr lang="ru-RU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>
    <p:cover dir="lu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493</TotalTime>
  <Words>316</Words>
  <PresentationFormat>Экран (4:3)</PresentationFormat>
  <Paragraphs>75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Аспект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Литература и  интернет-поддержка: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учитель</cp:lastModifiedBy>
  <cp:revision>63</cp:revision>
  <dcterms:modified xsi:type="dcterms:W3CDTF">2015-12-10T10:35:29Z</dcterms:modified>
</cp:coreProperties>
</file>