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B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55E018-26F0-422F-B6FB-E5D0FC0C5507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5CD3E5-4A09-4312-B5B7-81E722946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88889-D442-46B0-BBC2-F986796BBF2E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60729-DE64-4006-8AE4-4D3758FE9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DD72E-B47B-4EBF-AAB0-7D3D88041B13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4B5BC-F259-4C4D-BA8F-7F3358AA4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E9AB4-4BF4-4E09-956B-EE691DFB7F73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7EECD-5D70-42B7-8D08-5BF0AD1D8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1450CF-F938-4CA4-B482-B885070F375A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4CB9D4-540A-4E0F-A0C2-4404970C0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D2313-2F8E-4148-AC84-8C013FA19BD4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D57D2-3952-4EA0-BA72-A89367EA9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8914F-F4DC-41C0-977C-F3F03883F4F3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A572D-5604-474C-8D5E-CD5C97614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8565B-B88B-4C87-B4CE-0EAE709DF84F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D230-E5AE-4C51-976C-C0F9B9EFB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9E1440-B3B1-4968-AA7D-E07274878770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6E7C59-033C-48F2-ABD3-F5639C7A1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A967B-89E6-415F-9A29-FF0D9AC3258D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D83BC-C0F9-4339-A704-AE3A78252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43EE44-39C2-49F2-B510-3D1750C499FF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B95522-A0CE-4CB3-B248-2E66E48F5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8A668DDB-4748-482C-A90B-30D344F88E5B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31E7D5DA-3A7B-48FD-BCBB-8F689D3BD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898" r:id="rId2"/>
    <p:sldLayoutId id="2147483906" r:id="rId3"/>
    <p:sldLayoutId id="2147483899" r:id="rId4"/>
    <p:sldLayoutId id="2147483900" r:id="rId5"/>
    <p:sldLayoutId id="2147483901" r:id="rId6"/>
    <p:sldLayoutId id="2147483907" r:id="rId7"/>
    <p:sldLayoutId id="2147483902" r:id="rId8"/>
    <p:sldLayoutId id="2147483908" r:id="rId9"/>
    <p:sldLayoutId id="2147483903" r:id="rId10"/>
    <p:sldLayoutId id="2147483904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7" Type="http://schemas.openxmlformats.org/officeDocument/2006/relationships/image" Target="../media/image36.jpe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file:///G:\15-16\&#1074;&#1085;&#1077;&#1082;&#1083;&#1072;&#1089;&#1089;&#1085;&#1072;&#1103;%20&#1088;&#1072;&#1073;&#1086;&#1090;&#1072;%20&#1053;&#1072;%2015-16\&#1082;&#1086;&#1085;&#1082;&#1091;&#1088;&#1089;&#1099;%20&#1076;&#1083;&#1103;%20&#1087;&#1077;&#1076;&#1072;&#1075;&#1086;&#1075;&#1086;&#1074;\1%20&#1089;&#1077;&#1085;&#1090;&#1103;&#1073;&#1088;&#1103;\233-533-957%20&#1060;&#1077;&#1076;&#1080;&#1085;&#1072;%20&#1043;.&#1048;\&#1055;&#1088;&#1077;&#1079;&#1077;&#1085;&#1090;&#1072;&#1094;&#1080;&#1103;1.%20PPT.%20&#1042;&#1074;&#1086;&#1076;&#1085;&#1072;&#1103;%20&#1046;&#1072;&#1085;&#1088;&#1099;%20&#1078;&#1080;&#1074;&#1086;&#1087;&#1080;&#1089;&#1080;..pptx" TargetMode="External"/><Relationship Id="rId3" Type="http://schemas.openxmlformats.org/officeDocument/2006/relationships/audio" Target="../media/audio20.wav"/><Relationship Id="rId7" Type="http://schemas.openxmlformats.org/officeDocument/2006/relationships/image" Target="../media/image40.jpe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earyou.ru/story0.html" TargetMode="External"/><Relationship Id="rId2" Type="http://schemas.openxmlformats.org/officeDocument/2006/relationships/hyperlink" Target="http://galleri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tcyclopedi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20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7" Type="http://schemas.openxmlformats.org/officeDocument/2006/relationships/image" Target="../media/image24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7" Type="http://schemas.openxmlformats.org/officeDocument/2006/relationships/image" Target="../media/image28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7" Type="http://schemas.openxmlformats.org/officeDocument/2006/relationships/image" Target="../media/image32.jpe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"/>
          <p:cNvSpPr txBox="1">
            <a:spLocks/>
          </p:cNvSpPr>
          <p:nvPr/>
        </p:nvSpPr>
        <p:spPr>
          <a:xfrm>
            <a:off x="304800" y="533400"/>
            <a:ext cx="8534400" cy="15001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Пейзаж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Задание 4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4648200"/>
            <a:ext cx="8534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Нажать ЛКМ на правильный ответ.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638800"/>
            <a:ext cx="8534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Автор - Федина Галина Ивановна, педагог ДО,</a:t>
            </a:r>
          </a:p>
          <a:p>
            <a:pPr algn="r">
              <a:defRPr/>
            </a:pPr>
            <a:r>
              <a:rPr lang="ru-RU" sz="2000">
                <a:solidFill>
                  <a:schemeClr val="accent3">
                    <a:lumMod val="50000"/>
                  </a:schemeClr>
                </a:solidFill>
              </a:rPr>
              <a:t>МБОУ ДО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«ДХТД «Гармония» города Калуги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4800" y="2286000"/>
            <a:ext cx="8534400" cy="13620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Определить по какому признаку отсортированы и классифицированы  данные произведения.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Спокойное величие природы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Многообразие теплых тонов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Наполнена солнечным светом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Напряженный колорит</a:t>
            </a:r>
          </a:p>
        </p:txBody>
      </p:sp>
      <p:pic>
        <p:nvPicPr>
          <p:cNvPr id="9" name="Рисунок 8" descr="Головин А. Берез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28600"/>
            <a:ext cx="2316163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оловин А. нескучный сад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1752600"/>
            <a:ext cx="2373313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оловин А. Павловск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2743200"/>
            <a:ext cx="2386013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Головин А.Осень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4495800"/>
            <a:ext cx="2570163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514600" y="685800"/>
            <a:ext cx="2057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Айвазовский 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67000" y="1371600"/>
            <a:ext cx="2057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Куинджи А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0800" y="3657600"/>
            <a:ext cx="1981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Саврасов А.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67000" y="4114800"/>
            <a:ext cx="2057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Васильев К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>
                <a:solidFill>
                  <a:schemeClr val="accent3">
                    <a:lumMod val="50000"/>
                  </a:schemeClr>
                </a:solidFill>
              </a:rPr>
              <a:t>Принадлежат </a:t>
            </a:r>
            <a:r>
              <a:rPr lang="ru-RU" sz="2800" smtClean="0">
                <a:solidFill>
                  <a:schemeClr val="accent3">
                    <a:lumMod val="50000"/>
                  </a:schemeClr>
                </a:solidFill>
              </a:rPr>
              <a:t>кисти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одного автора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Чиста небесная лазурь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Неглубокое пространство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Тревожный свет</a:t>
            </a:r>
          </a:p>
        </p:txBody>
      </p:sp>
      <p:pic>
        <p:nvPicPr>
          <p:cNvPr id="9" name="Рисунок 8" descr="Головин А. Берез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2438400" cy="172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оловин А. нескучный сад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1295400"/>
            <a:ext cx="23241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оловин А. Павловск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67000"/>
            <a:ext cx="2700338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Головин А.Осень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3886200"/>
            <a:ext cx="258445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04800" y="6019800"/>
            <a:ext cx="449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Левитан Исаак Ильич</a:t>
            </a:r>
          </a:p>
        </p:txBody>
      </p:sp>
      <p:sp>
        <p:nvSpPr>
          <p:cNvPr id="14" name="Управляющая кнопка: далее 13">
            <a:hlinkClick r:id="rId8" action="ppaction://hlinkpres?slideindex=4&amp;slidetitle=Слайд 4" highlightClick="1"/>
          </p:cNvPr>
          <p:cNvSpPr/>
          <p:nvPr/>
        </p:nvSpPr>
        <p:spPr>
          <a:xfrm>
            <a:off x="228600" y="5486400"/>
            <a:ext cx="1600200" cy="457200"/>
          </a:xfrm>
          <a:prstGeom prst="actionButtonForwardNex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500063" y="357188"/>
            <a:ext cx="8183562" cy="112236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eaLnBrk="0" hangingPunct="0">
              <a:defRPr/>
            </a:pP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563" cy="1050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Литература и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интернет-поддержка: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183563" cy="41878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Страхова Л.Л. Сочинение по картине для младших школьников. – СПб.: Издательский Дом «Литера», 2009. – 80с.</a:t>
            </a: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http://gallerix.ru/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</a:t>
            </a: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http://nearyou.ru/story0.html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</a:t>
            </a: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http://www.artcyclopedia.ru/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Изображено одно время суток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Написаны в холодных тонах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Написаны в контрастных тонах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Принадлежат кисть одного автора</a:t>
            </a:r>
          </a:p>
        </p:txBody>
      </p:sp>
      <p:pic>
        <p:nvPicPr>
          <p:cNvPr id="9" name="Рисунок 8" descr="Головин А. Берез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81000"/>
            <a:ext cx="2057400" cy="22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оловин А. нескучный сад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914400"/>
            <a:ext cx="2220913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оловин А. Павловск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3048000"/>
            <a:ext cx="2109788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Головин А.Осень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8400" y="3276600"/>
            <a:ext cx="2209800" cy="2165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04800" y="5638800"/>
            <a:ext cx="4495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Головин Александр Яковлевич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06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Изображено одно время года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Написаны в холодных тонах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Похожие пейзажи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Вертикальная композиция картины</a:t>
            </a:r>
          </a:p>
        </p:txBody>
      </p:sp>
      <p:pic>
        <p:nvPicPr>
          <p:cNvPr id="9" name="Рисунок 8" descr="Головин А. Берез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886200"/>
            <a:ext cx="2168525" cy="149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оловин А. нескучный сад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990600"/>
            <a:ext cx="2220913" cy="180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оловин А. Павловск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762000"/>
            <a:ext cx="1836738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Головин А.Осень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3352800"/>
            <a:ext cx="2209800" cy="2165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09600" y="5867400"/>
            <a:ext cx="3962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Осень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Напряженный колорит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Изображены похожие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образы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Широкий простор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Многогранное цветовое решение</a:t>
            </a:r>
          </a:p>
        </p:txBody>
      </p:sp>
      <p:pic>
        <p:nvPicPr>
          <p:cNvPr id="9" name="Рисунок 8" descr="Головин А. Берез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57200"/>
            <a:ext cx="1595438" cy="22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оловин А. нескучный сад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609600"/>
            <a:ext cx="2125663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оловин А. Павловск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8" y="3505200"/>
            <a:ext cx="1852612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Головин А.Осень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8400" y="3962400"/>
            <a:ext cx="2209800" cy="1747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04800" y="6019800"/>
            <a:ext cx="3962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Дубы </a:t>
            </a:r>
          </a:p>
        </p:txBody>
      </p:sp>
      <p:sp>
        <p:nvSpPr>
          <p:cNvPr id="9231" name="TextBox 13"/>
          <p:cNvSpPr txBox="1">
            <a:spLocks noChangeArrowheads="1"/>
          </p:cNvSpPr>
          <p:nvPr/>
        </p:nvSpPr>
        <p:spPr bwMode="auto">
          <a:xfrm>
            <a:off x="304800" y="27432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И.Шишкин</a:t>
            </a:r>
          </a:p>
        </p:txBody>
      </p:sp>
      <p:sp>
        <p:nvSpPr>
          <p:cNvPr id="9232" name="TextBox 14"/>
          <p:cNvSpPr txBox="1">
            <a:spLocks noChangeArrowheads="1"/>
          </p:cNvSpPr>
          <p:nvPr/>
        </p:nvSpPr>
        <p:spPr bwMode="auto">
          <a:xfrm>
            <a:off x="2590800" y="28956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/>
              <a:t>И. Левитан</a:t>
            </a:r>
          </a:p>
        </p:txBody>
      </p:sp>
      <p:sp>
        <p:nvSpPr>
          <p:cNvPr id="9233" name="TextBox 15"/>
          <p:cNvSpPr txBox="1">
            <a:spLocks noChangeArrowheads="1"/>
          </p:cNvSpPr>
          <p:nvPr/>
        </p:nvSpPr>
        <p:spPr bwMode="auto">
          <a:xfrm>
            <a:off x="2819400" y="35814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/>
              <a:t>Яцек Йерка</a:t>
            </a:r>
          </a:p>
        </p:txBody>
      </p:sp>
      <p:sp>
        <p:nvSpPr>
          <p:cNvPr id="9234" name="TextBox 17"/>
          <p:cNvSpPr txBox="1">
            <a:spLocks noChangeArrowheads="1"/>
          </p:cNvSpPr>
          <p:nvPr/>
        </p:nvSpPr>
        <p:spPr bwMode="auto">
          <a:xfrm>
            <a:off x="304800" y="31242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А. Саврасов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768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Вечер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Лирический пейзаж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Написана в контрастных тонах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Наполнена солнечным светом</a:t>
            </a:r>
          </a:p>
        </p:txBody>
      </p:sp>
      <p:pic>
        <p:nvPicPr>
          <p:cNvPr id="9" name="Рисунок 8" descr="Головин А. Берез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28600"/>
            <a:ext cx="2590800" cy="197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оловин А. нескучный сад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1828800"/>
            <a:ext cx="2519363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оловин А. Павловск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2590800"/>
            <a:ext cx="2009775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Головин А.Осень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200" y="4724400"/>
            <a:ext cx="2719388" cy="1927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54" name="TextBox 13"/>
          <p:cNvSpPr txBox="1">
            <a:spLocks noChangeArrowheads="1"/>
          </p:cNvSpPr>
          <p:nvPr/>
        </p:nvSpPr>
        <p:spPr bwMode="auto">
          <a:xfrm>
            <a:off x="2895600" y="4572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Коровин К</a:t>
            </a:r>
          </a:p>
        </p:txBody>
      </p:sp>
      <p:sp>
        <p:nvSpPr>
          <p:cNvPr id="10255" name="TextBox 14"/>
          <p:cNvSpPr txBox="1">
            <a:spLocks noChangeArrowheads="1"/>
          </p:cNvSpPr>
          <p:nvPr/>
        </p:nvSpPr>
        <p:spPr bwMode="auto">
          <a:xfrm>
            <a:off x="2743200" y="13716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Левитан И.</a:t>
            </a:r>
          </a:p>
        </p:txBody>
      </p:sp>
      <p:sp>
        <p:nvSpPr>
          <p:cNvPr id="10256" name="TextBox 15"/>
          <p:cNvSpPr txBox="1">
            <a:spLocks noChangeArrowheads="1"/>
          </p:cNvSpPr>
          <p:nvPr/>
        </p:nvSpPr>
        <p:spPr bwMode="auto">
          <a:xfrm>
            <a:off x="2209800" y="36576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Грабарь И.</a:t>
            </a:r>
          </a:p>
        </p:txBody>
      </p:sp>
      <p:sp>
        <p:nvSpPr>
          <p:cNvPr id="10257" name="TextBox 16"/>
          <p:cNvSpPr txBox="1">
            <a:spLocks noChangeArrowheads="1"/>
          </p:cNvSpPr>
          <p:nvPr/>
        </p:nvSpPr>
        <p:spPr bwMode="auto">
          <a:xfrm>
            <a:off x="2590800" y="42672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Жуковский С.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Ощущение динамики, движения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Широкий простор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Написаны в контрастных тонах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Мрачные тона</a:t>
            </a:r>
          </a:p>
        </p:txBody>
      </p:sp>
      <p:pic>
        <p:nvPicPr>
          <p:cNvPr id="9" name="Рисунок 8" descr="Головин А. Берез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28600"/>
            <a:ext cx="2447925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оловин А. нескучный сад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1905000"/>
            <a:ext cx="2695575" cy="173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оловин А. Павловск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3581400"/>
            <a:ext cx="2763838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Головин А.Осень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2450" y="4953000"/>
            <a:ext cx="2825750" cy="1747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743200" y="381000"/>
            <a:ext cx="1905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Васильев Ф.А.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9400" y="1447800"/>
            <a:ext cx="19812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Куинджи А.И.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048000"/>
            <a:ext cx="1752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Левитан И.И.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57912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Поленов В.Д.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Ощущение глубины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Картина в холодных тонах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Изображена золотая осень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Выделено цветом</a:t>
            </a:r>
          </a:p>
        </p:txBody>
      </p:sp>
      <p:pic>
        <p:nvPicPr>
          <p:cNvPr id="9" name="Рисунок 8" descr="Головин А. Берез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04800"/>
            <a:ext cx="2606675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оловин А. нескучный сад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4267200"/>
            <a:ext cx="2392363" cy="213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оловин А. Павловск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1447800"/>
            <a:ext cx="2524125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Головин А.Осень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2971800"/>
            <a:ext cx="2754313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302" name="TextBox 13"/>
          <p:cNvSpPr txBox="1">
            <a:spLocks noChangeArrowheads="1"/>
          </p:cNvSpPr>
          <p:nvPr/>
        </p:nvSpPr>
        <p:spPr bwMode="auto">
          <a:xfrm>
            <a:off x="2819400" y="5334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Васильев Ф.А</a:t>
            </a:r>
            <a:r>
              <a:rPr lang="ru-RU" dirty="0"/>
              <a:t>.</a:t>
            </a:r>
          </a:p>
        </p:txBody>
      </p:sp>
      <p:sp>
        <p:nvSpPr>
          <p:cNvPr id="12303" name="TextBox 14"/>
          <p:cNvSpPr txBox="1">
            <a:spLocks noChangeArrowheads="1"/>
          </p:cNvSpPr>
          <p:nvPr/>
        </p:nvSpPr>
        <p:spPr bwMode="auto">
          <a:xfrm>
            <a:off x="228600" y="60960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Бродская Л. </a:t>
            </a:r>
          </a:p>
        </p:txBody>
      </p:sp>
      <p:sp>
        <p:nvSpPr>
          <p:cNvPr id="12304" name="TextBox 15"/>
          <p:cNvSpPr txBox="1">
            <a:spLocks noChangeArrowheads="1"/>
          </p:cNvSpPr>
          <p:nvPr/>
        </p:nvSpPr>
        <p:spPr bwMode="auto">
          <a:xfrm>
            <a:off x="228600" y="48006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Рерих Н.К..</a:t>
            </a:r>
          </a:p>
        </p:txBody>
      </p:sp>
      <p:sp>
        <p:nvSpPr>
          <p:cNvPr id="12305" name="TextBox 16"/>
          <p:cNvSpPr txBox="1">
            <a:spLocks noChangeArrowheads="1"/>
          </p:cNvSpPr>
          <p:nvPr/>
        </p:nvSpPr>
        <p:spPr bwMode="auto">
          <a:xfrm>
            <a:off x="-152400" y="19812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Айвазовский И.К.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Изображено одно время суток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Пробуждение природы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Написаны в контрастных тонах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Мягкие тени</a:t>
            </a:r>
          </a:p>
        </p:txBody>
      </p:sp>
      <p:pic>
        <p:nvPicPr>
          <p:cNvPr id="9" name="Рисунок 8" descr="Головин А. Берез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28600"/>
            <a:ext cx="234315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оловин А. нескучный сад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1524000"/>
            <a:ext cx="282575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оловин А. Павловск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352800"/>
            <a:ext cx="2698750" cy="1627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Головин А.Осень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8013" y="4648200"/>
            <a:ext cx="2770187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590800" y="381000"/>
            <a:ext cx="2057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Грабарь 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3200" y="1143000"/>
            <a:ext cx="1905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Васильев Ф.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9400" y="3657600"/>
            <a:ext cx="19050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Коровин К.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19400" y="4267200"/>
            <a:ext cx="19812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Айвазовский И.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Лирический пейзаж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Городской пейзаж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Бескрайние дали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Ощущение прохладного воздуха</a:t>
            </a:r>
          </a:p>
        </p:txBody>
      </p:sp>
      <p:pic>
        <p:nvPicPr>
          <p:cNvPr id="9" name="Рисунок 8" descr="Головин А. Берез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28600"/>
            <a:ext cx="25527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оловин А. нескучный сад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1905000"/>
            <a:ext cx="2025650" cy="269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оловин А. Павловск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2209800"/>
            <a:ext cx="1878013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Головин А.Осень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2963" y="4648200"/>
            <a:ext cx="2328862" cy="1906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895600" y="2286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Коровин К.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71800" y="1447800"/>
            <a:ext cx="18288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Саврасов А.К.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50292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Левитан И</a:t>
            </a:r>
            <a:r>
              <a:rPr lang="ru-RU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1722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Поленов В.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501</TotalTime>
  <Words>285</Words>
  <PresentationFormat>Экран (4:3)</PresentationFormat>
  <Paragraphs>83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Литература и  интернет-поддержка: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63</cp:revision>
  <dcterms:modified xsi:type="dcterms:W3CDTF">2015-12-10T16:04:24Z</dcterms:modified>
</cp:coreProperties>
</file>